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tags/tag13.xml" ContentType="application/vnd.openxmlformats-officedocument.presentationml.tags+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6.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7.xml" ContentType="application/vnd.openxmlformats-officedocument.them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8.xml" ContentType="application/vnd.openxmlformats-officedocument.theme+xml"/>
  <Override PartName="/ppt/tags/tag20.xml" ContentType="application/vnd.openxmlformats-officedocument.presentationml.tags+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9.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10.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11.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2.xml" ContentType="application/vnd.openxmlformats-officedocument.theme+xml"/>
  <Override PartName="/ppt/tags/tag21.xml" ContentType="application/vnd.openxmlformats-officedocument.presentationml.tags+xml"/>
  <Override PartName="/ppt/tags/tag22.xml" ContentType="application/vnd.openxmlformats-officedocument.presentationml.tags+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4.xml" ContentType="application/vnd.openxmlformats-officedocument.presentationml.tags+xml"/>
  <Override PartName="/ppt/notesSlides/notesSlide5.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6.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7.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8.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9.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10.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278" r:id="rId5"/>
    <p:sldMasterId id="2147484331" r:id="rId6"/>
    <p:sldMasterId id="2147484339" r:id="rId7"/>
    <p:sldMasterId id="2147484346" r:id="rId8"/>
    <p:sldMasterId id="2147484395" r:id="rId9"/>
    <p:sldMasterId id="2147484419" r:id="rId10"/>
    <p:sldMasterId id="2147484425" r:id="rId11"/>
    <p:sldMasterId id="2147484455" r:id="rId12"/>
    <p:sldMasterId id="2147484469" r:id="rId13"/>
    <p:sldMasterId id="2147484491" r:id="rId14"/>
    <p:sldMasterId id="2147484520" r:id="rId15"/>
    <p:sldMasterId id="2147484550" r:id="rId16"/>
  </p:sldMasterIdLst>
  <p:notesMasterIdLst>
    <p:notesMasterId r:id="rId42"/>
  </p:notesMasterIdLst>
  <p:handoutMasterIdLst>
    <p:handoutMasterId r:id="rId43"/>
  </p:handoutMasterIdLst>
  <p:sldIdLst>
    <p:sldId id="533" r:id="rId17"/>
    <p:sldId id="523" r:id="rId18"/>
    <p:sldId id="524" r:id="rId19"/>
    <p:sldId id="525" r:id="rId20"/>
    <p:sldId id="526" r:id="rId21"/>
    <p:sldId id="527" r:id="rId22"/>
    <p:sldId id="499" r:id="rId23"/>
    <p:sldId id="504" r:id="rId24"/>
    <p:sldId id="503" r:id="rId25"/>
    <p:sldId id="508" r:id="rId26"/>
    <p:sldId id="500" r:id="rId27"/>
    <p:sldId id="501" r:id="rId28"/>
    <p:sldId id="510" r:id="rId29"/>
    <p:sldId id="511" r:id="rId30"/>
    <p:sldId id="530" r:id="rId31"/>
    <p:sldId id="531" r:id="rId32"/>
    <p:sldId id="532" r:id="rId33"/>
    <p:sldId id="512" r:id="rId34"/>
    <p:sldId id="513" r:id="rId35"/>
    <p:sldId id="528" r:id="rId36"/>
    <p:sldId id="529" r:id="rId37"/>
    <p:sldId id="519" r:id="rId38"/>
    <p:sldId id="520" r:id="rId39"/>
    <p:sldId id="521" r:id="rId40"/>
    <p:sldId id="534" r:id="rId4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2D91"/>
    <a:srgbClr val="FF8C00"/>
    <a:srgbClr val="D83B01"/>
    <a:srgbClr val="00188F"/>
    <a:srgbClr val="00176B"/>
    <a:srgbClr val="E3008C"/>
    <a:srgbClr val="FFB900"/>
    <a:srgbClr val="107C10"/>
    <a:srgbClr val="FFFFFF"/>
    <a:srgbClr val="2328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452" autoAdjust="0"/>
    <p:restoredTop sz="78271" autoAdjust="0"/>
  </p:normalViewPr>
  <p:slideViewPr>
    <p:cSldViewPr>
      <p:cViewPr varScale="1">
        <p:scale>
          <a:sx n="71" d="100"/>
          <a:sy n="71" d="100"/>
        </p:scale>
        <p:origin x="456" y="5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4266"/>
    </p:cViewPr>
  </p:sorterViewPr>
  <p:notesViewPr>
    <p:cSldViewPr showGuides="1">
      <p:cViewPr varScale="1">
        <p:scale>
          <a:sx n="83" d="100"/>
          <a:sy n="83" d="100"/>
        </p:scale>
        <p:origin x="299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3" Type="http://schemas.openxmlformats.org/officeDocument/2006/relationships/customXml" Target="../customXml/item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4.xml"/><Relationship Id="rId29" Type="http://schemas.openxmlformats.org/officeDocument/2006/relationships/slide" Target="slides/slide13.xml"/><Relationship Id="rId41"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10" Type="http://schemas.openxmlformats.org/officeDocument/2006/relationships/slideMaster" Target="slideMasters/slideMaster7.xml"/><Relationship Id="rId19" Type="http://schemas.openxmlformats.org/officeDocument/2006/relationships/slide" Target="slides/slide3.xml"/><Relationship Id="rId31" Type="http://schemas.openxmlformats.org/officeDocument/2006/relationships/slide" Target="slides/slide15.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handoutMaster" Target="handoutMasters/handoutMaster1.xml"/><Relationship Id="rId4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Build 2015</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8/19/2015 6:26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latin typeface="Segoe UI" pitchFamily="34" charset="0"/>
              </a:rPr>
              <a:t>Build 2015</a:t>
            </a:r>
            <a:endParaRPr lang="en-US" dirty="0">
              <a:latin typeface="Segoe UI" pitchFamily="34" charset="0"/>
            </a:endParaRP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8/19/2015 6:26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8/19/2015 6:26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6076175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7D55269-7644-44F4-812F-4C5E39B4A111}" type="datetime1">
              <a:rPr lang="en-US" smtClean="0">
                <a:solidFill>
                  <a:prstClr val="black"/>
                </a:solidFill>
              </a:rPr>
              <a:pPr/>
              <a:t>8/19/2015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012198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7D55269-7644-44F4-812F-4C5E39B4A111}" type="datetime1">
              <a:rPr lang="en-US" smtClean="0">
                <a:solidFill>
                  <a:prstClr val="black"/>
                </a:solidFill>
              </a:rPr>
              <a:pPr/>
              <a:t>8/19/2015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2898912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8237AD-8046-4F67-B26F-AC57F888ADDE}"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9032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8/19/2015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2842171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1B3EF993-8A67-4480-A131-804F07D26B0E}"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40456742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8/19/2015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9457079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8/19/2015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5210720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8/19/2015 6:26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976759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A5F27D4-9122-47BC-9AC6-5C9D2E3822B3}" type="datetime1">
              <a:rPr lang="en-US" smtClean="0">
                <a:solidFill>
                  <a:prstClr val="black"/>
                </a:solidFill>
              </a:rPr>
              <a:pPr/>
              <a:t>8/19/2015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2709937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195" rtl="0" eaLnBrk="1" fontAlgn="auto" latinLnBrk="0" hangingPunct="1">
              <a:lnSpc>
                <a:spcPct val="90000"/>
              </a:lnSpc>
              <a:spcBef>
                <a:spcPts val="0"/>
              </a:spcBef>
              <a:spcAft>
                <a:spcPts val="34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0E0F7949-8AE9-4E5C-A2B1-913685B47E3F}" type="slidenum">
              <a:rPr lang="en-US" smtClean="0">
                <a:solidFill>
                  <a:prstClr val="black"/>
                </a:solidFill>
              </a:rPr>
              <a:pPr>
                <a:defRPr/>
              </a:pPr>
              <a:t>4</a:t>
            </a:fld>
            <a:endParaRPr lang="en-US">
              <a:solidFill>
                <a:prstClr val="black"/>
              </a:solidFill>
            </a:endParaRPr>
          </a:p>
        </p:txBody>
      </p:sp>
    </p:spTree>
    <p:extLst>
      <p:ext uri="{BB962C8B-B14F-4D97-AF65-F5344CB8AC3E}">
        <p14:creationId xmlns:p14="http://schemas.microsoft.com/office/powerpoint/2010/main" val="1218772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8/19/2015 6:26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814038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700" kern="1200" dirty="0" smtClean="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25F0CDAB-E170-47AB-9E88-E22CD26CBC5B}"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090484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7D55269-7644-44F4-812F-4C5E39B4A111}" type="datetime1">
              <a:rPr lang="en-US" smtClean="0">
                <a:solidFill>
                  <a:prstClr val="black"/>
                </a:solidFill>
              </a:rPr>
              <a:pPr/>
              <a:t>8/19/2015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4158409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7D55269-7644-44F4-812F-4C5E39B4A111}" type="datetime1">
              <a:rPr lang="en-US" smtClean="0">
                <a:solidFill>
                  <a:prstClr val="black"/>
                </a:solidFill>
              </a:rPr>
              <a:pPr/>
              <a:t>8/19/2015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818645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7D55269-7644-44F4-812F-4C5E39B4A111}" type="datetime1">
              <a:rPr lang="en-US" smtClean="0">
                <a:solidFill>
                  <a:prstClr val="black"/>
                </a:solidFill>
              </a:rPr>
              <a:pPr/>
              <a:t>8/19/2015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868132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noProof="0" dirty="0" smtClean="0">
              <a:gradFill>
                <a:gsLst>
                  <a:gs pos="2917">
                    <a:schemeClr val="tx1"/>
                  </a:gs>
                  <a:gs pos="30000">
                    <a:schemeClr val="tx1"/>
                  </a:gs>
                </a:gsLst>
                <a:lin ang="5400000" scaled="0"/>
              </a:gradFill>
              <a:cs typeface="Segoe UI Semibold" panose="020B0702040204020203" pitchFamily="34" charset="0"/>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97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4197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7D55269-7644-44F4-812F-4C5E39B4A111}" type="datetime1">
              <a:rPr lang="en-US" smtClean="0">
                <a:solidFill>
                  <a:prstClr val="black"/>
                </a:solidFill>
              </a:rPr>
              <a:pPr/>
              <a:t>8/19/2015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0570216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0.xml"/><Relationship Id="rId1" Type="http://schemas.openxmlformats.org/officeDocument/2006/relationships/vmlDrawing" Target="../drawings/vmlDrawing20.vml"/><Relationship Id="rId5" Type="http://schemas.openxmlformats.org/officeDocument/2006/relationships/image" Target="../media/image4.emf"/><Relationship Id="rId4" Type="http://schemas.openxmlformats.org/officeDocument/2006/relationships/oleObject" Target="../embeddings/oleObject20.bin"/></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1.xml"/><Relationship Id="rId4" Type="http://schemas.openxmlformats.org/officeDocument/2006/relationships/image" Target="../media/image25.pn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21.xml"/><Relationship Id="rId1" Type="http://schemas.openxmlformats.org/officeDocument/2006/relationships/vmlDrawing" Target="../drawings/vmlDrawing21.vml"/><Relationship Id="rId5" Type="http://schemas.openxmlformats.org/officeDocument/2006/relationships/image" Target="../media/image4.emf"/><Relationship Id="rId4" Type="http://schemas.openxmlformats.org/officeDocument/2006/relationships/oleObject" Target="../embeddings/oleObject21.bin"/></Relationships>
</file>

<file path=ppt/slideLayouts/_rels/slideLayout212.xml.rels><?xml version="1.0" encoding="UTF-8" standalone="yes"?>
<Relationships xmlns="http://schemas.openxmlformats.org/package/2006/relationships"><Relationship Id="rId3" Type="http://schemas.openxmlformats.org/officeDocument/2006/relationships/slideMaster" Target="../slideMasters/slideMaster12.xml"/><Relationship Id="rId7" Type="http://schemas.openxmlformats.org/officeDocument/2006/relationships/image" Target="../media/image10.png"/><Relationship Id="rId2" Type="http://schemas.openxmlformats.org/officeDocument/2006/relationships/tags" Target="../tags/tag22.xml"/><Relationship Id="rId1" Type="http://schemas.openxmlformats.org/officeDocument/2006/relationships/vmlDrawing" Target="../drawings/vmlDrawing22.vml"/><Relationship Id="rId6" Type="http://schemas.openxmlformats.org/officeDocument/2006/relationships/image" Target="../media/image4.emf"/><Relationship Id="rId5" Type="http://schemas.openxmlformats.org/officeDocument/2006/relationships/oleObject" Target="../embeddings/oleObject22.bin"/><Relationship Id="rId4" Type="http://schemas.openxmlformats.org/officeDocument/2006/relationships/image" Target="../media/image28.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6.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4.emf"/><Relationship Id="rId5" Type="http://schemas.openxmlformats.org/officeDocument/2006/relationships/oleObject" Target="../embeddings/oleObject2.bin"/><Relationship Id="rId4" Type="http://schemas.openxmlformats.org/officeDocument/2006/relationships/image" Target="../media/image5.jpg"/></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5.jpg"/><Relationship Id="rId5" Type="http://schemas.openxmlformats.org/officeDocument/2006/relationships/image" Target="../media/image4.emf"/><Relationship Id="rId4" Type="http://schemas.openxmlformats.org/officeDocument/2006/relationships/oleObject" Target="../embeddings/oleObject3.bin"/></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4.emf"/><Relationship Id="rId4" Type="http://schemas.openxmlformats.org/officeDocument/2006/relationships/oleObject" Target="../embeddings/oleObject4.bin"/></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4.emf"/><Relationship Id="rId4" Type="http://schemas.openxmlformats.org/officeDocument/2006/relationships/oleObject" Target="../embeddings/oleObject5.bin"/></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4.emf"/><Relationship Id="rId4" Type="http://schemas.openxmlformats.org/officeDocument/2006/relationships/oleObject" Target="../embeddings/oleObject6.bin"/></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6.png"/><Relationship Id="rId2" Type="http://schemas.openxmlformats.org/officeDocument/2006/relationships/tags" Target="../tags/tag8.xml"/><Relationship Id="rId1" Type="http://schemas.openxmlformats.org/officeDocument/2006/relationships/vmlDrawing" Target="../drawings/vmlDrawing8.vml"/><Relationship Id="rId6" Type="http://schemas.openxmlformats.org/officeDocument/2006/relationships/image" Target="../media/image4.emf"/><Relationship Id="rId5" Type="http://schemas.openxmlformats.org/officeDocument/2006/relationships/oleObject" Target="../embeddings/oleObject8.bin"/><Relationship Id="rId4" Type="http://schemas.openxmlformats.org/officeDocument/2006/relationships/image" Target="../media/image5.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9.xml"/><Relationship Id="rId1" Type="http://schemas.openxmlformats.org/officeDocument/2006/relationships/vmlDrawing" Target="../drawings/vmlDrawing9.vml"/><Relationship Id="rId6" Type="http://schemas.openxmlformats.org/officeDocument/2006/relationships/image" Target="../media/image5.jpg"/><Relationship Id="rId5" Type="http://schemas.openxmlformats.org/officeDocument/2006/relationships/image" Target="../media/image4.emf"/><Relationship Id="rId4" Type="http://schemas.openxmlformats.org/officeDocument/2006/relationships/oleObject" Target="../embeddings/oleObject9.bin"/></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4.emf"/><Relationship Id="rId4" Type="http://schemas.openxmlformats.org/officeDocument/2006/relationships/oleObject" Target="../embeddings/oleObject10.bin"/></Relationships>
</file>

<file path=ppt/slideLayouts/_rels/slideLayout4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4.emf"/><Relationship Id="rId4" Type="http://schemas.openxmlformats.org/officeDocument/2006/relationships/oleObject" Target="../embeddings/oleObject11.bin"/></Relationships>
</file>

<file path=ppt/slideLayouts/_rels/slideLayout4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4.emf"/><Relationship Id="rId4" Type="http://schemas.openxmlformats.org/officeDocument/2006/relationships/oleObject" Target="../embeddings/oleObject12.bin"/></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5.xml"/><Relationship Id="rId7" Type="http://schemas.openxmlformats.org/officeDocument/2006/relationships/image" Target="../media/image10.png"/><Relationship Id="rId2" Type="http://schemas.openxmlformats.org/officeDocument/2006/relationships/tags" Target="../tags/tag13.xml"/><Relationship Id="rId1" Type="http://schemas.openxmlformats.org/officeDocument/2006/relationships/vmlDrawing" Target="../drawings/vmlDrawing13.vml"/><Relationship Id="rId6" Type="http://schemas.openxmlformats.org/officeDocument/2006/relationships/image" Target="../media/image4.emf"/><Relationship Id="rId5" Type="http://schemas.openxmlformats.org/officeDocument/2006/relationships/oleObject" Target="../embeddings/oleObject13.bin"/><Relationship Id="rId4" Type="http://schemas.openxmlformats.org/officeDocument/2006/relationships/image" Target="../media/image9.png"/></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Master" Target="../slideMasters/slideMaster6.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5.xml"/><Relationship Id="rId1" Type="http://schemas.openxmlformats.org/officeDocument/2006/relationships/vmlDrawing" Target="../drawings/vmlDrawing15.vml"/><Relationship Id="rId5" Type="http://schemas.openxmlformats.org/officeDocument/2006/relationships/image" Target="../media/image20.emf"/><Relationship Id="rId4" Type="http://schemas.openxmlformats.org/officeDocument/2006/relationships/oleObject" Target="../embeddings/oleObject15.bin"/></Relationships>
</file>

<file path=ppt/slideLayouts/_rels/slideLayout92.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6.xml"/><Relationship Id="rId1" Type="http://schemas.openxmlformats.org/officeDocument/2006/relationships/vmlDrawing" Target="../drawings/vmlDrawing16.vml"/><Relationship Id="rId5" Type="http://schemas.openxmlformats.org/officeDocument/2006/relationships/image" Target="../media/image20.emf"/><Relationship Id="rId4" Type="http://schemas.openxmlformats.org/officeDocument/2006/relationships/oleObject" Target="../embeddings/oleObject16.bin"/></Relationships>
</file>

<file path=ppt/slideLayouts/_rels/slideLayout9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7.xml"/><Relationship Id="rId1" Type="http://schemas.openxmlformats.org/officeDocument/2006/relationships/vmlDrawing" Target="../drawings/vmlDrawing17.vml"/><Relationship Id="rId5" Type="http://schemas.openxmlformats.org/officeDocument/2006/relationships/image" Target="../media/image20.emf"/><Relationship Id="rId4" Type="http://schemas.openxmlformats.org/officeDocument/2006/relationships/oleObject" Target="../embeddings/oleObject17.bin"/></Relationships>
</file>

<file path=ppt/slideLayouts/_rels/slideLayout94.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8.xml"/><Relationship Id="rId1" Type="http://schemas.openxmlformats.org/officeDocument/2006/relationships/vmlDrawing" Target="../drawings/vmlDrawing18.vml"/><Relationship Id="rId5" Type="http://schemas.openxmlformats.org/officeDocument/2006/relationships/image" Target="../media/image20.emf"/><Relationship Id="rId4" Type="http://schemas.openxmlformats.org/officeDocument/2006/relationships/oleObject" Target="../embeddings/oleObject18.bin"/></Relationships>
</file>

<file path=ppt/slideLayouts/_rels/slideLayout9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9.xml"/><Relationship Id="rId1" Type="http://schemas.openxmlformats.org/officeDocument/2006/relationships/vmlDrawing" Target="../drawings/vmlDrawing19.vml"/><Relationship Id="rId5" Type="http://schemas.openxmlformats.org/officeDocument/2006/relationships/image" Target="../media/image20.emf"/><Relationship Id="rId4" Type="http://schemas.openxmlformats.org/officeDocument/2006/relationships/oleObject" Target="../embeddings/oleObject19.bin"/></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983411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8446005"/>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2100638452"/>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7589838" y="1668463"/>
            <a:ext cx="4572000" cy="5029200"/>
          </a:xfrm>
        </p:spPr>
        <p:txBody>
          <a:bodyPr wrap="square">
            <a:no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a:xfrm>
            <a:off x="7590514" y="295274"/>
            <a:ext cx="4573689" cy="917575"/>
          </a:xfrm>
        </p:spPr>
        <p:txBody>
          <a:bodyPr/>
          <a:lstStyle/>
          <a:p>
            <a:r>
              <a:rPr lang="en-US" dirty="0" smtClean="0"/>
              <a:t>Click to edit Master title</a:t>
            </a:r>
            <a:endParaRPr lang="en-US" dirty="0"/>
          </a:p>
        </p:txBody>
      </p:sp>
    </p:spTree>
    <p:extLst>
      <p:ext uri="{BB962C8B-B14F-4D97-AF65-F5344CB8AC3E}">
        <p14:creationId xmlns:p14="http://schemas.microsoft.com/office/powerpoint/2010/main" val="2314932800"/>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761038" y="1668463"/>
            <a:ext cx="6400800" cy="5029200"/>
          </a:xfrm>
        </p:spPr>
        <p:txBody>
          <a:bodyPr wrap="square">
            <a:noAutofit/>
          </a:bodyPr>
          <a:lstStyle>
            <a:lvl1pPr marL="0" indent="0">
              <a:buNone/>
              <a:defRPr/>
            </a:lvl1pPr>
            <a:lvl2pPr marL="0" indent="0">
              <a:buNone/>
              <a:defRPr/>
            </a:lvl2pPr>
            <a:lvl3pPr marL="0" indent="0">
              <a:buNone/>
              <a:defRPr sz="2400"/>
            </a:lvl3pPr>
            <a:lvl4pPr marL="0" indent="0">
              <a:buNone/>
              <a:defRPr sz="2000"/>
            </a:lvl4pPr>
            <a:lvl5pPr marL="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a:xfrm>
            <a:off x="5761038" y="295274"/>
            <a:ext cx="6403165" cy="917575"/>
          </a:xfrm>
        </p:spPr>
        <p:txBody>
          <a:bodyPr/>
          <a:lstStyle/>
          <a:p>
            <a:r>
              <a:rPr lang="en-US" dirty="0" smtClean="0"/>
              <a:t>Click to edit Master title</a:t>
            </a:r>
            <a:endParaRPr lang="en-US" dirty="0"/>
          </a:p>
        </p:txBody>
      </p:sp>
    </p:spTree>
    <p:extLst>
      <p:ext uri="{BB962C8B-B14F-4D97-AF65-F5344CB8AC3E}">
        <p14:creationId xmlns:p14="http://schemas.microsoft.com/office/powerpoint/2010/main" val="3056397424"/>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761038" y="1668463"/>
            <a:ext cx="6400800" cy="5029200"/>
          </a:xfrm>
        </p:spPr>
        <p:txBody>
          <a:bodyPr wrap="square">
            <a:noAutofit/>
          </a:bodyPr>
          <a:lstStyle>
            <a:lvl1pPr marL="0" indent="0">
              <a:buNone/>
              <a:defRPr/>
            </a:lvl1pPr>
            <a:lvl2pPr marL="0" indent="0">
              <a:buNone/>
              <a:defRPr/>
            </a:lvl2pPr>
            <a:lvl3pPr marL="0" indent="0">
              <a:buNone/>
              <a:defRPr sz="2400"/>
            </a:lvl3pPr>
            <a:lvl4pPr marL="0" indent="0">
              <a:buNone/>
              <a:defRPr sz="2000"/>
            </a:lvl4pPr>
            <a:lvl5pPr marL="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48661051"/>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3971774809"/>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4274345007"/>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71168800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lang="en-US"/>
          </a:p>
        </p:txBody>
      </p:sp>
      <p:sp>
        <p:nvSpPr>
          <p:cNvPr id="9"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tx2"/>
          </a:solidFill>
        </p:spPr>
        <p:txBody>
          <a:bodyPr lIns="182880" tIns="146304" rIns="182880" bIns="146304" anchor="ctr" anchorCtr="1">
            <a:noAutofit/>
          </a:bodyPr>
          <a:lstStyle>
            <a:lvl1pPr marL="0" indent="0">
              <a:buNone/>
              <a:defRPr>
                <a:solidFill>
                  <a:schemeClr val="bg1"/>
                </a:solidFill>
              </a:defRPr>
            </a:lvl1pPr>
          </a:lstStyle>
          <a:p>
            <a:r>
              <a:rPr lang="en-US" smtClean="0"/>
              <a:t>Click icon to add picture</a:t>
            </a:r>
            <a:endParaRPr lang="en-US" dirty="0"/>
          </a:p>
        </p:txBody>
      </p:sp>
    </p:spTree>
    <p:extLst>
      <p:ext uri="{BB962C8B-B14F-4D97-AF65-F5344CB8AC3E}">
        <p14:creationId xmlns:p14="http://schemas.microsoft.com/office/powerpoint/2010/main" val="379383390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72819174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70517391"/>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345222"/>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8328719"/>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13722939"/>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a:t>
            </a:r>
            <a:r>
              <a:rPr lang="en-US" sz="700" dirty="0" smtClean="0">
                <a:gradFill>
                  <a:gsLst>
                    <a:gs pos="0">
                      <a:srgbClr val="404040"/>
                    </a:gs>
                    <a:gs pos="100000">
                      <a:srgbClr val="404040"/>
                    </a:gs>
                  </a:gsLst>
                  <a:lin ang="5400000" scaled="0"/>
                </a:gradFill>
                <a:cs typeface="Segoe UI" pitchFamily="34" charset="0"/>
              </a:rPr>
              <a:t>2015 </a:t>
            </a:r>
            <a:r>
              <a:rPr lang="en-US" sz="700"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1843883994"/>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91405625"/>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799038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489331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67860698"/>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38" y="1058862"/>
            <a:ext cx="11887200" cy="572464"/>
          </a:xfrm>
        </p:spPr>
        <p:txBody>
          <a:bodyPr/>
          <a:lstStyle>
            <a:lvl1pPr marL="0" indent="0">
              <a:buNone/>
              <a:defRPr sz="2800">
                <a:solidFill>
                  <a:schemeClr val="tx2"/>
                </a:solidFill>
              </a:defRPr>
            </a:lvl1pPr>
          </a:lstStyle>
          <a:p>
            <a:pPr lvl="0"/>
            <a:r>
              <a:rPr lang="en-US" dirty="0" smtClean="0"/>
              <a:t>Click to edit Master text styles</a:t>
            </a:r>
          </a:p>
        </p:txBody>
      </p:sp>
    </p:spTree>
    <p:extLst>
      <p:ext uri="{BB962C8B-B14F-4D97-AF65-F5344CB8AC3E}">
        <p14:creationId xmlns:p14="http://schemas.microsoft.com/office/powerpoint/2010/main" val="1074350991"/>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79326931"/>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10" y="6398966"/>
            <a:ext cx="11888061" cy="29764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425500076"/>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1952510109"/>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25649696"/>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03643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7692"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200">
                <a:solidFill>
                  <a:schemeClr val="tx2"/>
                </a:solidFill>
              </a:defRPr>
            </a:lvl1pPr>
          </a:lstStyle>
          <a:p>
            <a:r>
              <a:rPr lang="en-US" smtClean="0"/>
              <a:t>Click to edit Master title style</a:t>
            </a:r>
            <a:endParaRPr lang="en-IN" dirty="0"/>
          </a:p>
        </p:txBody>
      </p:sp>
    </p:spTree>
    <p:extLst>
      <p:ext uri="{BB962C8B-B14F-4D97-AF65-F5344CB8AC3E}">
        <p14:creationId xmlns:p14="http://schemas.microsoft.com/office/powerpoint/2010/main" val="1535459395"/>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Colored Non-Bulleted Conten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11739604" y="6673146"/>
            <a:ext cx="501211" cy="372394"/>
          </a:xfrm>
          <a:prstGeom prst="rect">
            <a:avLst/>
          </a:prstGeom>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dirty="0" smtClean="0"/>
              <a:t>Click to edit Master title style</a:t>
            </a:r>
            <a:endParaRPr lang="en-US" dirty="0"/>
          </a:p>
        </p:txBody>
      </p:sp>
      <p:sp>
        <p:nvSpPr>
          <p:cNvPr id="7" name="Text Placeholder 6"/>
          <p:cNvSpPr>
            <a:spLocks noGrp="1"/>
          </p:cNvSpPr>
          <p:nvPr>
            <p:ph type="body" sz="quarter" idx="12"/>
          </p:nvPr>
        </p:nvSpPr>
        <p:spPr>
          <a:xfrm>
            <a:off x="391878" y="1204613"/>
            <a:ext cx="11460018" cy="172034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63116181"/>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7793365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7056085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48316264"/>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768911140"/>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332909379"/>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4198797244"/>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2015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291092407"/>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0822130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63499952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321881533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smtClean="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smtClean="0"/>
              <a:t>Second level</a:t>
            </a:r>
          </a:p>
          <a:p>
            <a:pPr marL="457082" lvl="2" indent="-228541" algn="l" defTabSz="914166" rtl="0" eaLnBrk="1" latinLnBrk="0" hangingPunct="1">
              <a:spcBef>
                <a:spcPct val="20000"/>
              </a:spcBef>
              <a:spcAft>
                <a:spcPts val="816"/>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73417945"/>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06008259"/>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4448667"/>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711405393"/>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4528419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525055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1000286"/>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51294812"/>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marL="0" indent="0">
              <a:spcBef>
                <a:spcPts val="1800"/>
              </a:spcBef>
              <a:buNone/>
              <a:defRPr/>
            </a:lvl1pPr>
            <a:lvl2pPr marL="0" indent="0">
              <a:buNone/>
              <a:defRPr>
                <a:solidFill>
                  <a:schemeClr val="accent2">
                    <a:lumMod val="60000"/>
                    <a:lumOff val="40000"/>
                  </a:schemeClr>
                </a:solidFill>
              </a:defRPr>
            </a:lvl2pPr>
            <a:lvl3pPr marL="0" indent="0">
              <a:buNone/>
              <a:defRPr sz="2400"/>
            </a:lvl3pPr>
            <a:lvl4pPr marL="0" indent="0">
              <a:buNone/>
              <a:defRPr sz="2000"/>
            </a:lvl4pPr>
            <a:lvl5pPr marL="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46744669"/>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761038" y="1212850"/>
            <a:ext cx="6400800" cy="2782300"/>
          </a:xfrm>
        </p:spPr>
        <p:txBody>
          <a:bodyPr wrap="square">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19388033"/>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761038" y="1212850"/>
            <a:ext cx="6400800" cy="2782300"/>
          </a:xfrm>
        </p:spPr>
        <p:txBody>
          <a:bodyPr wrap="square">
            <a:spAutoFit/>
          </a:bodyPr>
          <a:lstStyle>
            <a:lvl1pPr marL="0" indent="0">
              <a:spcBef>
                <a:spcPts val="1800"/>
              </a:spcBef>
              <a:buNone/>
              <a:defRPr/>
            </a:lvl1pPr>
            <a:lvl2pPr marL="0" indent="0">
              <a:buNone/>
              <a:defRPr/>
            </a:lvl2pPr>
            <a:lvl3pPr marL="0" indent="0">
              <a:buNone/>
              <a:defRPr sz="2400"/>
            </a:lvl3pPr>
            <a:lvl4pPr marL="0" indent="0">
              <a:buNone/>
              <a:defRPr sz="2000"/>
            </a:lvl4pPr>
            <a:lvl5pPr marL="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a:xfrm>
            <a:off x="5761037" y="295274"/>
            <a:ext cx="6403165" cy="917575"/>
          </a:xfrm>
        </p:spPr>
        <p:txBody>
          <a:bodyPr/>
          <a:lstStyle/>
          <a:p>
            <a:r>
              <a:rPr lang="en-US" dirty="0" smtClean="0"/>
              <a:t>Click to edit Master style</a:t>
            </a:r>
            <a:endParaRPr lang="en-US" dirty="0"/>
          </a:p>
        </p:txBody>
      </p:sp>
    </p:spTree>
    <p:extLst>
      <p:ext uri="{BB962C8B-B14F-4D97-AF65-F5344CB8AC3E}">
        <p14:creationId xmlns:p14="http://schemas.microsoft.com/office/powerpoint/2010/main" val="404857338"/>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218663771"/>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3273357164"/>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535099160"/>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05544271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53062284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87894606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4739323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4119000"/>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205406681"/>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a:t>
            </a:r>
            <a:r>
              <a:rPr lang="en-US" sz="700" dirty="0" smtClean="0">
                <a:gradFill>
                  <a:gsLst>
                    <a:gs pos="0">
                      <a:srgbClr val="404040"/>
                    </a:gs>
                    <a:gs pos="100000">
                      <a:srgbClr val="404040"/>
                    </a:gs>
                  </a:gsLst>
                  <a:lin ang="5400000" scaled="0"/>
                </a:gradFill>
                <a:cs typeface="Segoe UI" pitchFamily="34" charset="0"/>
              </a:rPr>
              <a:t>2015 </a:t>
            </a:r>
            <a:r>
              <a:rPr lang="en-US" sz="700"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1341909454"/>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966586633"/>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595814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316066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Colored Non-Bulleted Conten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11659197" y="6606832"/>
            <a:ext cx="777278" cy="387693"/>
          </a:xfrm>
          <a:prstGeom prst="rect">
            <a:avLst/>
          </a:prstGeom>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dirty="0" smtClean="0"/>
              <a:t>Click to edit Master title style</a:t>
            </a:r>
            <a:endParaRPr lang="en-US" dirty="0"/>
          </a:p>
        </p:txBody>
      </p:sp>
      <p:sp>
        <p:nvSpPr>
          <p:cNvPr id="7" name="Text Placeholder 6"/>
          <p:cNvSpPr>
            <a:spLocks noGrp="1"/>
          </p:cNvSpPr>
          <p:nvPr>
            <p:ph type="body" sz="quarter" idx="12"/>
          </p:nvPr>
        </p:nvSpPr>
        <p:spPr>
          <a:xfrm>
            <a:off x="391878" y="1204613"/>
            <a:ext cx="11460018" cy="366726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84148264"/>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659197" y="6606832"/>
            <a:ext cx="777278" cy="387693"/>
          </a:xfrm>
          <a:prstGeom prst="rect">
            <a:avLst/>
          </a:prstGeom>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07014642"/>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587"/>
            <a:ext cx="12430199" cy="6991986"/>
          </a:xfrm>
          <a:prstGeom prst="rect">
            <a:avLst/>
          </a:prstGeom>
          <a:noFill/>
          <a:ln>
            <a:noFill/>
          </a:ln>
        </p:spPr>
      </p:pic>
      <p:sp>
        <p:nvSpPr>
          <p:cNvPr id="3" name="Rectangle 2"/>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
        <p:nvSpPr>
          <p:cNvPr id="9" name="Rectangle 8"/>
          <p:cNvSpPr/>
          <p:nvPr userDrawn="1"/>
        </p:nvSpPr>
        <p:spPr>
          <a:xfrm>
            <a:off x="293752" y="3040063"/>
            <a:ext cx="4333238" cy="784830"/>
          </a:xfrm>
          <a:prstGeom prst="rect">
            <a:avLst/>
          </a:prstGeom>
        </p:spPr>
        <p:txBody>
          <a:bodyPr wrap="none" anchor="ctr">
            <a:spAutoFit/>
          </a:bodyPr>
          <a:lstStyle/>
          <a:p>
            <a:pPr algn="r" defTabSz="1165834">
              <a:lnSpc>
                <a:spcPct val="90000"/>
              </a:lnSpc>
              <a:spcBef>
                <a:spcPct val="0"/>
              </a:spcBef>
            </a:pPr>
            <a:r>
              <a:rPr lang="en-US" sz="5000" spc="-125"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5000" spc="-125" dirty="0">
              <a:ln w="3175">
                <a:noFill/>
              </a:ln>
              <a:gradFill>
                <a:gsLst>
                  <a:gs pos="84066">
                    <a:srgbClr val="000000"/>
                  </a:gs>
                  <a:gs pos="57576">
                    <a:srgbClr val="000000"/>
                  </a:gs>
                </a:gsLst>
                <a:lin ang="5400000" scaled="0"/>
              </a:gradFill>
              <a:latin typeface="Segoe UI Light"/>
              <a:cs typeface="Segoe UI" pitchFamily="34" charset="0"/>
            </a:endParaRPr>
          </a:p>
        </p:txBody>
      </p:sp>
      <p:sp>
        <p:nvSpPr>
          <p:cNvPr id="10" name="Rectangle 9"/>
          <p:cNvSpPr/>
          <p:nvPr userDrawn="1"/>
        </p:nvSpPr>
        <p:spPr>
          <a:xfrm>
            <a:off x="2441776" y="4617847"/>
            <a:ext cx="2185214" cy="715581"/>
          </a:xfrm>
          <a:prstGeom prst="rect">
            <a:avLst/>
          </a:prstGeom>
        </p:spPr>
        <p:txBody>
          <a:bodyPr wrap="none" anchor="ctr">
            <a:spAutoFit/>
          </a:bodyPr>
          <a:lstStyle/>
          <a:p>
            <a:pPr algn="r" defTabSz="1165834">
              <a:lnSpc>
                <a:spcPct val="90000"/>
              </a:lnSpc>
              <a:spcBef>
                <a:spcPct val="0"/>
              </a:spcBef>
            </a:pPr>
            <a:r>
              <a:rPr lang="en-US" sz="2250" dirty="0" smtClean="0">
                <a:ln w="3175">
                  <a:noFill/>
                </a:ln>
                <a:gradFill>
                  <a:gsLst>
                    <a:gs pos="84066">
                      <a:srgbClr val="000000"/>
                    </a:gs>
                    <a:gs pos="57576">
                      <a:srgbClr val="000000"/>
                    </a:gs>
                  </a:gsLst>
                  <a:lin ang="5400000" scaled="0"/>
                </a:gradFill>
                <a:cs typeface="Segoe UI" pitchFamily="34" charset="0"/>
              </a:rPr>
              <a:t>May 4 – 8, 2015</a:t>
            </a:r>
            <a:br>
              <a:rPr lang="en-US" sz="2250" dirty="0" smtClean="0">
                <a:ln w="3175">
                  <a:noFill/>
                </a:ln>
                <a:gradFill>
                  <a:gsLst>
                    <a:gs pos="84066">
                      <a:srgbClr val="000000"/>
                    </a:gs>
                    <a:gs pos="57576">
                      <a:srgbClr val="000000"/>
                    </a:gs>
                  </a:gsLst>
                  <a:lin ang="5400000" scaled="0"/>
                </a:gradFill>
                <a:cs typeface="Segoe UI" pitchFamily="34" charset="0"/>
              </a:rPr>
            </a:br>
            <a:r>
              <a:rPr lang="en-US" sz="2250" dirty="0" smtClean="0">
                <a:ln w="3175">
                  <a:noFill/>
                </a:ln>
                <a:gradFill>
                  <a:gsLst>
                    <a:gs pos="84066">
                      <a:srgbClr val="000000"/>
                    </a:gs>
                    <a:gs pos="57576">
                      <a:srgbClr val="000000"/>
                    </a:gs>
                  </a:gsLst>
                  <a:lin ang="5400000" scaled="0"/>
                </a:gradFill>
                <a:cs typeface="Segoe UI" pitchFamily="34" charset="0"/>
              </a:rPr>
              <a:t>Chicago, IL</a:t>
            </a:r>
            <a:endParaRPr lang="en-US" sz="2250"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2510" y="4088040"/>
            <a:ext cx="2494315" cy="384949"/>
          </a:xfrm>
          <a:prstGeom prst="rect">
            <a:avLst/>
          </a:prstGeom>
        </p:spPr>
      </p:pic>
    </p:spTree>
    <p:extLst>
      <p:ext uri="{BB962C8B-B14F-4D97-AF65-F5344CB8AC3E}">
        <p14:creationId xmlns:p14="http://schemas.microsoft.com/office/powerpoint/2010/main" val="1348638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9" spc="-100"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5"/>
            <a:ext cx="7315137" cy="1828007"/>
          </a:xfrm>
          <a:noFill/>
        </p:spPr>
        <p:txBody>
          <a:bodyPr lIns="146304" tIns="109728" rIns="146304" bIns="109728">
            <a:noAutofit/>
          </a:bodyPr>
          <a:lstStyle>
            <a:lvl1pPr marL="0" indent="0">
              <a:spcBef>
                <a:spcPts val="0"/>
              </a:spcBef>
              <a:buNone/>
              <a:defRPr sz="3200"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40733330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693302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65078413"/>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37866472"/>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buClr>
                <a:schemeClr val="tx2"/>
              </a:buClr>
              <a:defRPr sz="4000">
                <a:gradFill>
                  <a:gsLst>
                    <a:gs pos="7080">
                      <a:schemeClr val="tx2"/>
                    </a:gs>
                    <a:gs pos="36283">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84363185"/>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02330774"/>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9313936"/>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42157685"/>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57761915"/>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33456963"/>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562338143"/>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36776"/>
            <a:ext cx="10056812" cy="1181862"/>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4881266"/>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7318102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19018707"/>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25663"/>
            <a:ext cx="10056812" cy="1181862"/>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21930062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905741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50669355"/>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23037173"/>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71126485"/>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43674296"/>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295357220"/>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024079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8895930"/>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9590606"/>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17427232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575318"/>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398" fontAlgn="base">
              <a:spcBef>
                <a:spcPct val="0"/>
              </a:spcBef>
              <a:spcAft>
                <a:spcPct val="0"/>
              </a:spcAft>
            </a:pPr>
            <a:endParaRPr lang="en-US" sz="22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6750621"/>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2" y="0"/>
            <a:ext cx="12435840" cy="6995160"/>
          </a:xfrm>
          <a:prstGeom prst="rect">
            <a:avLst/>
          </a:prstGeom>
        </p:spPr>
      </p:pic>
      <p:sp>
        <p:nvSpPr>
          <p:cNvPr id="6" name="Rectangle 5"/>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589822" y="6294476"/>
            <a:ext cx="45719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algn="r" defTabSz="932215" eaLnBrk="0" hangingPunct="0"/>
            <a:r>
              <a:rPr lang="en-US" sz="700" dirty="0">
                <a:gradFill>
                  <a:gsLst>
                    <a:gs pos="12389">
                      <a:srgbClr val="FFFFFF"/>
                    </a:gs>
                    <a:gs pos="54000">
                      <a:srgbClr val="FFFFFF"/>
                    </a:gs>
                  </a:gsLst>
                  <a:lin ang="5400000" scaled="0"/>
                </a:gradFill>
                <a:cs typeface="Segoe UI" pitchFamily="34" charset="0"/>
              </a:rPr>
              <a:t>© </a:t>
            </a:r>
            <a:r>
              <a:rPr lang="en-US" sz="700" dirty="0" smtClean="0">
                <a:gradFill>
                  <a:gsLst>
                    <a:gs pos="12389">
                      <a:srgbClr val="FFFFFF"/>
                    </a:gs>
                    <a:gs pos="54000">
                      <a:srgbClr val="FFFFFF"/>
                    </a:gs>
                  </a:gsLst>
                  <a:lin ang="5400000" scaled="0"/>
                </a:gradFill>
                <a:cs typeface="Segoe UI" pitchFamily="34" charset="0"/>
              </a:rPr>
              <a:t>2015 </a:t>
            </a:r>
            <a:r>
              <a:rPr lang="en-US" sz="700"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9230" y="5580859"/>
            <a:ext cx="3291840" cy="701671"/>
          </a:xfrm>
          <a:prstGeom prst="rect">
            <a:avLst/>
          </a:prstGeom>
        </p:spPr>
      </p:pic>
    </p:spTree>
    <p:extLst>
      <p:ext uri="{BB962C8B-B14F-4D97-AF65-F5344CB8AC3E}">
        <p14:creationId xmlns:p14="http://schemas.microsoft.com/office/powerpoint/2010/main" val="127638679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490" indent="-29049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54" indent="-28096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44" indent="-29049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26" indent="-22858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07" indent="-22858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03765986"/>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347210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1499999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10821391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08387083"/>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marL="0" indent="0">
              <a:spcBef>
                <a:spcPts val="1800"/>
              </a:spcBef>
              <a:buNone/>
              <a:defRPr/>
            </a:lvl1pPr>
            <a:lvl2pPr marL="0" indent="0">
              <a:buNone/>
              <a:defRPr>
                <a:solidFill>
                  <a:schemeClr val="accent2">
                    <a:lumMod val="75000"/>
                  </a:schemeClr>
                </a:solidFill>
              </a:defRPr>
            </a:lvl2pPr>
            <a:lvl3pPr marL="0" indent="0">
              <a:buNone/>
              <a:defRPr sz="2400"/>
            </a:lvl3pPr>
            <a:lvl4pPr marL="0" indent="0">
              <a:buNone/>
              <a:defRPr sz="2000"/>
            </a:lvl4pPr>
            <a:lvl5pPr marL="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23509134"/>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444691490"/>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670527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7589838" y="1668463"/>
            <a:ext cx="4572000" cy="5029200"/>
          </a:xfrm>
        </p:spPr>
        <p:txBody>
          <a:bodyPr wrap="square">
            <a:no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a:xfrm>
            <a:off x="7590514" y="295274"/>
            <a:ext cx="4573689" cy="917575"/>
          </a:xfrm>
        </p:spPr>
        <p:txBody>
          <a:bodyPr/>
          <a:lstStyle/>
          <a:p>
            <a:r>
              <a:rPr lang="en-US" dirty="0" smtClean="0"/>
              <a:t>Click to edit Master title</a:t>
            </a:r>
            <a:endParaRPr lang="en-US" dirty="0"/>
          </a:p>
        </p:txBody>
      </p:sp>
    </p:spTree>
    <p:extLst>
      <p:ext uri="{BB962C8B-B14F-4D97-AF65-F5344CB8AC3E}">
        <p14:creationId xmlns:p14="http://schemas.microsoft.com/office/powerpoint/2010/main" val="1448058329"/>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761038" y="1668463"/>
            <a:ext cx="6400800" cy="5029200"/>
          </a:xfrm>
        </p:spPr>
        <p:txBody>
          <a:bodyPr wrap="square">
            <a:noAutofit/>
          </a:bodyPr>
          <a:lstStyle>
            <a:lvl1pPr marL="0" indent="0">
              <a:buNone/>
              <a:defRPr/>
            </a:lvl1pPr>
            <a:lvl2pPr marL="0" indent="0">
              <a:buNone/>
              <a:defRPr/>
            </a:lvl2pPr>
            <a:lvl3pPr marL="0" indent="0">
              <a:buNone/>
              <a:defRPr sz="2400"/>
            </a:lvl3pPr>
            <a:lvl4pPr marL="0" indent="0">
              <a:buNone/>
              <a:defRPr sz="2000"/>
            </a:lvl4pPr>
            <a:lvl5pPr marL="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a:xfrm>
            <a:off x="5761038" y="295274"/>
            <a:ext cx="6403165" cy="917575"/>
          </a:xfrm>
        </p:spPr>
        <p:txBody>
          <a:bodyPr/>
          <a:lstStyle/>
          <a:p>
            <a:r>
              <a:rPr lang="en-US" dirty="0" smtClean="0"/>
              <a:t>Click to edit Master title</a:t>
            </a:r>
            <a:endParaRPr lang="en-US" dirty="0"/>
          </a:p>
        </p:txBody>
      </p:sp>
    </p:spTree>
    <p:extLst>
      <p:ext uri="{BB962C8B-B14F-4D97-AF65-F5344CB8AC3E}">
        <p14:creationId xmlns:p14="http://schemas.microsoft.com/office/powerpoint/2010/main" val="697600364"/>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3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761038" y="1668463"/>
            <a:ext cx="6400800" cy="5029200"/>
          </a:xfrm>
        </p:spPr>
        <p:txBody>
          <a:bodyPr wrap="square">
            <a:noAutofit/>
          </a:bodyPr>
          <a:lstStyle>
            <a:lvl1pPr marL="0" indent="0">
              <a:buNone/>
              <a:defRPr/>
            </a:lvl1pPr>
            <a:lvl2pPr marL="0" indent="0">
              <a:buNone/>
              <a:defRPr/>
            </a:lvl2pPr>
            <a:lvl3pPr marL="0" indent="0">
              <a:buNone/>
              <a:defRPr sz="2400"/>
            </a:lvl3pPr>
            <a:lvl4pPr marL="0" indent="0">
              <a:buNone/>
              <a:defRPr sz="2000"/>
            </a:lvl4pPr>
            <a:lvl5pPr marL="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19332911"/>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2343439492"/>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596842485"/>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50615152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lang="en-US"/>
          </a:p>
        </p:txBody>
      </p:sp>
      <p:sp>
        <p:nvSpPr>
          <p:cNvPr id="9"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tx2"/>
          </a:solidFill>
        </p:spPr>
        <p:txBody>
          <a:bodyPr lIns="182880" tIns="146304" rIns="182880" bIns="146304" anchor="ctr" anchorCtr="1">
            <a:noAutofit/>
          </a:bodyPr>
          <a:lstStyle>
            <a:lvl1pPr marL="0" indent="0">
              <a:buNone/>
              <a:defRPr>
                <a:solidFill>
                  <a:schemeClr val="bg1"/>
                </a:solidFill>
              </a:defRPr>
            </a:lvl1pPr>
          </a:lstStyle>
          <a:p>
            <a:r>
              <a:rPr lang="en-US" smtClean="0"/>
              <a:t>Click icon to add picture</a:t>
            </a:r>
            <a:endParaRPr lang="en-US" dirty="0"/>
          </a:p>
        </p:txBody>
      </p:sp>
    </p:spTree>
    <p:extLst>
      <p:ext uri="{BB962C8B-B14F-4D97-AF65-F5344CB8AC3E}">
        <p14:creationId xmlns:p14="http://schemas.microsoft.com/office/powerpoint/2010/main" val="187935278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51757736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27994857"/>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025598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678278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72681261"/>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2487028535"/>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a:t>
            </a:r>
            <a:r>
              <a:rPr lang="en-US" sz="700" dirty="0" smtClean="0">
                <a:gradFill>
                  <a:gsLst>
                    <a:gs pos="0">
                      <a:srgbClr val="404040"/>
                    </a:gs>
                    <a:gs pos="100000">
                      <a:srgbClr val="404040"/>
                    </a:gs>
                  </a:gsLst>
                  <a:lin ang="5400000" scaled="0"/>
                </a:gradFill>
                <a:cs typeface="Segoe UI" pitchFamily="34" charset="0"/>
              </a:rPr>
              <a:t>2015 </a:t>
            </a:r>
            <a:r>
              <a:rPr lang="en-US" sz="700"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1716453728"/>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091045617"/>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787214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7345091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06766391"/>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38" y="1058862"/>
            <a:ext cx="11887200" cy="572464"/>
          </a:xfrm>
        </p:spPr>
        <p:txBody>
          <a:bodyPr/>
          <a:lstStyle>
            <a:lvl1pPr marL="0" indent="0">
              <a:buNone/>
              <a:defRPr sz="2800">
                <a:solidFill>
                  <a:schemeClr val="tx2"/>
                </a:solidFill>
              </a:defRPr>
            </a:lvl1pPr>
          </a:lstStyle>
          <a:p>
            <a:pPr lvl="0"/>
            <a:r>
              <a:rPr lang="en-US" dirty="0" smtClean="0"/>
              <a:t>Click to edit Master text styles</a:t>
            </a:r>
          </a:p>
        </p:txBody>
      </p:sp>
    </p:spTree>
    <p:extLst>
      <p:ext uri="{BB962C8B-B14F-4D97-AF65-F5344CB8AC3E}">
        <p14:creationId xmlns:p14="http://schemas.microsoft.com/office/powerpoint/2010/main" val="4197159332"/>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5447635"/>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74210" y="6398966"/>
            <a:ext cx="11888061" cy="297646"/>
          </a:xfrm>
        </p:spPr>
        <p:txBody>
          <a:bodyPr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183535985"/>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9319255"/>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3175341158"/>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353383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32793"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200">
                <a:solidFill>
                  <a:schemeClr val="tx2"/>
                </a:solidFill>
              </a:defRPr>
            </a:lvl1pPr>
          </a:lstStyle>
          <a:p>
            <a:r>
              <a:rPr lang="en-US" smtClean="0"/>
              <a:t>Click to edit Master title style</a:t>
            </a:r>
            <a:endParaRPr lang="en-IN" dirty="0"/>
          </a:p>
        </p:txBody>
      </p:sp>
    </p:spTree>
    <p:extLst>
      <p:ext uri="{BB962C8B-B14F-4D97-AF65-F5344CB8AC3E}">
        <p14:creationId xmlns:p14="http://schemas.microsoft.com/office/powerpoint/2010/main" val="92227496"/>
      </p:ext>
    </p:extLst>
  </p:cSld>
  <p:clrMapOvr>
    <a:masterClrMapping/>
  </p:clrMapOvr>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cSld name="PresentationTitle_HEALTHCARE">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4">
            <a:extLst>
              <a:ext uri="{28A0092B-C50C-407E-A947-70E740481C1C}">
                <a14:useLocalDpi xmlns:a14="http://schemas.microsoft.com/office/drawing/2010/main"/>
              </a:ext>
            </a:extLst>
          </a:blip>
          <a:srcRect l="140" t="13287" r="2103" b="3771"/>
          <a:stretch/>
        </p:blipFill>
        <p:spPr>
          <a:xfrm>
            <a:off x="0" y="0"/>
            <a:ext cx="12466638" cy="7027276"/>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spid="_x0000_s3381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90" y="1590"/>
                        <a:ext cx="1587" cy="1587"/>
                      </a:xfrm>
                      <a:prstGeom prst="rect">
                        <a:avLst/>
                      </a:prstGeom>
                    </p:spPr>
                  </p:pic>
                </p:oleObj>
              </mc:Fallback>
            </mc:AlternateContent>
          </a:graphicData>
        </a:graphic>
      </p:graphicFrame>
      <p:sp>
        <p:nvSpPr>
          <p:cNvPr id="16" name="Title 1"/>
          <p:cNvSpPr>
            <a:spLocks noGrp="1"/>
          </p:cNvSpPr>
          <p:nvPr>
            <p:ph type="ctrTitle" hasCustomPrompt="1"/>
          </p:nvPr>
        </p:nvSpPr>
        <p:spPr>
          <a:xfrm>
            <a:off x="466370" y="2489419"/>
            <a:ext cx="6275733" cy="1356064"/>
          </a:xfrm>
          <a:prstGeom prst="rect">
            <a:avLst/>
          </a:prstGeom>
        </p:spPr>
        <p:txBody>
          <a:bodyPr wrap="square" lIns="143407" tIns="0" rIns="143407" bIns="0">
            <a:spAutoFit/>
          </a:bodyPr>
          <a:lstStyle>
            <a:lvl1pPr>
              <a:lnSpc>
                <a:spcPct val="90000"/>
              </a:lnSpc>
              <a:spcBef>
                <a:spcPts val="0"/>
              </a:spcBef>
              <a:defRPr sz="4896" baseline="0">
                <a:solidFill>
                  <a:schemeClr val="bg1"/>
                </a:solidFill>
              </a:defRPr>
            </a:lvl1pPr>
          </a:lstStyle>
          <a:p>
            <a:r>
              <a:rPr lang="en-US" dirty="0" smtClean="0"/>
              <a:t>Headline here, second line here</a:t>
            </a:r>
            <a:endParaRPr lang="en-US" dirty="0"/>
          </a:p>
        </p:txBody>
      </p:sp>
      <p:sp>
        <p:nvSpPr>
          <p:cNvPr id="17" name="Subtitle 2"/>
          <p:cNvSpPr>
            <a:spLocks noGrp="1"/>
          </p:cNvSpPr>
          <p:nvPr>
            <p:ph type="subTitle" idx="1" hasCustomPrompt="1"/>
          </p:nvPr>
        </p:nvSpPr>
        <p:spPr>
          <a:xfrm>
            <a:off x="466371" y="4994602"/>
            <a:ext cx="6275659" cy="593368"/>
          </a:xfrm>
          <a:prstGeom prst="rect">
            <a:avLst/>
          </a:prstGeom>
        </p:spPr>
        <p:txBody>
          <a:bodyPr lIns="143407" tIns="0" rIns="143407" bIns="0"/>
          <a:lstStyle>
            <a:lvl1pPr marL="0" indent="0" algn="l">
              <a:lnSpc>
                <a:spcPct val="90000"/>
              </a:lnSpc>
              <a:spcBef>
                <a:spcPts val="0"/>
              </a:spcBef>
              <a:buNone/>
              <a:defRPr sz="2142">
                <a:solidFill>
                  <a:schemeClr val="bg1"/>
                </a:solidFill>
                <a:latin typeface="+mn-lt"/>
              </a:defRPr>
            </a:lvl1pPr>
            <a:lvl2pPr marL="456790" indent="0" algn="ctr">
              <a:buNone/>
              <a:defRPr>
                <a:solidFill>
                  <a:schemeClr val="tx1">
                    <a:tint val="75000"/>
                  </a:schemeClr>
                </a:solidFill>
              </a:defRPr>
            </a:lvl2pPr>
            <a:lvl3pPr marL="913582" indent="0" algn="ctr">
              <a:buNone/>
              <a:defRPr>
                <a:solidFill>
                  <a:schemeClr val="tx1">
                    <a:tint val="75000"/>
                  </a:schemeClr>
                </a:solidFill>
              </a:defRPr>
            </a:lvl3pPr>
            <a:lvl4pPr marL="1370371" indent="0" algn="ctr">
              <a:buNone/>
              <a:defRPr>
                <a:solidFill>
                  <a:schemeClr val="tx1">
                    <a:tint val="75000"/>
                  </a:schemeClr>
                </a:solidFill>
              </a:defRPr>
            </a:lvl4pPr>
            <a:lvl5pPr marL="1827165" indent="0" algn="ctr">
              <a:buNone/>
              <a:defRPr>
                <a:solidFill>
                  <a:schemeClr val="tx1">
                    <a:tint val="75000"/>
                  </a:schemeClr>
                </a:solidFill>
              </a:defRPr>
            </a:lvl5pPr>
            <a:lvl6pPr marL="2283954" indent="0" algn="ctr">
              <a:buNone/>
              <a:defRPr>
                <a:solidFill>
                  <a:schemeClr val="tx1">
                    <a:tint val="75000"/>
                  </a:schemeClr>
                </a:solidFill>
              </a:defRPr>
            </a:lvl6pPr>
            <a:lvl7pPr marL="2740746" indent="0" algn="ctr">
              <a:buNone/>
              <a:defRPr>
                <a:solidFill>
                  <a:schemeClr val="tx1">
                    <a:tint val="75000"/>
                  </a:schemeClr>
                </a:solidFill>
              </a:defRPr>
            </a:lvl7pPr>
            <a:lvl8pPr marL="3197535" indent="0" algn="ctr">
              <a:buNone/>
              <a:defRPr>
                <a:solidFill>
                  <a:schemeClr val="tx1">
                    <a:tint val="75000"/>
                  </a:schemeClr>
                </a:solidFill>
              </a:defRPr>
            </a:lvl8pPr>
            <a:lvl9pPr marL="3654326" indent="0" algn="ctr">
              <a:buNone/>
              <a:defRPr>
                <a:solidFill>
                  <a:schemeClr val="tx1">
                    <a:tint val="75000"/>
                  </a:schemeClr>
                </a:solidFill>
              </a:defRPr>
            </a:lvl9pPr>
          </a:lstStyle>
          <a:p>
            <a:r>
              <a:rPr lang="en-US" dirty="0" smtClean="0"/>
              <a:t>Speaker Name</a:t>
            </a:r>
            <a:br>
              <a:rPr lang="en-US" dirty="0" smtClean="0"/>
            </a:br>
            <a:r>
              <a:rPr lang="en-US" dirty="0" smtClean="0"/>
              <a:t>Date</a:t>
            </a:r>
          </a:p>
        </p:txBody>
      </p:sp>
      <p:sp>
        <p:nvSpPr>
          <p:cNvPr id="19" name="Text Placeholder 7"/>
          <p:cNvSpPr>
            <a:spLocks noGrp="1"/>
          </p:cNvSpPr>
          <p:nvPr>
            <p:ph type="body" sz="quarter" idx="10" hasCustomPrompt="1"/>
          </p:nvPr>
        </p:nvSpPr>
        <p:spPr>
          <a:xfrm>
            <a:off x="466757" y="3920818"/>
            <a:ext cx="6292074" cy="881064"/>
          </a:xfrm>
          <a:prstGeom prst="rect">
            <a:avLst/>
          </a:prstGeom>
        </p:spPr>
        <p:txBody>
          <a:bodyPr lIns="143407" tIns="0" rIns="143407" bIns="0">
            <a:normAutofit/>
          </a:bodyPr>
          <a:lstStyle>
            <a:lvl1pPr marL="0" indent="0">
              <a:lnSpc>
                <a:spcPct val="90000"/>
              </a:lnSpc>
              <a:spcBef>
                <a:spcPts val="0"/>
              </a:spcBef>
              <a:buNone/>
              <a:defRPr sz="2040" baseline="0">
                <a:solidFill>
                  <a:schemeClr val="bg1"/>
                </a:solidFill>
                <a:latin typeface="+mn-lt"/>
              </a:defRPr>
            </a:lvl1pPr>
            <a:lvl2pPr marL="342594" indent="0">
              <a:buNone/>
              <a:defRPr sz="1632">
                <a:solidFill>
                  <a:schemeClr val="bg1"/>
                </a:solidFill>
                <a:latin typeface="+mj-lt"/>
              </a:defRPr>
            </a:lvl2pPr>
            <a:lvl3pPr marL="570989" indent="0">
              <a:buNone/>
              <a:defRPr sz="1326">
                <a:solidFill>
                  <a:schemeClr val="bg1"/>
                </a:solidFill>
                <a:latin typeface="+mj-lt"/>
              </a:defRPr>
            </a:lvl3pPr>
            <a:lvl4pPr marL="799383" indent="0">
              <a:buNone/>
              <a:defRPr sz="1224">
                <a:solidFill>
                  <a:schemeClr val="bg1"/>
                </a:solidFill>
                <a:latin typeface="+mj-lt"/>
              </a:defRPr>
            </a:lvl4pPr>
            <a:lvl5pPr marL="1027780" indent="0">
              <a:buNone/>
              <a:defRPr sz="1224">
                <a:solidFill>
                  <a:schemeClr val="bg1"/>
                </a:solidFill>
                <a:latin typeface="+mj-lt"/>
              </a:defRPr>
            </a:lvl5pPr>
          </a:lstStyle>
          <a:p>
            <a:pPr lvl="0"/>
            <a:r>
              <a:rPr lang="en-US" dirty="0" smtClean="0"/>
              <a:t>Sub header here</a:t>
            </a:r>
            <a:endParaRPr lang="en-US" dirty="0"/>
          </a:p>
        </p:txBody>
      </p:sp>
      <p:pic>
        <p:nvPicPr>
          <p:cNvPr id="20" name="Picture 1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780058" y="6530040"/>
            <a:ext cx="1304123" cy="285765"/>
          </a:xfrm>
          <a:prstGeom prst="rect">
            <a:avLst/>
          </a:prstGeom>
        </p:spPr>
      </p:pic>
    </p:spTree>
    <p:extLst>
      <p:ext uri="{BB962C8B-B14F-4D97-AF65-F5344CB8AC3E}">
        <p14:creationId xmlns:p14="http://schemas.microsoft.com/office/powerpoint/2010/main" val="27227016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Colored Non-Bulleted Conten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11739604" y="6673146"/>
            <a:ext cx="501211" cy="372394"/>
          </a:xfrm>
          <a:prstGeom prst="rect">
            <a:avLst/>
          </a:prstGeom>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dirty="0" smtClean="0"/>
              <a:t>Click to edit Master title style</a:t>
            </a:r>
            <a:endParaRPr lang="en-US" dirty="0"/>
          </a:p>
        </p:txBody>
      </p:sp>
      <p:sp>
        <p:nvSpPr>
          <p:cNvPr id="7" name="Text Placeholder 6"/>
          <p:cNvSpPr>
            <a:spLocks noGrp="1"/>
          </p:cNvSpPr>
          <p:nvPr>
            <p:ph type="body" sz="quarter" idx="12"/>
          </p:nvPr>
        </p:nvSpPr>
        <p:spPr>
          <a:xfrm>
            <a:off x="391878" y="1204613"/>
            <a:ext cx="11460018" cy="172034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17604630"/>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1619449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7527772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725175"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7" y="1697062"/>
            <a:ext cx="11724857"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15755997"/>
      </p:ext>
    </p:extLst>
  </p:cSld>
  <p:clrMapOvr>
    <a:masterClrMapping/>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7315540"/>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480475423"/>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3035042549"/>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6648442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82348856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62707096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smtClean="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smtClean="0"/>
              <a:t>Second level</a:t>
            </a:r>
          </a:p>
          <a:p>
            <a:pPr marL="457082" lvl="2" indent="-228541" algn="l" defTabSz="914166" rtl="0" eaLnBrk="1" latinLnBrk="0" hangingPunct="1">
              <a:spcBef>
                <a:spcPct val="20000"/>
              </a:spcBef>
              <a:spcAft>
                <a:spcPts val="816"/>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4436149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51226347"/>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7679095"/>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41704966"/>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19914465"/>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cSld name="2_Title Only">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92081"/>
            <a:ext cx="11887202" cy="946413"/>
          </a:xfrm>
        </p:spPr>
        <p:txBody>
          <a:bodyPr/>
          <a:lstStyle>
            <a:lvl1pPr>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
        <p:nvSpPr>
          <p:cNvPr id="8" name="Slide Number Placeholder 7"/>
          <p:cNvSpPr>
            <a:spLocks noGrp="1"/>
          </p:cNvSpPr>
          <p:nvPr>
            <p:ph type="sldNum" sz="quarter" idx="11"/>
          </p:nvPr>
        </p:nvSpPr>
        <p:spPr>
          <a:xfrm>
            <a:off x="11595101" y="6565901"/>
            <a:ext cx="566738" cy="136525"/>
          </a:xfrm>
          <a:prstGeom prst="rect">
            <a:avLst/>
          </a:prstGeom>
        </p:spPr>
        <p:txBody>
          <a:bodyPr/>
          <a:lstStyle/>
          <a:p>
            <a:pPr defTabSz="932688">
              <a:lnSpc>
                <a:spcPct val="90000"/>
              </a:lnSpc>
            </a:pPr>
            <a:fld id="{1BC86A1F-E589-44B2-A543-2EC98F5547A7}" type="slidenum">
              <a:rPr sz="1836">
                <a:solidFill>
                  <a:srgbClr val="D2D2D2"/>
                </a:solidFill>
              </a:rPr>
              <a:pPr defTabSz="932688">
                <a:lnSpc>
                  <a:spcPct val="90000"/>
                </a:lnSpc>
              </a:pPr>
              <a:t>‹#›</a:t>
            </a:fld>
            <a:endParaRPr sz="1836" dirty="0">
              <a:solidFill>
                <a:srgbClr val="D2D2D2"/>
              </a:solidFill>
            </a:endParaRPr>
          </a:p>
        </p:txBody>
      </p:sp>
    </p:spTree>
    <p:extLst>
      <p:ext uri="{BB962C8B-B14F-4D97-AF65-F5344CB8AC3E}">
        <p14:creationId xmlns:p14="http://schemas.microsoft.com/office/powerpoint/2010/main" val="2212210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8_Title Slide 4">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2479"/>
            <a:ext cx="12436475" cy="6989566"/>
          </a:xfrm>
          <a:prstGeom prst="rect">
            <a:avLst/>
          </a:prstGeom>
        </p:spPr>
      </p:pic>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12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9"/>
                        <a:ext cx="1587" cy="1587"/>
                      </a:xfrm>
                      <a:prstGeom prst="rect">
                        <a:avLst/>
                      </a:prstGeom>
                    </p:spPr>
                  </p:pic>
                </p:oleObj>
              </mc:Fallback>
            </mc:AlternateContent>
          </a:graphicData>
        </a:graphic>
      </p:graphicFrame>
      <p:sp>
        <p:nvSpPr>
          <p:cNvPr id="9" name="Rectangle 8"/>
          <p:cNvSpPr/>
          <p:nvPr userDrawn="1"/>
        </p:nvSpPr>
        <p:spPr bwMode="auto">
          <a:xfrm>
            <a:off x="277814" y="296866"/>
            <a:ext cx="6397624" cy="6400799"/>
          </a:xfrm>
          <a:prstGeom prst="rect">
            <a:avLst/>
          </a:prstGeom>
          <a:solidFill>
            <a:srgbClr val="0078D7">
              <a:alpha val="9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p:cNvSpPr>
            <a:spLocks noGrp="1"/>
          </p:cNvSpPr>
          <p:nvPr>
            <p:ph type="ctrTitle" hasCustomPrompt="1"/>
          </p:nvPr>
        </p:nvSpPr>
        <p:spPr>
          <a:xfrm>
            <a:off x="326011" y="1456838"/>
            <a:ext cx="5486399" cy="897427"/>
          </a:xfrm>
          <a:prstGeom prst="rect">
            <a:avLst/>
          </a:prstGeom>
        </p:spPr>
        <p:txBody>
          <a:bodyPr/>
          <a:lstStyle>
            <a:lvl1pPr>
              <a:defRPr sz="5097" baseline="0">
                <a:solidFill>
                  <a:schemeClr val="bg1"/>
                </a:solidFill>
              </a:defRPr>
            </a:lvl1pPr>
          </a:lstStyle>
          <a:p>
            <a:r>
              <a:rPr lang="en-US" dirty="0" smtClean="0"/>
              <a:t>Headline here, second line here</a:t>
            </a:r>
            <a:endParaRPr lang="en-US" dirty="0"/>
          </a:p>
        </p:txBody>
      </p:sp>
      <p:sp>
        <p:nvSpPr>
          <p:cNvPr id="11" name="Subtitle 2"/>
          <p:cNvSpPr>
            <a:spLocks noGrp="1"/>
          </p:cNvSpPr>
          <p:nvPr>
            <p:ph type="subTitle" idx="1" hasCustomPrompt="1"/>
          </p:nvPr>
        </p:nvSpPr>
        <p:spPr>
          <a:xfrm>
            <a:off x="326072" y="4440119"/>
            <a:ext cx="5486336" cy="1055382"/>
          </a:xfrm>
          <a:prstGeom prst="rect">
            <a:avLst/>
          </a:prstGeom>
        </p:spPr>
        <p:txBody>
          <a:bodyPr/>
          <a:lstStyle>
            <a:lvl1pPr marL="0" indent="0" algn="l">
              <a:lnSpc>
                <a:spcPts val="2647"/>
              </a:lnSpc>
              <a:buNone/>
              <a:defRPr sz="2157">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dirty="0" smtClean="0"/>
              <a:t>Speaker Name</a:t>
            </a:r>
            <a:br>
              <a:rPr lang="en-US" dirty="0" smtClean="0"/>
            </a:br>
            <a:r>
              <a:rPr lang="en-US" dirty="0" smtClean="0"/>
              <a:t>Date</a:t>
            </a:r>
          </a:p>
        </p:txBody>
      </p:sp>
      <p:pic>
        <p:nvPicPr>
          <p:cNvPr id="13" name="Picture 12"/>
          <p:cNvPicPr>
            <a:picLocks noChangeAspect="1"/>
          </p:cNvPicPr>
          <p:nvPr userDrawn="1"/>
        </p:nvPicPr>
        <p:blipFill>
          <a:blip r:embed="rId7" cstate="screen">
            <a:extLst>
              <a:ext uri="{28A0092B-C50C-407E-A947-70E740481C1C}">
                <a14:useLocalDpi xmlns:a14="http://schemas.microsoft.com/office/drawing/2010/main" val="0"/>
              </a:ext>
            </a:extLst>
          </a:blip>
          <a:stretch>
            <a:fillRect/>
          </a:stretch>
        </p:blipFill>
        <p:spPr>
          <a:xfrm>
            <a:off x="473326" y="479775"/>
            <a:ext cx="1304123" cy="285764"/>
          </a:xfrm>
          <a:prstGeom prst="rect">
            <a:avLst/>
          </a:prstGeom>
        </p:spPr>
      </p:pic>
      <p:sp>
        <p:nvSpPr>
          <p:cNvPr id="14" name="Text Placeholder 7"/>
          <p:cNvSpPr>
            <a:spLocks noGrp="1"/>
          </p:cNvSpPr>
          <p:nvPr>
            <p:ph type="body" sz="quarter" idx="10" hasCustomPrompt="1"/>
          </p:nvPr>
        </p:nvSpPr>
        <p:spPr>
          <a:xfrm>
            <a:off x="329185" y="3056731"/>
            <a:ext cx="5500687" cy="881063"/>
          </a:xfrm>
          <a:prstGeom prst="rect">
            <a:avLst/>
          </a:prstGeom>
        </p:spPr>
        <p:txBody>
          <a:bodyPr/>
          <a:lstStyle>
            <a:lvl1pPr marL="0" indent="0">
              <a:buNone/>
              <a:defRPr sz="2745" baseline="0">
                <a:solidFill>
                  <a:schemeClr val="bg1"/>
                </a:solidFill>
                <a:latin typeface="+mj-lt"/>
              </a:defRPr>
            </a:lvl1pPr>
            <a:lvl2pPr marL="336080" indent="0">
              <a:buNone/>
              <a:defRPr sz="1567">
                <a:solidFill>
                  <a:schemeClr val="bg1"/>
                </a:solidFill>
                <a:latin typeface="+mj-lt"/>
              </a:defRPr>
            </a:lvl2pPr>
            <a:lvl3pPr marL="560134" indent="0">
              <a:buNone/>
              <a:defRPr sz="1371">
                <a:solidFill>
                  <a:schemeClr val="bg1"/>
                </a:solidFill>
                <a:latin typeface="+mj-lt"/>
              </a:defRPr>
            </a:lvl3pPr>
            <a:lvl4pPr marL="784187" indent="0">
              <a:buNone/>
              <a:defRPr sz="1175">
                <a:solidFill>
                  <a:schemeClr val="bg1"/>
                </a:solidFill>
                <a:latin typeface="+mj-lt"/>
              </a:defRPr>
            </a:lvl4pPr>
            <a:lvl5pPr marL="1008241" indent="0">
              <a:buNone/>
              <a:defRPr sz="1175">
                <a:solidFill>
                  <a:schemeClr val="bg1"/>
                </a:solidFill>
                <a:latin typeface="+mj-lt"/>
              </a:defRPr>
            </a:lvl5pPr>
          </a:lstStyle>
          <a:p>
            <a:pPr lvl="0"/>
            <a:r>
              <a:rPr lang="en-US" dirty="0" smtClean="0"/>
              <a:t>Sub header here</a:t>
            </a:r>
            <a:endParaRPr lang="en-US" dirty="0"/>
          </a:p>
        </p:txBody>
      </p:sp>
    </p:spTree>
    <p:extLst>
      <p:ext uri="{BB962C8B-B14F-4D97-AF65-F5344CB8AC3E}">
        <p14:creationId xmlns:p14="http://schemas.microsoft.com/office/powerpoint/2010/main" val="26538182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9_Title Slide 4">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3147"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9"/>
                        <a:ext cx="1587" cy="1587"/>
                      </a:xfrm>
                      <a:prstGeom prst="rect">
                        <a:avLst/>
                      </a:prstGeom>
                    </p:spPr>
                  </p:pic>
                </p:oleObj>
              </mc:Fallback>
            </mc:AlternateContent>
          </a:graphicData>
        </a:graphic>
      </p:graphicFrame>
      <p:pic>
        <p:nvPicPr>
          <p:cNvPr id="3" name="Picture 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2479"/>
            <a:ext cx="12436475" cy="6989566"/>
          </a:xfrm>
          <a:prstGeom prst="rect">
            <a:avLst/>
          </a:prstGeom>
        </p:spPr>
      </p:pic>
    </p:spTree>
    <p:extLst>
      <p:ext uri="{BB962C8B-B14F-4D97-AF65-F5344CB8AC3E}">
        <p14:creationId xmlns:p14="http://schemas.microsoft.com/office/powerpoint/2010/main" val="35337799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4171"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35363472"/>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5195"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9"/>
                        <a:ext cx="1587" cy="1587"/>
                      </a:xfrm>
                      <a:prstGeom prst="rect">
                        <a:avLst/>
                      </a:prstGeom>
                    </p:spPr>
                  </p:pic>
                </p:oleObj>
              </mc:Fallback>
            </mc:AlternateContent>
          </a:graphicData>
        </a:graphic>
      </p:graphicFrame>
    </p:spTree>
    <p:extLst>
      <p:ext uri="{BB962C8B-B14F-4D97-AF65-F5344CB8AC3E}">
        <p14:creationId xmlns:p14="http://schemas.microsoft.com/office/powerpoint/2010/main" val="2353322142"/>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6219"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200">
                <a:solidFill>
                  <a:schemeClr val="tx2"/>
                </a:solidFill>
              </a:defRPr>
            </a:lvl1pPr>
          </a:lstStyle>
          <a:p>
            <a:r>
              <a:rPr lang="en-US" smtClean="0"/>
              <a:t>Click to edit Master title style</a:t>
            </a:r>
            <a:endParaRPr lang="en-IN" dirty="0"/>
          </a:p>
        </p:txBody>
      </p:sp>
    </p:spTree>
    <p:extLst>
      <p:ext uri="{BB962C8B-B14F-4D97-AF65-F5344CB8AC3E}">
        <p14:creationId xmlns:p14="http://schemas.microsoft.com/office/powerpoint/2010/main" val="410732853"/>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1" y="5104776"/>
            <a:ext cx="12436475" cy="188975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r" defTabSz="932290" fontAlgn="base">
              <a:spcBef>
                <a:spcPct val="0"/>
              </a:spcBef>
              <a:spcAft>
                <a:spcPct val="0"/>
              </a:spcAft>
            </a:pPr>
            <a:endParaRPr lang="en-US" sz="1836" dirty="0">
              <a:solidFill>
                <a:prstClr val="white"/>
              </a:solidFill>
            </a:endParaRPr>
          </a:p>
        </p:txBody>
      </p:sp>
      <p:sp>
        <p:nvSpPr>
          <p:cNvPr id="2" name="TextBox 1"/>
          <p:cNvSpPr txBox="1"/>
          <p:nvPr userDrawn="1"/>
        </p:nvSpPr>
        <p:spPr>
          <a:xfrm>
            <a:off x="237274" y="5892670"/>
            <a:ext cx="6887790" cy="574443"/>
          </a:xfrm>
          <a:prstGeom prst="rect">
            <a:avLst/>
          </a:prstGeom>
          <a:noFill/>
        </p:spPr>
        <p:txBody>
          <a:bodyPr wrap="square" rtlCol="0">
            <a:spAutoFit/>
          </a:bodyPr>
          <a:lstStyle/>
          <a:p>
            <a:pPr defTabSz="1109758"/>
            <a:r>
              <a:rPr lang="en-US" sz="3060" dirty="0" smtClean="0">
                <a:solidFill>
                  <a:prstClr val="white"/>
                </a:solidFill>
                <a:latin typeface="Segoe UI Light" panose="020B0502040204020203" pitchFamily="34" charset="0"/>
                <a:ea typeface="Segoe UI" panose="020B0502040204020203" pitchFamily="34" charset="0"/>
                <a:cs typeface="Segoe UI" panose="020B0502040204020203" pitchFamily="34" charset="0"/>
              </a:rPr>
              <a:t>Create the Internet of Your Things</a:t>
            </a:r>
          </a:p>
        </p:txBody>
      </p:sp>
      <p:sp>
        <p:nvSpPr>
          <p:cNvPr id="5" name="Text Placeholder 41"/>
          <p:cNvSpPr txBox="1">
            <a:spLocks/>
          </p:cNvSpPr>
          <p:nvPr userDrawn="1"/>
        </p:nvSpPr>
        <p:spPr>
          <a:xfrm>
            <a:off x="273941" y="6397635"/>
            <a:ext cx="2718417" cy="247615"/>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1020" dirty="0">
                <a:solidFill>
                  <a:prstClr val="white"/>
                </a:solidFill>
              </a:rPr>
              <a:t>www.InternetofYourThings.com</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6518" y="5230386"/>
            <a:ext cx="1842898" cy="677802"/>
          </a:xfrm>
          <a:prstGeom prst="rect">
            <a:avLst/>
          </a:prstGeom>
        </p:spPr>
      </p:pic>
    </p:spTree>
    <p:extLst>
      <p:ext uri="{BB962C8B-B14F-4D97-AF65-F5344CB8AC3E}">
        <p14:creationId xmlns:p14="http://schemas.microsoft.com/office/powerpoint/2010/main" val="959342453"/>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cSld name="2_Title Only">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92081"/>
            <a:ext cx="11887202" cy="946413"/>
          </a:xfrm>
        </p:spPr>
        <p:txBody>
          <a:bodyPr/>
          <a:lstStyle>
            <a:lvl1pPr>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
        <p:nvSpPr>
          <p:cNvPr id="8" name="Slide Number Placeholder 7"/>
          <p:cNvSpPr>
            <a:spLocks noGrp="1"/>
          </p:cNvSpPr>
          <p:nvPr>
            <p:ph type="sldNum" sz="quarter" idx="11"/>
          </p:nvPr>
        </p:nvSpPr>
        <p:spPr>
          <a:xfrm>
            <a:off x="11595102" y="6565902"/>
            <a:ext cx="566738" cy="136525"/>
          </a:xfrm>
          <a:prstGeom prst="rect">
            <a:avLst/>
          </a:prstGeom>
        </p:spPr>
        <p:txBody>
          <a:bodyPr/>
          <a:lstStyle/>
          <a:p>
            <a:pPr defTabSz="932509">
              <a:lnSpc>
                <a:spcPct val="90000"/>
              </a:lnSpc>
            </a:pPr>
            <a:fld id="{1BC86A1F-E589-44B2-A543-2EC98F5547A7}" type="slidenum">
              <a:rPr lang="en-US" sz="1836" smtClean="0">
                <a:solidFill>
                  <a:srgbClr val="D2D2D2"/>
                </a:solidFill>
              </a:rPr>
              <a:pPr defTabSz="932509">
                <a:lnSpc>
                  <a:spcPct val="90000"/>
                </a:lnSpc>
              </a:pPr>
              <a:t>‹#›</a:t>
            </a:fld>
            <a:endParaRPr lang="en-US" sz="1836" dirty="0">
              <a:solidFill>
                <a:srgbClr val="D2D2D2"/>
              </a:solidFill>
            </a:endParaRPr>
          </a:p>
        </p:txBody>
      </p:sp>
    </p:spTree>
    <p:extLst>
      <p:ext uri="{BB962C8B-B14F-4D97-AF65-F5344CB8AC3E}">
        <p14:creationId xmlns:p14="http://schemas.microsoft.com/office/powerpoint/2010/main" val="404334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8_Title Slide 4">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2480"/>
            <a:ext cx="12436475" cy="6989566"/>
          </a:xfrm>
          <a:prstGeom prst="rect">
            <a:avLst/>
          </a:prstGeom>
        </p:spPr>
      </p:pic>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826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9"/>
                        <a:ext cx="1587" cy="1587"/>
                      </a:xfrm>
                      <a:prstGeom prst="rect">
                        <a:avLst/>
                      </a:prstGeom>
                    </p:spPr>
                  </p:pic>
                </p:oleObj>
              </mc:Fallback>
            </mc:AlternateContent>
          </a:graphicData>
        </a:graphic>
      </p:graphicFrame>
      <p:sp>
        <p:nvSpPr>
          <p:cNvPr id="9" name="Rectangle 8"/>
          <p:cNvSpPr/>
          <p:nvPr userDrawn="1"/>
        </p:nvSpPr>
        <p:spPr bwMode="auto">
          <a:xfrm>
            <a:off x="277814" y="296867"/>
            <a:ext cx="6397624" cy="64007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p:cNvSpPr>
            <a:spLocks noGrp="1"/>
          </p:cNvSpPr>
          <p:nvPr>
            <p:ph type="ctrTitle" hasCustomPrompt="1"/>
          </p:nvPr>
        </p:nvSpPr>
        <p:spPr>
          <a:xfrm>
            <a:off x="326012" y="1456839"/>
            <a:ext cx="5486399" cy="897427"/>
          </a:xfrm>
          <a:prstGeom prst="rect">
            <a:avLst/>
          </a:prstGeom>
        </p:spPr>
        <p:txBody>
          <a:bodyPr/>
          <a:lstStyle>
            <a:lvl1pPr>
              <a:defRPr sz="5096" baseline="0">
                <a:solidFill>
                  <a:schemeClr val="bg1"/>
                </a:solidFill>
              </a:defRPr>
            </a:lvl1pPr>
          </a:lstStyle>
          <a:p>
            <a:r>
              <a:rPr lang="en-US" dirty="0" smtClean="0"/>
              <a:t>Headline here, second line here</a:t>
            </a:r>
            <a:endParaRPr lang="en-US" dirty="0"/>
          </a:p>
        </p:txBody>
      </p:sp>
      <p:sp>
        <p:nvSpPr>
          <p:cNvPr id="11" name="Subtitle 2"/>
          <p:cNvSpPr>
            <a:spLocks noGrp="1"/>
          </p:cNvSpPr>
          <p:nvPr>
            <p:ph type="subTitle" idx="1" hasCustomPrompt="1"/>
          </p:nvPr>
        </p:nvSpPr>
        <p:spPr>
          <a:xfrm>
            <a:off x="326072" y="4440119"/>
            <a:ext cx="5486336" cy="1055382"/>
          </a:xfrm>
          <a:prstGeom prst="rect">
            <a:avLst/>
          </a:prstGeom>
        </p:spPr>
        <p:txBody>
          <a:bodyPr/>
          <a:lstStyle>
            <a:lvl1pPr marL="0" indent="0" algn="l">
              <a:lnSpc>
                <a:spcPts val="2647"/>
              </a:lnSpc>
              <a:buNone/>
              <a:defRPr sz="2157">
                <a:solidFill>
                  <a:schemeClr val="bg1"/>
                </a:solidFill>
                <a:latin typeface="+mj-lt"/>
              </a:defRPr>
            </a:lvl1pPr>
            <a:lvl2pPr marL="448021" indent="0" algn="ctr">
              <a:buNone/>
              <a:defRPr>
                <a:solidFill>
                  <a:schemeClr val="tx1">
                    <a:tint val="75000"/>
                  </a:schemeClr>
                </a:solidFill>
              </a:defRPr>
            </a:lvl2pPr>
            <a:lvl3pPr marL="896042" indent="0" algn="ctr">
              <a:buNone/>
              <a:defRPr>
                <a:solidFill>
                  <a:schemeClr val="tx1">
                    <a:tint val="75000"/>
                  </a:schemeClr>
                </a:solidFill>
              </a:defRPr>
            </a:lvl3pPr>
            <a:lvl4pPr marL="1344063" indent="0" algn="ctr">
              <a:buNone/>
              <a:defRPr>
                <a:solidFill>
                  <a:schemeClr val="tx1">
                    <a:tint val="75000"/>
                  </a:schemeClr>
                </a:solidFill>
              </a:defRPr>
            </a:lvl4pPr>
            <a:lvl5pPr marL="1792085" indent="0" algn="ctr">
              <a:buNone/>
              <a:defRPr>
                <a:solidFill>
                  <a:schemeClr val="tx1">
                    <a:tint val="75000"/>
                  </a:schemeClr>
                </a:solidFill>
              </a:defRPr>
            </a:lvl5pPr>
            <a:lvl6pPr marL="2240104" indent="0" algn="ctr">
              <a:buNone/>
              <a:defRPr>
                <a:solidFill>
                  <a:schemeClr val="tx1">
                    <a:tint val="75000"/>
                  </a:schemeClr>
                </a:solidFill>
              </a:defRPr>
            </a:lvl6pPr>
            <a:lvl7pPr marL="2688126" indent="0" algn="ctr">
              <a:buNone/>
              <a:defRPr>
                <a:solidFill>
                  <a:schemeClr val="tx1">
                    <a:tint val="75000"/>
                  </a:schemeClr>
                </a:solidFill>
              </a:defRPr>
            </a:lvl7pPr>
            <a:lvl8pPr marL="3136147" indent="0" algn="ctr">
              <a:buNone/>
              <a:defRPr>
                <a:solidFill>
                  <a:schemeClr val="tx1">
                    <a:tint val="75000"/>
                  </a:schemeClr>
                </a:solidFill>
              </a:defRPr>
            </a:lvl8pPr>
            <a:lvl9pPr marL="3584167" indent="0" algn="ctr">
              <a:buNone/>
              <a:defRPr>
                <a:solidFill>
                  <a:schemeClr val="tx1">
                    <a:tint val="75000"/>
                  </a:schemeClr>
                </a:solidFill>
              </a:defRPr>
            </a:lvl9pPr>
          </a:lstStyle>
          <a:p>
            <a:r>
              <a:rPr lang="en-US" dirty="0" smtClean="0"/>
              <a:t>Speaker Name</a:t>
            </a:r>
            <a:br>
              <a:rPr lang="en-US" dirty="0" smtClean="0"/>
            </a:br>
            <a:r>
              <a:rPr lang="en-US" dirty="0" smtClean="0"/>
              <a:t>Date</a:t>
            </a:r>
          </a:p>
        </p:txBody>
      </p:sp>
      <p:pic>
        <p:nvPicPr>
          <p:cNvPr id="13" name="Picture 12"/>
          <p:cNvPicPr>
            <a:picLocks noChangeAspect="1"/>
          </p:cNvPicPr>
          <p:nvPr userDrawn="1"/>
        </p:nvPicPr>
        <p:blipFill>
          <a:blip r:embed="rId7" cstate="screen">
            <a:extLst>
              <a:ext uri="{28A0092B-C50C-407E-A947-70E740481C1C}">
                <a14:useLocalDpi xmlns:a14="http://schemas.microsoft.com/office/drawing/2010/main" val="0"/>
              </a:ext>
            </a:extLst>
          </a:blip>
          <a:stretch>
            <a:fillRect/>
          </a:stretch>
        </p:blipFill>
        <p:spPr>
          <a:xfrm>
            <a:off x="473327" y="479775"/>
            <a:ext cx="1304123" cy="285764"/>
          </a:xfrm>
          <a:prstGeom prst="rect">
            <a:avLst/>
          </a:prstGeom>
        </p:spPr>
      </p:pic>
      <p:sp>
        <p:nvSpPr>
          <p:cNvPr id="14" name="Text Placeholder 7"/>
          <p:cNvSpPr>
            <a:spLocks noGrp="1"/>
          </p:cNvSpPr>
          <p:nvPr>
            <p:ph type="body" sz="quarter" idx="10" hasCustomPrompt="1"/>
          </p:nvPr>
        </p:nvSpPr>
        <p:spPr>
          <a:xfrm>
            <a:off x="329186" y="3056731"/>
            <a:ext cx="5500687" cy="881063"/>
          </a:xfrm>
          <a:prstGeom prst="rect">
            <a:avLst/>
          </a:prstGeom>
        </p:spPr>
        <p:txBody>
          <a:bodyPr/>
          <a:lstStyle>
            <a:lvl1pPr marL="0" indent="0">
              <a:buNone/>
              <a:defRPr sz="2745" baseline="0">
                <a:solidFill>
                  <a:schemeClr val="bg1"/>
                </a:solidFill>
                <a:latin typeface="+mj-lt"/>
              </a:defRPr>
            </a:lvl1pPr>
            <a:lvl2pPr marL="336015" indent="0">
              <a:buNone/>
              <a:defRPr sz="1567">
                <a:solidFill>
                  <a:schemeClr val="bg1"/>
                </a:solidFill>
                <a:latin typeface="+mj-lt"/>
              </a:defRPr>
            </a:lvl2pPr>
            <a:lvl3pPr marL="560026" indent="0">
              <a:buNone/>
              <a:defRPr sz="1371">
                <a:solidFill>
                  <a:schemeClr val="bg1"/>
                </a:solidFill>
                <a:latin typeface="+mj-lt"/>
              </a:defRPr>
            </a:lvl3pPr>
            <a:lvl4pPr marL="784037" indent="0">
              <a:buNone/>
              <a:defRPr sz="1175">
                <a:solidFill>
                  <a:schemeClr val="bg1"/>
                </a:solidFill>
                <a:latin typeface="+mj-lt"/>
              </a:defRPr>
            </a:lvl4pPr>
            <a:lvl5pPr marL="1008048" indent="0">
              <a:buNone/>
              <a:defRPr sz="1175">
                <a:solidFill>
                  <a:schemeClr val="bg1"/>
                </a:solidFill>
                <a:latin typeface="+mj-lt"/>
              </a:defRPr>
            </a:lvl5pPr>
          </a:lstStyle>
          <a:p>
            <a:pPr lvl="0"/>
            <a:r>
              <a:rPr lang="en-US" dirty="0" smtClean="0"/>
              <a:t>Sub header here</a:t>
            </a:r>
            <a:endParaRPr lang="en-US" dirty="0"/>
          </a:p>
        </p:txBody>
      </p:sp>
    </p:spTree>
    <p:extLst>
      <p:ext uri="{BB962C8B-B14F-4D97-AF65-F5344CB8AC3E}">
        <p14:creationId xmlns:p14="http://schemas.microsoft.com/office/powerpoint/2010/main" val="36695466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792484346"/>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9_Title Slide 4">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9291"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9"/>
                        <a:ext cx="1587" cy="1587"/>
                      </a:xfrm>
                      <a:prstGeom prst="rect">
                        <a:avLst/>
                      </a:prstGeom>
                    </p:spPr>
                  </p:pic>
                </p:oleObj>
              </mc:Fallback>
            </mc:AlternateContent>
          </a:graphicData>
        </a:graphic>
      </p:graphicFrame>
      <p:pic>
        <p:nvPicPr>
          <p:cNvPr id="3" name="Picture 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2480"/>
            <a:ext cx="12436475" cy="6989566"/>
          </a:xfrm>
          <a:prstGeom prst="rect">
            <a:avLst/>
          </a:prstGeom>
        </p:spPr>
      </p:pic>
    </p:spTree>
    <p:extLst>
      <p:ext uri="{BB962C8B-B14F-4D97-AF65-F5344CB8AC3E}">
        <p14:creationId xmlns:p14="http://schemas.microsoft.com/office/powerpoint/2010/main" val="34859616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0315"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18353128"/>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1339"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9"/>
                        <a:ext cx="1587" cy="1587"/>
                      </a:xfrm>
                      <a:prstGeom prst="rect">
                        <a:avLst/>
                      </a:prstGeom>
                    </p:spPr>
                  </p:pic>
                </p:oleObj>
              </mc:Fallback>
            </mc:AlternateContent>
          </a:graphicData>
        </a:graphic>
      </p:graphicFrame>
    </p:spTree>
    <p:extLst>
      <p:ext uri="{BB962C8B-B14F-4D97-AF65-F5344CB8AC3E}">
        <p14:creationId xmlns:p14="http://schemas.microsoft.com/office/powerpoint/2010/main" val="755912852"/>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2363"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199">
                <a:solidFill>
                  <a:schemeClr val="tx2"/>
                </a:solidFill>
              </a:defRPr>
            </a:lvl1pPr>
          </a:lstStyle>
          <a:p>
            <a:r>
              <a:rPr lang="en-US" smtClean="0"/>
              <a:t>Click to edit Master title style</a:t>
            </a:r>
            <a:endParaRPr lang="en-IN" dirty="0"/>
          </a:p>
        </p:txBody>
      </p:sp>
    </p:spTree>
    <p:extLst>
      <p:ext uri="{BB962C8B-B14F-4D97-AF65-F5344CB8AC3E}">
        <p14:creationId xmlns:p14="http://schemas.microsoft.com/office/powerpoint/2010/main" val="2622685930"/>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lored Non-Bulleted Conten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dirty="0" smtClean="0"/>
              <a:t>Click to edit Master title style</a:t>
            </a:r>
            <a:endParaRPr lang="en-US" dirty="0"/>
          </a:p>
        </p:txBody>
      </p:sp>
      <p:sp>
        <p:nvSpPr>
          <p:cNvPr id="7" name="Text Placeholder 6"/>
          <p:cNvSpPr>
            <a:spLocks noGrp="1"/>
          </p:cNvSpPr>
          <p:nvPr>
            <p:ph type="body" sz="quarter" idx="12"/>
          </p:nvPr>
        </p:nvSpPr>
        <p:spPr>
          <a:xfrm>
            <a:off x="391878" y="1204613"/>
            <a:ext cx="11460018" cy="172034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00639680"/>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with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8641" y="233152"/>
            <a:ext cx="11516556" cy="565027"/>
          </a:xfrm>
          <a:prstGeom prst="rect">
            <a:avLst/>
          </a:prstGeom>
        </p:spPr>
        <p:txBody>
          <a:bodyPr/>
          <a:lstStyle/>
          <a:p>
            <a:r>
              <a:rPr lang="en-US" dirty="0" smtClean="0"/>
              <a:t>Title and content</a:t>
            </a:r>
            <a:endParaRPr lang="en-US" dirty="0"/>
          </a:p>
        </p:txBody>
      </p:sp>
      <p:sp>
        <p:nvSpPr>
          <p:cNvPr id="8" name="Text Placeholder 7"/>
          <p:cNvSpPr>
            <a:spLocks noGrp="1"/>
          </p:cNvSpPr>
          <p:nvPr>
            <p:ph type="body" sz="quarter" idx="10"/>
          </p:nvPr>
        </p:nvSpPr>
        <p:spPr>
          <a:xfrm>
            <a:off x="388640" y="1636008"/>
            <a:ext cx="11586326" cy="172034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1"/>
          </p:nvPr>
        </p:nvSpPr>
        <p:spPr>
          <a:xfrm>
            <a:off x="388640" y="798218"/>
            <a:ext cx="11516694" cy="433187"/>
          </a:xfrm>
        </p:spPr>
        <p:txBody>
          <a:bodyPr/>
          <a:lstStyle>
            <a:lvl1pPr>
              <a:defRPr sz="2448">
                <a:solidFill>
                  <a:schemeClr val="accent2"/>
                </a:solidFill>
              </a:defRPr>
            </a:lvl1pPr>
          </a:lstStyle>
          <a:p>
            <a:pPr lvl="0"/>
            <a:r>
              <a:rPr lang="en-US" smtClean="0"/>
              <a:t>Click to edit Master text styles</a:t>
            </a:r>
          </a:p>
        </p:txBody>
      </p:sp>
    </p:spTree>
    <p:extLst>
      <p:ext uri="{BB962C8B-B14F-4D97-AF65-F5344CB8AC3E}">
        <p14:creationId xmlns:p14="http://schemas.microsoft.com/office/powerpoint/2010/main" val="311511430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with Sub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8641" y="233152"/>
            <a:ext cx="11516556" cy="565027"/>
          </a:xfrm>
          <a:prstGeom prst="rect">
            <a:avLst/>
          </a:prstGeom>
        </p:spPr>
        <p:txBody>
          <a:bodyPr/>
          <a:lstStyle/>
          <a:p>
            <a:r>
              <a:rPr lang="en-US" dirty="0" smtClean="0"/>
              <a:t>Title and content</a:t>
            </a:r>
            <a:endParaRPr lang="en-US" dirty="0"/>
          </a:p>
        </p:txBody>
      </p:sp>
      <p:sp>
        <p:nvSpPr>
          <p:cNvPr id="10" name="Text Placeholder 9"/>
          <p:cNvSpPr>
            <a:spLocks noGrp="1"/>
          </p:cNvSpPr>
          <p:nvPr>
            <p:ph type="body" sz="quarter" idx="11"/>
          </p:nvPr>
        </p:nvSpPr>
        <p:spPr>
          <a:xfrm>
            <a:off x="388640" y="798218"/>
            <a:ext cx="11516694" cy="433187"/>
          </a:xfrm>
        </p:spPr>
        <p:txBody>
          <a:bodyPr/>
          <a:lstStyle>
            <a:lvl1pPr>
              <a:defRPr sz="2448">
                <a:solidFill>
                  <a:schemeClr val="accent2"/>
                </a:solidFill>
              </a:defRPr>
            </a:lvl1pPr>
          </a:lstStyle>
          <a:p>
            <a:pPr lvl="0"/>
            <a:r>
              <a:rPr lang="en-US" smtClean="0"/>
              <a:t>Click to edit Master text styles</a:t>
            </a:r>
          </a:p>
        </p:txBody>
      </p:sp>
    </p:spTree>
    <p:extLst>
      <p:ext uri="{BB962C8B-B14F-4D97-AF65-F5344CB8AC3E}">
        <p14:creationId xmlns:p14="http://schemas.microsoft.com/office/powerpoint/2010/main" val="365803929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UE 2 COLUMN">
    <p:bg>
      <p:bgPr>
        <a:solidFill>
          <a:schemeClr val="bg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9" name="Text Placeholder 8"/>
          <p:cNvSpPr>
            <a:spLocks noGrp="1"/>
          </p:cNvSpPr>
          <p:nvPr>
            <p:ph type="body" sz="quarter" idx="15"/>
          </p:nvPr>
        </p:nvSpPr>
        <p:spPr>
          <a:xfrm>
            <a:off x="388640" y="1215585"/>
            <a:ext cx="5288498" cy="1720343"/>
          </a:xfrm>
          <a:prstGeom prst="rect">
            <a:avLst/>
          </a:prstGeom>
        </p:spPr>
        <p:txBody>
          <a:bodyPr/>
          <a:lstStyle>
            <a:lvl1pPr>
              <a:defRPr>
                <a:solidFill>
                  <a:schemeClr val="accent1"/>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6"/>
          </p:nvPr>
        </p:nvSpPr>
        <p:spPr>
          <a:xfrm>
            <a:off x="6218238" y="1215585"/>
            <a:ext cx="4664893" cy="2172454"/>
          </a:xfrm>
          <a:prstGeom prst="rect">
            <a:avLst/>
          </a:prstGeom>
        </p:spPr>
        <p:txBody>
          <a:bodyPr/>
          <a:lstStyle>
            <a:lvl1pPr>
              <a:defRPr>
                <a:solidFill>
                  <a:schemeClr val="accent1"/>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8011637"/>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UE 3 COLUMN">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88640" y="1632056"/>
            <a:ext cx="3731915" cy="1932388"/>
          </a:xfrm>
          <a:prstGeom prst="rect">
            <a:avLst/>
          </a:prstGeom>
        </p:spPr>
        <p:txBody>
          <a:bodyPr/>
          <a:lstStyle>
            <a:lvl1pPr>
              <a:defRPr lang="en-US" sz="3264" kern="4000" spc="-102" baseline="0" dirty="0" smtClean="0">
                <a:gradFill flip="none" rotWithShape="1">
                  <a:gsLst>
                    <a:gs pos="0">
                      <a:schemeClr val="accent1"/>
                    </a:gs>
                    <a:gs pos="87000">
                      <a:schemeClr val="accent1"/>
                    </a:gs>
                  </a:gsLst>
                  <a:path path="circle">
                    <a:fillToRect r="100000" b="100000"/>
                  </a:path>
                  <a:tileRect l="-100000" t="-100000"/>
                </a:gradFill>
                <a:latin typeface="Segoe UI Light" pitchFamily="34" charset="0"/>
                <a:ea typeface="+mn-ea"/>
                <a:cs typeface="+mn-cs"/>
              </a:defRPr>
            </a:lvl1pPr>
            <a:lvl2pPr>
              <a:defRPr sz="1632"/>
            </a:lvl2pPr>
            <a:lvl3pPr>
              <a:defRPr sz="1224"/>
            </a:lvl3pPr>
            <a:lvl4pPr>
              <a:defRPr sz="1071"/>
            </a:lvl4pPr>
            <a:lvl5pPr>
              <a:defRPr sz="107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1"/>
          </p:nvPr>
        </p:nvSpPr>
        <p:spPr>
          <a:xfrm>
            <a:off x="4353800" y="1632056"/>
            <a:ext cx="3731915" cy="1904176"/>
          </a:xfrm>
          <a:prstGeom prst="rect">
            <a:avLst/>
          </a:prstGeom>
        </p:spPr>
        <p:txBody>
          <a:bodyPr/>
          <a:lstStyle>
            <a:lvl1pPr>
              <a:defRPr lang="en-US" sz="3264" kern="4000" spc="-102" baseline="0" dirty="0" smtClean="0">
                <a:gradFill flip="none" rotWithShape="1">
                  <a:gsLst>
                    <a:gs pos="0">
                      <a:schemeClr val="accent1"/>
                    </a:gs>
                    <a:gs pos="87000">
                      <a:schemeClr val="accent1"/>
                    </a:gs>
                  </a:gsLst>
                  <a:path path="circle">
                    <a:fillToRect r="100000" b="100000"/>
                  </a:path>
                  <a:tileRect l="-100000" t="-100000"/>
                </a:gradFill>
                <a:latin typeface="Segoe UI Light" pitchFamily="34" charset="0"/>
                <a:ea typeface="+mn-ea"/>
                <a:cs typeface="+mn-cs"/>
              </a:defRPr>
            </a:lvl1pPr>
            <a:lvl2pPr>
              <a:defRPr lang="en-US" sz="1632" kern="4000" spc="0" baseline="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a:defRPr sz="1122"/>
            </a:lvl3pPr>
            <a:lvl4pPr>
              <a:defRPr sz="1020"/>
            </a:lvl4pPr>
            <a:lvl5pPr>
              <a:defRPr sz="102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2"/>
          </p:nvPr>
        </p:nvSpPr>
        <p:spPr>
          <a:xfrm>
            <a:off x="8318958" y="1632056"/>
            <a:ext cx="3731915" cy="1904176"/>
          </a:xfrm>
          <a:prstGeom prst="rect">
            <a:avLst/>
          </a:prstGeom>
        </p:spPr>
        <p:txBody>
          <a:bodyPr/>
          <a:lstStyle>
            <a:lvl1pPr>
              <a:defRPr lang="en-US" sz="3264" kern="4000" spc="-102" baseline="0" dirty="0" smtClean="0">
                <a:gradFill flip="none" rotWithShape="1">
                  <a:gsLst>
                    <a:gs pos="0">
                      <a:schemeClr val="accent1"/>
                    </a:gs>
                    <a:gs pos="87000">
                      <a:schemeClr val="accent1"/>
                    </a:gs>
                  </a:gsLst>
                  <a:path path="circle">
                    <a:fillToRect r="100000" b="100000"/>
                  </a:path>
                  <a:tileRect l="-100000" t="-100000"/>
                </a:gradFill>
                <a:latin typeface="Segoe UI Light" pitchFamily="34" charset="0"/>
                <a:ea typeface="+mn-ea"/>
                <a:cs typeface="+mn-cs"/>
              </a:defRPr>
            </a:lvl1pPr>
            <a:lvl2pPr>
              <a:defRPr lang="en-US" sz="1632" kern="4000" spc="0" baseline="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a:defRPr sz="1122"/>
            </a:lvl3pPr>
            <a:lvl4pPr>
              <a:defRPr sz="1020"/>
            </a:lvl4pPr>
            <a:lvl5pPr>
              <a:defRPr sz="102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3"/>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2201857"/>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UE | SIDE">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5311105" y="233152"/>
            <a:ext cx="6594090" cy="565027"/>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311106" y="1204613"/>
            <a:ext cx="6594091" cy="1480277"/>
          </a:xfrm>
          <a:prstGeom prst="rect">
            <a:avLst/>
          </a:prstGeom>
        </p:spPr>
        <p:txBody>
          <a:bodyPr/>
          <a:lstStyle>
            <a:lvl1pPr>
              <a:defRPr lang="en-US" sz="3264" kern="4000" spc="-102" baseline="0" dirty="0" smtClean="0">
                <a:gradFill flip="none" rotWithShape="1">
                  <a:gsLst>
                    <a:gs pos="0">
                      <a:schemeClr val="accent1"/>
                    </a:gs>
                    <a:gs pos="87000">
                      <a:schemeClr val="accent1"/>
                    </a:gs>
                  </a:gsLst>
                  <a:path path="circle">
                    <a:fillToRect r="100000" b="100000"/>
                  </a:path>
                  <a:tileRect l="-100000" t="-100000"/>
                </a:gradFill>
                <a:latin typeface="Segoe UI Light" pitchFamily="34" charset="0"/>
                <a:ea typeface="+mn-ea"/>
                <a:cs typeface="+mn-cs"/>
              </a:defRPr>
            </a:lvl1pPr>
            <a:lvl2pPr>
              <a:defRPr lang="en-US" sz="1632" kern="4000" spc="0" baseline="0" dirty="0" smtClean="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a:defRPr sz="1224"/>
            </a:lvl3pPr>
            <a:lvl4pPr>
              <a:defRPr sz="1071"/>
            </a:lvl4pPr>
            <a:lvl5pPr>
              <a:defRPr sz="107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Slide Number Placeholder 1"/>
          <p:cNvSpPr>
            <a:spLocks noGrp="1"/>
          </p:cNvSpPr>
          <p:nvPr>
            <p:ph type="sldNum" sz="quarter" idx="11"/>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Tree>
    <p:extLst>
      <p:ext uri="{BB962C8B-B14F-4D97-AF65-F5344CB8AC3E}">
        <p14:creationId xmlns:p14="http://schemas.microsoft.com/office/powerpoint/2010/main" val="2569531630"/>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2611748254"/>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 GREY Non-Bulleted Content">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88640" y="1215585"/>
            <a:ext cx="11773365" cy="1522725"/>
          </a:xfrm>
          <a:prstGeom prst="rect">
            <a:avLst/>
          </a:prstGeom>
        </p:spPr>
        <p:txBody>
          <a:bodyPr/>
          <a:lstStyle>
            <a:lvl1pPr>
              <a:defRPr lang="en-US" sz="3264" b="0" kern="4000" cap="none" spc="-102"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vl2pPr>
              <a:defRPr sz="1632"/>
            </a:lvl2pPr>
            <a:lvl3pPr>
              <a:defRPr sz="1428"/>
            </a:lvl3pPr>
            <a:lvl4pPr>
              <a:defRPr sz="1122"/>
            </a:lvl4pPr>
            <a:lvl5pPr>
              <a:defRPr sz="1122"/>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388641" y="233152"/>
            <a:ext cx="11516556" cy="565027"/>
          </a:xfrm>
          <a:prstGeom prst="rect">
            <a:avLst/>
          </a:prstGeom>
        </p:spPr>
        <p:txBody>
          <a:bodyPr/>
          <a:lstStyle/>
          <a:p>
            <a:r>
              <a:rPr lang="en-US" smtClean="0"/>
              <a:t>Click to edit Master title style</a:t>
            </a:r>
            <a:endParaRPr lang="en-US" dirty="0"/>
          </a:p>
        </p:txBody>
      </p:sp>
      <p:sp>
        <p:nvSpPr>
          <p:cNvPr id="3" name="Slide Number Placeholder 2"/>
          <p:cNvSpPr>
            <a:spLocks noGrp="1"/>
          </p:cNvSpPr>
          <p:nvPr>
            <p:ph type="sldNum" sz="quarter" idx="11"/>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Tree>
    <p:extLst>
      <p:ext uri="{BB962C8B-B14F-4D97-AF65-F5344CB8AC3E}">
        <p14:creationId xmlns:p14="http://schemas.microsoft.com/office/powerpoint/2010/main" val="2749836303"/>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93155436"/>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2pt Sentance Headline">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
        <p:nvSpPr>
          <p:cNvPr id="4" name="Title 3"/>
          <p:cNvSpPr>
            <a:spLocks noGrp="1"/>
          </p:cNvSpPr>
          <p:nvPr>
            <p:ph type="title"/>
          </p:nvPr>
        </p:nvSpPr>
        <p:spPr>
          <a:xfrm>
            <a:off x="392526" y="233151"/>
            <a:ext cx="11659011" cy="452021"/>
          </a:xfrm>
        </p:spPr>
        <p:txBody>
          <a:bodyPr/>
          <a:lstStyle>
            <a:lvl1pPr>
              <a:defRPr sz="3264"/>
            </a:lvl1pPr>
          </a:lstStyle>
          <a:p>
            <a:r>
              <a:rPr lang="en-US" smtClean="0"/>
              <a:t>Click to edit Master title style</a:t>
            </a:r>
            <a:endParaRPr lang="en-US"/>
          </a:p>
        </p:txBody>
      </p:sp>
    </p:spTree>
    <p:extLst>
      <p:ext uri="{BB962C8B-B14F-4D97-AF65-F5344CB8AC3E}">
        <p14:creationId xmlns:p14="http://schemas.microsoft.com/office/powerpoint/2010/main" val="2202214385"/>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4CED8391-71CF-4FD3-A093-40D26DE2D47C}" type="slidenum">
              <a:rPr lang="en-US" smtClean="0">
                <a:solidFill>
                  <a:srgbClr val="00188F"/>
                </a:solidFill>
              </a:rPr>
              <a:pPr/>
              <a:t>‹#›</a:t>
            </a:fld>
            <a:endParaRPr lang="en-US">
              <a:solidFill>
                <a:srgbClr val="00188F"/>
              </a:solidFill>
            </a:endParaRPr>
          </a:p>
        </p:txBody>
      </p:sp>
    </p:spTree>
    <p:extLst>
      <p:ext uri="{BB962C8B-B14F-4D97-AF65-F5344CB8AC3E}">
        <p14:creationId xmlns:p14="http://schemas.microsoft.com/office/powerpoint/2010/main" val="3610672765"/>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f Bullets are required ">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00295" y="1215585"/>
            <a:ext cx="11428988" cy="1726993"/>
          </a:xfrm>
        </p:spPr>
        <p:txBody>
          <a:bodyPr/>
          <a:lstStyle>
            <a:lvl2pPr marL="296294" indent="-296294">
              <a:buFont typeface="Arial" panose="020B0604020202020204" pitchFamily="34" charset="0"/>
              <a:buChar char="•"/>
              <a:defRPr/>
            </a:lvl2pPr>
            <a:lvl3pPr marL="581254" indent="-291436">
              <a:buFont typeface="Arial" panose="020B0604020202020204" pitchFamily="34" charset="0"/>
              <a:buChar char="•"/>
              <a:defRPr/>
            </a:lvl3pPr>
            <a:lvl4pPr marL="811165" indent="-291436">
              <a:buFont typeface="Arial" panose="020B0604020202020204" pitchFamily="34" charset="0"/>
              <a:buChar char="•"/>
              <a:defRPr/>
            </a:lvl4pPr>
            <a:lvl5pPr marL="1054029" indent="-291436">
              <a:buFont typeface="Arial" panose="020B0604020202020204"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Slide Number Placeholder 1"/>
          <p:cNvSpPr>
            <a:spLocks noGrp="1"/>
          </p:cNvSpPr>
          <p:nvPr>
            <p:ph type="sldNum" sz="quarter" idx="11"/>
          </p:nvPr>
        </p:nvSpPr>
        <p:spPr/>
        <p:txBody>
          <a:bodyPr/>
          <a:lstStyle/>
          <a:p>
            <a:fld id="{4CED8391-71CF-4FD3-A093-40D26DE2D47C}" type="slidenum">
              <a:rPr lang="en-US" smtClean="0">
                <a:solidFill>
                  <a:srgbClr val="DC3C00"/>
                </a:solidFill>
              </a:rPr>
              <a:pPr/>
              <a:t>‹#›</a:t>
            </a:fld>
            <a:endParaRPr lang="en-US">
              <a:solidFill>
                <a:srgbClr val="DC3C00"/>
              </a:solidFill>
            </a:endParaRP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66989161"/>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ub head Bullets are required ">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00238" y="1642369"/>
            <a:ext cx="11428988" cy="1726993"/>
          </a:xfrm>
        </p:spPr>
        <p:txBody>
          <a:bodyPr/>
          <a:lstStyle>
            <a:lvl2pPr marL="296294" indent="-296294">
              <a:buFont typeface="Arial" panose="020B0604020202020204" pitchFamily="34" charset="0"/>
              <a:buChar char="•"/>
              <a:defRPr/>
            </a:lvl2pPr>
            <a:lvl3pPr marL="581254" indent="-291436">
              <a:buFont typeface="Arial" panose="020B0604020202020204" pitchFamily="34" charset="0"/>
              <a:buChar char="•"/>
              <a:defRPr/>
            </a:lvl3pPr>
            <a:lvl4pPr marL="811165" indent="-291436">
              <a:buFont typeface="Arial" panose="020B0604020202020204" pitchFamily="34" charset="0"/>
              <a:buChar char="•"/>
              <a:defRPr/>
            </a:lvl4pPr>
            <a:lvl5pPr marL="1054029" indent="-291436">
              <a:buFont typeface="Arial" panose="020B0604020202020204"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Slide Number Placeholder 1"/>
          <p:cNvSpPr>
            <a:spLocks noGrp="1"/>
          </p:cNvSpPr>
          <p:nvPr>
            <p:ph type="sldNum" sz="quarter" idx="11"/>
          </p:nvPr>
        </p:nvSpPr>
        <p:spPr/>
        <p:txBody>
          <a:bodyPr/>
          <a:lstStyle/>
          <a:p>
            <a:fld id="{4CED8391-71CF-4FD3-A093-40D26DE2D47C}" type="slidenum">
              <a:rPr lang="en-US" smtClean="0">
                <a:solidFill>
                  <a:srgbClr val="DC3C00"/>
                </a:solidFill>
              </a:rPr>
              <a:pPr/>
              <a:t>‹#›</a:t>
            </a:fld>
            <a:endParaRPr lang="en-US">
              <a:solidFill>
                <a:srgbClr val="DC3C00"/>
              </a:solidFill>
            </a:endParaRPr>
          </a:p>
        </p:txBody>
      </p:sp>
      <p:sp>
        <p:nvSpPr>
          <p:cNvPr id="4" name="Title 3"/>
          <p:cNvSpPr>
            <a:spLocks noGrp="1"/>
          </p:cNvSpPr>
          <p:nvPr>
            <p:ph type="title"/>
          </p:nvPr>
        </p:nvSpPr>
        <p:spPr/>
        <p:txBody>
          <a:bodyPr/>
          <a:lstStyle/>
          <a:p>
            <a:r>
              <a:rPr lang="en-US" smtClean="0"/>
              <a:t>Click to edit Master title style</a:t>
            </a:r>
            <a:endParaRPr lang="en-US"/>
          </a:p>
        </p:txBody>
      </p:sp>
      <p:sp>
        <p:nvSpPr>
          <p:cNvPr id="6" name="Text Placeholder 5"/>
          <p:cNvSpPr>
            <a:spLocks noGrp="1"/>
          </p:cNvSpPr>
          <p:nvPr>
            <p:ph type="body" sz="quarter" idx="12"/>
          </p:nvPr>
        </p:nvSpPr>
        <p:spPr>
          <a:xfrm>
            <a:off x="388640" y="798218"/>
            <a:ext cx="11440586" cy="433187"/>
          </a:xfrm>
        </p:spPr>
        <p:txBody>
          <a:bodyPr/>
          <a:lstStyle>
            <a:lvl1pPr>
              <a:defRPr sz="2448">
                <a:solidFill>
                  <a:schemeClr val="accent2"/>
                </a:solidFill>
              </a:defRPr>
            </a:lvl1pPr>
          </a:lstStyle>
          <a:p>
            <a:pPr lvl="0"/>
            <a:r>
              <a:rPr lang="en-US" smtClean="0"/>
              <a:t>Click to edit Master text styles</a:t>
            </a:r>
          </a:p>
        </p:txBody>
      </p:sp>
    </p:spTree>
    <p:extLst>
      <p:ext uri="{BB962C8B-B14F-4D97-AF65-F5344CB8AC3E}">
        <p14:creationId xmlns:p14="http://schemas.microsoft.com/office/powerpoint/2010/main" val="1794710101"/>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109713" y="2083046"/>
            <a:ext cx="10586477" cy="1618135"/>
          </a:xfrm>
          <a:prstGeom prst="rect">
            <a:avLst/>
          </a:prstGeom>
        </p:spPr>
        <p:txBody>
          <a:bodyPr/>
          <a:lstStyle>
            <a:lvl1pPr marL="0" indent="0" defTabSz="685783">
              <a:spcBef>
                <a:spcPts val="1800"/>
              </a:spcBef>
              <a:buSzPct val="90000"/>
              <a:buNone/>
              <a:defRPr lang="en-US" spc="0" dirty="0">
                <a:solidFill>
                  <a:schemeClr val="accent1"/>
                </a:solidFill>
              </a:defRPr>
            </a:lvl1pPr>
          </a:lstStyle>
          <a:p>
            <a:pPr defTabSz="672402">
              <a:spcBef>
                <a:spcPts val="1765"/>
              </a:spcBef>
              <a:buSzPct val="90000"/>
            </a:pPr>
            <a:r>
              <a:rPr lang="en-US" sz="3672" kern="4000" dirty="0" smtClean="0">
                <a:solidFill>
                  <a:srgbClr val="DC3C00"/>
                </a:solidFill>
                <a:latin typeface="+mj-lt"/>
              </a:rPr>
              <a:t>The network of physical objects that contain embedded technology to communicate and interact with their internal states or the external environment.</a:t>
            </a:r>
            <a:endParaRPr lang="en-US" sz="3672" kern="4000" dirty="0">
              <a:solidFill>
                <a:srgbClr val="DC3C00"/>
              </a:solidFill>
              <a:latin typeface="+mj-lt"/>
            </a:endParaRPr>
          </a:p>
        </p:txBody>
      </p:sp>
      <p:sp>
        <p:nvSpPr>
          <p:cNvPr id="10" name="Text Placeholder 9"/>
          <p:cNvSpPr>
            <a:spLocks noGrp="1"/>
          </p:cNvSpPr>
          <p:nvPr>
            <p:ph type="body" sz="quarter" idx="11" hasCustomPrompt="1"/>
          </p:nvPr>
        </p:nvSpPr>
        <p:spPr>
          <a:xfrm>
            <a:off x="7060041" y="5771383"/>
            <a:ext cx="4636149" cy="459826"/>
          </a:xfrm>
          <a:prstGeom prst="rect">
            <a:avLst/>
          </a:prstGeom>
        </p:spPr>
        <p:txBody>
          <a:bodyPr>
            <a:normAutofit/>
          </a:bodyPr>
          <a:lstStyle>
            <a:lvl1pPr marL="0" indent="0" algn="r">
              <a:buNone/>
              <a:defRPr sz="1224">
                <a:solidFill>
                  <a:srgbClr val="000000"/>
                </a:solidFill>
              </a:defRPr>
            </a:lvl1pPr>
          </a:lstStyle>
          <a:p>
            <a:pPr lvl="0"/>
            <a:r>
              <a:rPr lang="en-US" dirty="0" smtClean="0"/>
              <a:t>Source</a:t>
            </a:r>
            <a:endParaRPr lang="en-US" dirty="0"/>
          </a:p>
        </p:txBody>
      </p:sp>
      <p:sp>
        <p:nvSpPr>
          <p:cNvPr id="3" name="Title 2"/>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254791368"/>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UE | SIDE TEXT">
    <p:bg>
      <p:bgPr>
        <a:solidFill>
          <a:schemeClr val="accent1"/>
        </a:solidFill>
        <a:effectLst/>
      </p:bgPr>
    </p:bg>
    <p:spTree>
      <p:nvGrpSpPr>
        <p:cNvPr id="1" name=""/>
        <p:cNvGrpSpPr/>
        <p:nvPr/>
      </p:nvGrpSpPr>
      <p:grpSpPr>
        <a:xfrm>
          <a:off x="0" y="0"/>
          <a:ext cx="0" cy="0"/>
          <a:chOff x="0" y="0"/>
          <a:chExt cx="0" cy="0"/>
        </a:xfrm>
      </p:grpSpPr>
      <p:sp>
        <p:nvSpPr>
          <p:cNvPr id="18" name="Text Placeholder 3"/>
          <p:cNvSpPr>
            <a:spLocks noGrp="1"/>
          </p:cNvSpPr>
          <p:nvPr>
            <p:ph type="body" sz="quarter" idx="13"/>
          </p:nvPr>
        </p:nvSpPr>
        <p:spPr>
          <a:xfrm>
            <a:off x="4352284" y="1398906"/>
            <a:ext cx="7619324" cy="1741642"/>
          </a:xfrm>
          <a:prstGeom prst="rect">
            <a:avLst/>
          </a:prstGeom>
        </p:spPr>
        <p:txBody>
          <a:bodyPr rIns="91440"/>
          <a:lstStyle>
            <a:lvl1pPr marL="0" indent="0">
              <a:spcBef>
                <a:spcPts val="1836"/>
              </a:spcBef>
              <a:buFont typeface="Arial" pitchFamily="34" charset="0"/>
              <a:buNone/>
              <a:defRPr lang="en-US" sz="3264" kern="4000" spc="-102" baseline="0" dirty="0" smtClean="0">
                <a:gradFill>
                  <a:gsLst>
                    <a:gs pos="0">
                      <a:schemeClr val="bg1">
                        <a:lumMod val="65000"/>
                        <a:lumOff val="35000"/>
                      </a:schemeClr>
                    </a:gs>
                    <a:gs pos="86000">
                      <a:schemeClr val="bg1">
                        <a:lumMod val="65000"/>
                        <a:lumOff val="35000"/>
                      </a:schemeClr>
                    </a:gs>
                  </a:gsLst>
                  <a:path path="circle">
                    <a:fillToRect r="100000" b="100000"/>
                  </a:path>
                </a:gradFill>
                <a:latin typeface="+mj-lt"/>
                <a:ea typeface="+mn-ea"/>
                <a:cs typeface="+mn-cs"/>
              </a:defRPr>
            </a:lvl1pPr>
            <a:lvl2pPr marL="1620" indent="0">
              <a:spcBef>
                <a:spcPts val="510"/>
              </a:spcBef>
              <a:buFont typeface="Arial" pitchFamily="34" charset="0"/>
              <a:buNone/>
              <a:tabLst/>
              <a:defRPr sz="1836">
                <a:gradFill>
                  <a:gsLst>
                    <a:gs pos="0">
                      <a:schemeClr val="bg1">
                        <a:lumMod val="65000"/>
                        <a:lumOff val="35000"/>
                      </a:schemeClr>
                    </a:gs>
                    <a:gs pos="86000">
                      <a:schemeClr val="bg1">
                        <a:lumMod val="65000"/>
                        <a:lumOff val="35000"/>
                      </a:schemeClr>
                    </a:gs>
                  </a:gsLst>
                  <a:path path="circle">
                    <a:fillToRect r="100000" b="100000"/>
                  </a:path>
                </a:gradFill>
              </a:defRPr>
            </a:lvl2pPr>
            <a:lvl3pPr marL="0" indent="0">
              <a:spcBef>
                <a:spcPts val="510"/>
              </a:spcBef>
              <a:buFont typeface="Arial" pitchFamily="34" charset="0"/>
              <a:buNone/>
              <a:defRPr sz="1428">
                <a:gradFill>
                  <a:gsLst>
                    <a:gs pos="0">
                      <a:schemeClr val="bg1">
                        <a:lumMod val="65000"/>
                        <a:lumOff val="35000"/>
                      </a:schemeClr>
                    </a:gs>
                    <a:gs pos="86000">
                      <a:schemeClr val="bg1">
                        <a:lumMod val="65000"/>
                        <a:lumOff val="35000"/>
                      </a:schemeClr>
                    </a:gs>
                  </a:gsLst>
                  <a:path path="circle">
                    <a:fillToRect r="100000" b="100000"/>
                  </a:path>
                </a:gradFill>
              </a:defRPr>
            </a:lvl3pPr>
            <a:lvl4pPr marL="0" indent="0">
              <a:spcBef>
                <a:spcPts val="510"/>
              </a:spcBef>
              <a:buFont typeface="Arial" pitchFamily="34" charset="0"/>
              <a:buNone/>
              <a:defRPr sz="1122">
                <a:gradFill>
                  <a:gsLst>
                    <a:gs pos="0">
                      <a:schemeClr val="bg1">
                        <a:lumMod val="65000"/>
                        <a:lumOff val="35000"/>
                      </a:schemeClr>
                    </a:gs>
                    <a:gs pos="86000">
                      <a:schemeClr val="bg1">
                        <a:lumMod val="65000"/>
                        <a:lumOff val="35000"/>
                      </a:schemeClr>
                    </a:gs>
                  </a:gsLst>
                  <a:path path="circle">
                    <a:fillToRect r="100000" b="100000"/>
                  </a:path>
                </a:gradFill>
              </a:defRPr>
            </a:lvl4pPr>
            <a:lvl5pPr marL="0" indent="0">
              <a:spcBef>
                <a:spcPts val="510"/>
              </a:spcBef>
              <a:buFont typeface="Arial" pitchFamily="34" charset="0"/>
              <a:buNone/>
              <a:defRPr sz="1122">
                <a:gradFill>
                  <a:gsLst>
                    <a:gs pos="0">
                      <a:schemeClr val="bg1">
                        <a:lumMod val="65000"/>
                        <a:lumOff val="35000"/>
                      </a:schemeClr>
                    </a:gs>
                    <a:gs pos="86000">
                      <a:schemeClr val="bg1">
                        <a:lumMod val="65000"/>
                        <a:lumOff val="35000"/>
                      </a:schemeClr>
                    </a:gs>
                  </a:gsLst>
                  <a:path path="circle">
                    <a:fillToRect r="100000" b="100000"/>
                  </a:path>
                </a:gradFill>
              </a:defRPr>
            </a:lvl5pPr>
          </a:lstStyle>
          <a:p>
            <a:pPr marL="0" lvl="0" indent="0" algn="l" defTabSz="699699" rtl="0" eaLnBrk="1" latinLnBrk="0" hangingPunct="1">
              <a:lnSpc>
                <a:spcPct val="90000"/>
              </a:lnSpc>
              <a:spcBef>
                <a:spcPct val="20000"/>
              </a:spcBef>
              <a:buSzPct val="90000"/>
              <a:buFont typeface="Arial" pitchFamily="34" charset="0"/>
              <a:buNone/>
            </a:pPr>
            <a:r>
              <a:rPr lang="en-US" smtClean="0"/>
              <a:t>Click to edit Master text styles</a:t>
            </a:r>
          </a:p>
          <a:p>
            <a:pPr marL="0" lvl="1" indent="0" algn="l" defTabSz="699699" rtl="0" eaLnBrk="1" latinLnBrk="0" hangingPunct="1">
              <a:lnSpc>
                <a:spcPct val="90000"/>
              </a:lnSpc>
              <a:spcBef>
                <a:spcPct val="20000"/>
              </a:spcBef>
              <a:buSzPct val="90000"/>
              <a:buFont typeface="Arial" pitchFamily="34" charset="0"/>
              <a:buNone/>
            </a:pPr>
            <a:r>
              <a:rPr lang="en-US" smtClean="0"/>
              <a:t>Second level</a:t>
            </a:r>
          </a:p>
          <a:p>
            <a:pPr marL="0" lvl="2" indent="0" algn="l" defTabSz="699699" rtl="0" eaLnBrk="1" latinLnBrk="0" hangingPunct="1">
              <a:lnSpc>
                <a:spcPct val="90000"/>
              </a:lnSpc>
              <a:spcBef>
                <a:spcPct val="20000"/>
              </a:spcBef>
              <a:buSzPct val="90000"/>
              <a:buFont typeface="Arial" pitchFamily="34" charset="0"/>
              <a:buNone/>
            </a:pPr>
            <a:r>
              <a:rPr lang="en-US" smtClean="0"/>
              <a:t>Third level</a:t>
            </a:r>
          </a:p>
          <a:p>
            <a:pPr marL="0" lvl="3" indent="0" algn="l" defTabSz="699699" rtl="0" eaLnBrk="1" latinLnBrk="0" hangingPunct="1">
              <a:lnSpc>
                <a:spcPct val="90000"/>
              </a:lnSpc>
              <a:spcBef>
                <a:spcPct val="20000"/>
              </a:spcBef>
              <a:buSzPct val="90000"/>
              <a:buFont typeface="Arial" pitchFamily="34" charset="0"/>
              <a:buNone/>
            </a:pPr>
            <a:r>
              <a:rPr lang="en-US" smtClean="0"/>
              <a:t>Fourth level</a:t>
            </a:r>
          </a:p>
          <a:p>
            <a:pPr marL="0" lvl="4" indent="0" algn="l" defTabSz="699699" rtl="0" eaLnBrk="1" latinLnBrk="0" hangingPunct="1">
              <a:lnSpc>
                <a:spcPct val="90000"/>
              </a:lnSpc>
              <a:spcBef>
                <a:spcPct val="20000"/>
              </a:spcBef>
              <a:buSzPct val="90000"/>
              <a:buFont typeface="Arial" pitchFamily="34" charset="0"/>
              <a:buNone/>
            </a:pPr>
            <a:r>
              <a:rPr lang="en-US" smtClean="0"/>
              <a:t>Fifth level</a:t>
            </a:r>
            <a:endParaRPr lang="en-US" dirty="0"/>
          </a:p>
        </p:txBody>
      </p:sp>
      <p:sp>
        <p:nvSpPr>
          <p:cNvPr id="2" name="Title 1"/>
          <p:cNvSpPr>
            <a:spLocks noGrp="1"/>
          </p:cNvSpPr>
          <p:nvPr>
            <p:ph type="title"/>
          </p:nvPr>
        </p:nvSpPr>
        <p:spPr>
          <a:xfrm>
            <a:off x="4352283" y="233152"/>
            <a:ext cx="7552915" cy="621530"/>
          </a:xfrm>
          <a:prstGeom prst="rect">
            <a:avLst/>
          </a:prstGeom>
        </p:spPr>
        <p:txBody>
          <a:bodyPr/>
          <a:lstStyle>
            <a:lvl1pPr>
              <a:defRPr lang="en-US" sz="4488" b="0" kern="1200" cap="none" spc="-102" baseline="0" dirty="0">
                <a:ln w="3175">
                  <a:noFill/>
                </a:ln>
                <a:gradFill>
                  <a:gsLst>
                    <a:gs pos="0">
                      <a:schemeClr val="bg1">
                        <a:lumMod val="65000"/>
                        <a:lumOff val="35000"/>
                      </a:schemeClr>
                    </a:gs>
                    <a:gs pos="86000">
                      <a:schemeClr val="bg1">
                        <a:lumMod val="65000"/>
                        <a:lumOff val="35000"/>
                      </a:schemeClr>
                    </a:gs>
                  </a:gsLst>
                  <a:path path="circle">
                    <a:fillToRect r="100000" b="100000"/>
                  </a:path>
                </a:gradFill>
                <a:effectLst/>
                <a:latin typeface="Segoe UI Light" pitchFamily="34" charset="0"/>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91018670"/>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Red | SIDE TEXT">
    <p:bg>
      <p:bgPr>
        <a:solidFill>
          <a:schemeClr val="accent2"/>
        </a:solidFill>
        <a:effectLst/>
      </p:bgPr>
    </p:bg>
    <p:spTree>
      <p:nvGrpSpPr>
        <p:cNvPr id="1" name=""/>
        <p:cNvGrpSpPr/>
        <p:nvPr/>
      </p:nvGrpSpPr>
      <p:grpSpPr>
        <a:xfrm>
          <a:off x="0" y="0"/>
          <a:ext cx="0" cy="0"/>
          <a:chOff x="0" y="0"/>
          <a:chExt cx="0" cy="0"/>
        </a:xfrm>
      </p:grpSpPr>
      <p:sp>
        <p:nvSpPr>
          <p:cNvPr id="18" name="Text Placeholder 3"/>
          <p:cNvSpPr>
            <a:spLocks noGrp="1"/>
          </p:cNvSpPr>
          <p:nvPr>
            <p:ph type="body" sz="quarter" idx="13"/>
          </p:nvPr>
        </p:nvSpPr>
        <p:spPr>
          <a:xfrm>
            <a:off x="4352284" y="1398906"/>
            <a:ext cx="7541576" cy="1741642"/>
          </a:xfrm>
          <a:prstGeom prst="rect">
            <a:avLst/>
          </a:prstGeom>
        </p:spPr>
        <p:txBody>
          <a:bodyPr rIns="91440"/>
          <a:lstStyle>
            <a:lvl1pPr marL="0" indent="0">
              <a:spcBef>
                <a:spcPts val="1836"/>
              </a:spcBef>
              <a:buFont typeface="Arial" pitchFamily="34" charset="0"/>
              <a:buNone/>
              <a:defRPr lang="en-US" sz="3264" kern="4000" spc="-102" baseline="0" dirty="0" smtClean="0">
                <a:gradFill>
                  <a:gsLst>
                    <a:gs pos="0">
                      <a:schemeClr val="bg1">
                        <a:lumMod val="65000"/>
                        <a:lumOff val="35000"/>
                      </a:schemeClr>
                    </a:gs>
                    <a:gs pos="86000">
                      <a:schemeClr val="bg1">
                        <a:lumMod val="65000"/>
                        <a:lumOff val="35000"/>
                      </a:schemeClr>
                    </a:gs>
                  </a:gsLst>
                  <a:path path="circle">
                    <a:fillToRect r="100000" b="100000"/>
                  </a:path>
                </a:gradFill>
                <a:latin typeface="+mj-lt"/>
                <a:ea typeface="+mn-ea"/>
                <a:cs typeface="+mn-cs"/>
              </a:defRPr>
            </a:lvl1pPr>
            <a:lvl2pPr marL="1620" indent="0">
              <a:spcBef>
                <a:spcPts val="510"/>
              </a:spcBef>
              <a:buFont typeface="Arial" pitchFamily="34" charset="0"/>
              <a:buNone/>
              <a:tabLst/>
              <a:defRPr lang="en-US" sz="1836" kern="4000" spc="0" baseline="0" dirty="0" smtClean="0">
                <a:gradFill>
                  <a:gsLst>
                    <a:gs pos="0">
                      <a:schemeClr val="bg1">
                        <a:lumMod val="65000"/>
                        <a:lumOff val="35000"/>
                      </a:schemeClr>
                    </a:gs>
                    <a:gs pos="86000">
                      <a:schemeClr val="bg1">
                        <a:lumMod val="65000"/>
                        <a:lumOff val="35000"/>
                      </a:schemeClr>
                    </a:gs>
                  </a:gsLst>
                  <a:path path="circle">
                    <a:fillToRect r="100000" b="100000"/>
                  </a:path>
                </a:gradFill>
                <a:latin typeface="+mn-lt"/>
                <a:ea typeface="+mn-ea"/>
                <a:cs typeface="+mn-cs"/>
              </a:defRPr>
            </a:lvl2pPr>
            <a:lvl3pPr marL="0" indent="0">
              <a:spcBef>
                <a:spcPts val="510"/>
              </a:spcBef>
              <a:buFont typeface="Arial" pitchFamily="34" charset="0"/>
              <a:buNone/>
              <a:defRPr sz="1428">
                <a:gradFill>
                  <a:gsLst>
                    <a:gs pos="0">
                      <a:schemeClr val="bg1">
                        <a:lumMod val="65000"/>
                        <a:lumOff val="35000"/>
                      </a:schemeClr>
                    </a:gs>
                    <a:gs pos="86000">
                      <a:schemeClr val="bg1">
                        <a:lumMod val="65000"/>
                        <a:lumOff val="35000"/>
                      </a:schemeClr>
                    </a:gs>
                  </a:gsLst>
                  <a:path path="circle">
                    <a:fillToRect r="100000" b="100000"/>
                  </a:path>
                </a:gradFill>
              </a:defRPr>
            </a:lvl3pPr>
            <a:lvl4pPr marL="0" indent="0">
              <a:spcBef>
                <a:spcPts val="510"/>
              </a:spcBef>
              <a:buFont typeface="Arial" pitchFamily="34" charset="0"/>
              <a:buNone/>
              <a:defRPr sz="1122">
                <a:gradFill>
                  <a:gsLst>
                    <a:gs pos="0">
                      <a:schemeClr val="bg1">
                        <a:lumMod val="65000"/>
                        <a:lumOff val="35000"/>
                      </a:schemeClr>
                    </a:gs>
                    <a:gs pos="86000">
                      <a:schemeClr val="bg1">
                        <a:lumMod val="65000"/>
                        <a:lumOff val="35000"/>
                      </a:schemeClr>
                    </a:gs>
                  </a:gsLst>
                  <a:path path="circle">
                    <a:fillToRect r="100000" b="100000"/>
                  </a:path>
                </a:gradFill>
              </a:defRPr>
            </a:lvl4pPr>
            <a:lvl5pPr marL="0" indent="0">
              <a:spcBef>
                <a:spcPts val="510"/>
              </a:spcBef>
              <a:buFont typeface="Arial" pitchFamily="34" charset="0"/>
              <a:buNone/>
              <a:defRPr sz="1122">
                <a:gradFill>
                  <a:gsLst>
                    <a:gs pos="0">
                      <a:schemeClr val="bg1">
                        <a:lumMod val="65000"/>
                        <a:lumOff val="35000"/>
                      </a:schemeClr>
                    </a:gs>
                    <a:gs pos="86000">
                      <a:schemeClr val="bg1">
                        <a:lumMod val="65000"/>
                        <a:lumOff val="35000"/>
                      </a:schemeClr>
                    </a:gs>
                  </a:gsLst>
                  <a:path path="circle">
                    <a:fillToRect r="100000" b="100000"/>
                  </a:path>
                </a:gradFill>
              </a:defRPr>
            </a:lvl5pPr>
          </a:lstStyle>
          <a:p>
            <a:pPr marL="0" lvl="0" indent="0" algn="l" defTabSz="699699" rtl="0" eaLnBrk="1" latinLnBrk="0" hangingPunct="1">
              <a:lnSpc>
                <a:spcPct val="90000"/>
              </a:lnSpc>
              <a:spcBef>
                <a:spcPct val="20000"/>
              </a:spcBef>
              <a:buSzPct val="90000"/>
              <a:buFont typeface="Arial" pitchFamily="34" charset="0"/>
              <a:buNone/>
            </a:pPr>
            <a:r>
              <a:rPr lang="en-US" smtClean="0"/>
              <a:t>Click to edit Master text styles</a:t>
            </a:r>
          </a:p>
          <a:p>
            <a:pPr marL="0" lvl="1" indent="0" algn="l" defTabSz="699699" rtl="0" eaLnBrk="1" latinLnBrk="0" hangingPunct="1">
              <a:lnSpc>
                <a:spcPct val="90000"/>
              </a:lnSpc>
              <a:spcBef>
                <a:spcPct val="20000"/>
              </a:spcBef>
              <a:buSzPct val="90000"/>
              <a:buFont typeface="Arial" pitchFamily="34" charset="0"/>
              <a:buNone/>
            </a:pPr>
            <a:r>
              <a:rPr lang="en-US" smtClean="0"/>
              <a:t>Second level</a:t>
            </a:r>
          </a:p>
          <a:p>
            <a:pPr marL="0" lvl="2" indent="0" algn="l" defTabSz="699699" rtl="0" eaLnBrk="1" latinLnBrk="0" hangingPunct="1">
              <a:lnSpc>
                <a:spcPct val="90000"/>
              </a:lnSpc>
              <a:spcBef>
                <a:spcPct val="20000"/>
              </a:spcBef>
              <a:buSzPct val="90000"/>
              <a:buFont typeface="Arial" pitchFamily="34" charset="0"/>
              <a:buNone/>
            </a:pPr>
            <a:r>
              <a:rPr lang="en-US" smtClean="0"/>
              <a:t>Third level</a:t>
            </a:r>
          </a:p>
          <a:p>
            <a:pPr marL="0" lvl="3" indent="0" algn="l" defTabSz="699699" rtl="0" eaLnBrk="1" latinLnBrk="0" hangingPunct="1">
              <a:lnSpc>
                <a:spcPct val="90000"/>
              </a:lnSpc>
              <a:spcBef>
                <a:spcPct val="20000"/>
              </a:spcBef>
              <a:buSzPct val="90000"/>
              <a:buFont typeface="Arial" pitchFamily="34" charset="0"/>
              <a:buNone/>
            </a:pPr>
            <a:r>
              <a:rPr lang="en-US" smtClean="0"/>
              <a:t>Fourth level</a:t>
            </a:r>
          </a:p>
          <a:p>
            <a:pPr marL="0" lvl="4" indent="0" algn="l" defTabSz="699699" rtl="0" eaLnBrk="1" latinLnBrk="0" hangingPunct="1">
              <a:lnSpc>
                <a:spcPct val="90000"/>
              </a:lnSpc>
              <a:spcBef>
                <a:spcPct val="20000"/>
              </a:spcBef>
              <a:buSzPct val="90000"/>
              <a:buFont typeface="Arial" pitchFamily="34" charset="0"/>
              <a:buNone/>
            </a:pPr>
            <a:r>
              <a:rPr lang="en-US" smtClean="0"/>
              <a:t>Fifth level</a:t>
            </a:r>
            <a:endParaRPr lang="en-US" dirty="0"/>
          </a:p>
        </p:txBody>
      </p:sp>
      <p:sp>
        <p:nvSpPr>
          <p:cNvPr id="2" name="Title 1"/>
          <p:cNvSpPr>
            <a:spLocks noGrp="1"/>
          </p:cNvSpPr>
          <p:nvPr>
            <p:ph type="title"/>
          </p:nvPr>
        </p:nvSpPr>
        <p:spPr>
          <a:xfrm>
            <a:off x="4352283" y="233152"/>
            <a:ext cx="7552915" cy="621530"/>
          </a:xfrm>
          <a:prstGeom prst="rect">
            <a:avLst/>
          </a:prstGeom>
        </p:spPr>
        <p:txBody>
          <a:bodyPr/>
          <a:lstStyle>
            <a:lvl1pPr>
              <a:defRPr lang="en-US" sz="4488" b="0" kern="1200" cap="none" spc="-102" baseline="0" dirty="0">
                <a:ln w="3175">
                  <a:noFill/>
                </a:ln>
                <a:gradFill>
                  <a:gsLst>
                    <a:gs pos="0">
                      <a:schemeClr val="bg1">
                        <a:lumMod val="65000"/>
                        <a:lumOff val="35000"/>
                      </a:schemeClr>
                    </a:gs>
                    <a:gs pos="86000">
                      <a:schemeClr val="bg1">
                        <a:lumMod val="65000"/>
                        <a:lumOff val="35000"/>
                      </a:schemeClr>
                    </a:gs>
                  </a:gsLst>
                  <a:path path="circle">
                    <a:fillToRect r="100000" b="100000"/>
                  </a:path>
                </a:gradFill>
                <a:effectLst/>
                <a:latin typeface="Segoe UI Light" pitchFamily="34" charset="0"/>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21385267"/>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GREEN | SIDE TEXT">
    <p:bg>
      <p:bgPr>
        <a:solidFill>
          <a:schemeClr val="accent3"/>
        </a:solidFill>
        <a:effectLst/>
      </p:bgPr>
    </p:bg>
    <p:spTree>
      <p:nvGrpSpPr>
        <p:cNvPr id="1" name=""/>
        <p:cNvGrpSpPr/>
        <p:nvPr/>
      </p:nvGrpSpPr>
      <p:grpSpPr>
        <a:xfrm>
          <a:off x="0" y="0"/>
          <a:ext cx="0" cy="0"/>
          <a:chOff x="0" y="0"/>
          <a:chExt cx="0" cy="0"/>
        </a:xfrm>
      </p:grpSpPr>
      <p:sp>
        <p:nvSpPr>
          <p:cNvPr id="18" name="Text Placeholder 3"/>
          <p:cNvSpPr>
            <a:spLocks noGrp="1"/>
          </p:cNvSpPr>
          <p:nvPr>
            <p:ph type="body" sz="quarter" idx="13"/>
          </p:nvPr>
        </p:nvSpPr>
        <p:spPr>
          <a:xfrm>
            <a:off x="4352284" y="1398906"/>
            <a:ext cx="7619324" cy="1741642"/>
          </a:xfrm>
          <a:prstGeom prst="rect">
            <a:avLst/>
          </a:prstGeom>
        </p:spPr>
        <p:txBody>
          <a:bodyPr rIns="91440"/>
          <a:lstStyle>
            <a:lvl1pPr marL="0" indent="0">
              <a:spcBef>
                <a:spcPts val="1836"/>
              </a:spcBef>
              <a:buFont typeface="Arial" pitchFamily="34" charset="0"/>
              <a:buNone/>
              <a:defRPr lang="en-US" sz="3264" kern="4000" spc="-102" baseline="0" dirty="0" smtClean="0">
                <a:gradFill>
                  <a:gsLst>
                    <a:gs pos="0">
                      <a:schemeClr val="bg1">
                        <a:lumMod val="65000"/>
                        <a:lumOff val="35000"/>
                      </a:schemeClr>
                    </a:gs>
                    <a:gs pos="86000">
                      <a:schemeClr val="bg1">
                        <a:lumMod val="65000"/>
                        <a:lumOff val="35000"/>
                      </a:schemeClr>
                    </a:gs>
                  </a:gsLst>
                  <a:path path="circle">
                    <a:fillToRect r="100000" b="100000"/>
                  </a:path>
                </a:gradFill>
                <a:latin typeface="+mj-lt"/>
                <a:ea typeface="+mn-ea"/>
                <a:cs typeface="+mn-cs"/>
              </a:defRPr>
            </a:lvl1pPr>
            <a:lvl2pPr marL="1620" indent="0">
              <a:spcBef>
                <a:spcPts val="510"/>
              </a:spcBef>
              <a:buFont typeface="Arial" pitchFamily="34" charset="0"/>
              <a:buNone/>
              <a:tabLst/>
              <a:defRPr sz="1836">
                <a:gradFill>
                  <a:gsLst>
                    <a:gs pos="0">
                      <a:schemeClr val="bg1">
                        <a:lumMod val="65000"/>
                        <a:lumOff val="35000"/>
                      </a:schemeClr>
                    </a:gs>
                    <a:gs pos="86000">
                      <a:schemeClr val="bg1">
                        <a:lumMod val="65000"/>
                        <a:lumOff val="35000"/>
                      </a:schemeClr>
                    </a:gs>
                  </a:gsLst>
                  <a:path path="circle">
                    <a:fillToRect r="100000" b="100000"/>
                  </a:path>
                </a:gradFill>
              </a:defRPr>
            </a:lvl2pPr>
            <a:lvl3pPr marL="0" indent="0">
              <a:spcBef>
                <a:spcPts val="510"/>
              </a:spcBef>
              <a:buFont typeface="Arial" pitchFamily="34" charset="0"/>
              <a:buNone/>
              <a:defRPr sz="1428">
                <a:gradFill>
                  <a:gsLst>
                    <a:gs pos="0">
                      <a:schemeClr val="bg1">
                        <a:lumMod val="65000"/>
                        <a:lumOff val="35000"/>
                      </a:schemeClr>
                    </a:gs>
                    <a:gs pos="86000">
                      <a:schemeClr val="bg1">
                        <a:lumMod val="65000"/>
                        <a:lumOff val="35000"/>
                      </a:schemeClr>
                    </a:gs>
                  </a:gsLst>
                  <a:path path="circle">
                    <a:fillToRect r="100000" b="100000"/>
                  </a:path>
                </a:gradFill>
              </a:defRPr>
            </a:lvl3pPr>
            <a:lvl4pPr marL="0" indent="0">
              <a:spcBef>
                <a:spcPts val="510"/>
              </a:spcBef>
              <a:buFont typeface="Arial" pitchFamily="34" charset="0"/>
              <a:buNone/>
              <a:defRPr sz="1122">
                <a:gradFill>
                  <a:gsLst>
                    <a:gs pos="0">
                      <a:schemeClr val="bg1">
                        <a:lumMod val="65000"/>
                        <a:lumOff val="35000"/>
                      </a:schemeClr>
                    </a:gs>
                    <a:gs pos="86000">
                      <a:schemeClr val="bg1">
                        <a:lumMod val="65000"/>
                        <a:lumOff val="35000"/>
                      </a:schemeClr>
                    </a:gs>
                  </a:gsLst>
                  <a:path path="circle">
                    <a:fillToRect r="100000" b="100000"/>
                  </a:path>
                </a:gradFill>
              </a:defRPr>
            </a:lvl4pPr>
            <a:lvl5pPr marL="0" indent="0">
              <a:spcBef>
                <a:spcPts val="510"/>
              </a:spcBef>
              <a:buFont typeface="Arial" pitchFamily="34" charset="0"/>
              <a:buNone/>
              <a:defRPr sz="1122">
                <a:gradFill>
                  <a:gsLst>
                    <a:gs pos="0">
                      <a:schemeClr val="bg1">
                        <a:lumMod val="65000"/>
                        <a:lumOff val="35000"/>
                      </a:schemeClr>
                    </a:gs>
                    <a:gs pos="86000">
                      <a:schemeClr val="bg1">
                        <a:lumMod val="65000"/>
                        <a:lumOff val="35000"/>
                      </a:schemeClr>
                    </a:gs>
                  </a:gsLst>
                  <a:path path="circle">
                    <a:fillToRect r="100000" b="100000"/>
                  </a:path>
                </a:gradFill>
              </a:defRPr>
            </a:lvl5pPr>
          </a:lstStyle>
          <a:p>
            <a:pPr marL="0" lvl="0" indent="0" algn="l" defTabSz="699699" rtl="0" eaLnBrk="1" latinLnBrk="0" hangingPunct="1">
              <a:lnSpc>
                <a:spcPct val="90000"/>
              </a:lnSpc>
              <a:spcBef>
                <a:spcPct val="20000"/>
              </a:spcBef>
              <a:buSzPct val="90000"/>
              <a:buFont typeface="Arial" pitchFamily="34" charset="0"/>
              <a:buNone/>
            </a:pPr>
            <a:r>
              <a:rPr lang="en-US" smtClean="0"/>
              <a:t>Click to edit Master text styles</a:t>
            </a:r>
          </a:p>
          <a:p>
            <a:pPr marL="0" lvl="1" indent="0" algn="l" defTabSz="699699" rtl="0" eaLnBrk="1" latinLnBrk="0" hangingPunct="1">
              <a:lnSpc>
                <a:spcPct val="90000"/>
              </a:lnSpc>
              <a:spcBef>
                <a:spcPct val="20000"/>
              </a:spcBef>
              <a:buSzPct val="90000"/>
              <a:buFont typeface="Arial" pitchFamily="34" charset="0"/>
              <a:buNone/>
            </a:pPr>
            <a:r>
              <a:rPr lang="en-US" smtClean="0"/>
              <a:t>Second level</a:t>
            </a:r>
          </a:p>
          <a:p>
            <a:pPr marL="0" lvl="2" indent="0" algn="l" defTabSz="699699" rtl="0" eaLnBrk="1" latinLnBrk="0" hangingPunct="1">
              <a:lnSpc>
                <a:spcPct val="90000"/>
              </a:lnSpc>
              <a:spcBef>
                <a:spcPct val="20000"/>
              </a:spcBef>
              <a:buSzPct val="90000"/>
              <a:buFont typeface="Arial" pitchFamily="34" charset="0"/>
              <a:buNone/>
            </a:pPr>
            <a:r>
              <a:rPr lang="en-US" smtClean="0"/>
              <a:t>Third level</a:t>
            </a:r>
          </a:p>
          <a:p>
            <a:pPr marL="0" lvl="3" indent="0" algn="l" defTabSz="699699" rtl="0" eaLnBrk="1" latinLnBrk="0" hangingPunct="1">
              <a:lnSpc>
                <a:spcPct val="90000"/>
              </a:lnSpc>
              <a:spcBef>
                <a:spcPct val="20000"/>
              </a:spcBef>
              <a:buSzPct val="90000"/>
              <a:buFont typeface="Arial" pitchFamily="34" charset="0"/>
              <a:buNone/>
            </a:pPr>
            <a:r>
              <a:rPr lang="en-US" smtClean="0"/>
              <a:t>Fourth level</a:t>
            </a:r>
          </a:p>
          <a:p>
            <a:pPr marL="0" lvl="4" indent="0" algn="l" defTabSz="699699" rtl="0" eaLnBrk="1" latinLnBrk="0" hangingPunct="1">
              <a:lnSpc>
                <a:spcPct val="90000"/>
              </a:lnSpc>
              <a:spcBef>
                <a:spcPct val="20000"/>
              </a:spcBef>
              <a:buSzPct val="90000"/>
              <a:buFont typeface="Arial" pitchFamily="34" charset="0"/>
              <a:buNone/>
            </a:pPr>
            <a:r>
              <a:rPr lang="en-US" smtClean="0"/>
              <a:t>Fifth level</a:t>
            </a:r>
            <a:endParaRPr lang="en-US" dirty="0"/>
          </a:p>
        </p:txBody>
      </p:sp>
      <p:sp>
        <p:nvSpPr>
          <p:cNvPr id="2" name="Title 1"/>
          <p:cNvSpPr>
            <a:spLocks noGrp="1"/>
          </p:cNvSpPr>
          <p:nvPr>
            <p:ph type="title"/>
          </p:nvPr>
        </p:nvSpPr>
        <p:spPr>
          <a:xfrm>
            <a:off x="4352283" y="233152"/>
            <a:ext cx="7552915" cy="621530"/>
          </a:xfrm>
          <a:prstGeom prst="rect">
            <a:avLst/>
          </a:prstGeom>
        </p:spPr>
        <p:txBody>
          <a:bodyPr/>
          <a:lstStyle>
            <a:lvl1pPr>
              <a:defRPr lang="en-US" sz="4488" b="0" kern="1200" cap="none" spc="-102" baseline="0" dirty="0">
                <a:ln w="3175">
                  <a:noFill/>
                </a:ln>
                <a:gradFill>
                  <a:gsLst>
                    <a:gs pos="0">
                      <a:schemeClr val="bg1">
                        <a:lumMod val="65000"/>
                        <a:lumOff val="35000"/>
                      </a:schemeClr>
                    </a:gs>
                    <a:gs pos="86000">
                      <a:schemeClr val="bg1">
                        <a:lumMod val="65000"/>
                        <a:lumOff val="35000"/>
                      </a:schemeClr>
                    </a:gs>
                  </a:gsLst>
                  <a:path path="circle">
                    <a:fillToRect r="100000" b="100000"/>
                  </a:path>
                </a:gradFill>
                <a:effectLst/>
                <a:latin typeface="Segoe UI Light" pitchFamily="34" charset="0"/>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4978357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281390374"/>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Purple | SIDE TEXT">
    <p:bg>
      <p:bgPr>
        <a:solidFill>
          <a:schemeClr val="accent4"/>
        </a:solidFill>
        <a:effectLst/>
      </p:bgPr>
    </p:bg>
    <p:spTree>
      <p:nvGrpSpPr>
        <p:cNvPr id="1" name=""/>
        <p:cNvGrpSpPr/>
        <p:nvPr/>
      </p:nvGrpSpPr>
      <p:grpSpPr>
        <a:xfrm>
          <a:off x="0" y="0"/>
          <a:ext cx="0" cy="0"/>
          <a:chOff x="0" y="0"/>
          <a:chExt cx="0" cy="0"/>
        </a:xfrm>
      </p:grpSpPr>
      <p:sp>
        <p:nvSpPr>
          <p:cNvPr id="18" name="Text Placeholder 3"/>
          <p:cNvSpPr>
            <a:spLocks noGrp="1"/>
          </p:cNvSpPr>
          <p:nvPr>
            <p:ph type="body" sz="quarter" idx="13"/>
          </p:nvPr>
        </p:nvSpPr>
        <p:spPr>
          <a:xfrm>
            <a:off x="4352284" y="1398906"/>
            <a:ext cx="7619324" cy="1741642"/>
          </a:xfrm>
          <a:prstGeom prst="rect">
            <a:avLst/>
          </a:prstGeom>
        </p:spPr>
        <p:txBody>
          <a:bodyPr rIns="91440"/>
          <a:lstStyle>
            <a:lvl1pPr marL="0" indent="0">
              <a:spcBef>
                <a:spcPts val="1836"/>
              </a:spcBef>
              <a:buFont typeface="Arial" pitchFamily="34" charset="0"/>
              <a:buNone/>
              <a:defRPr lang="en-US" sz="3264" kern="4000" spc="-102" baseline="0" dirty="0" smtClean="0">
                <a:gradFill>
                  <a:gsLst>
                    <a:gs pos="0">
                      <a:schemeClr val="bg1">
                        <a:lumMod val="65000"/>
                        <a:lumOff val="35000"/>
                      </a:schemeClr>
                    </a:gs>
                    <a:gs pos="86000">
                      <a:schemeClr val="bg1">
                        <a:lumMod val="65000"/>
                        <a:lumOff val="35000"/>
                      </a:schemeClr>
                    </a:gs>
                  </a:gsLst>
                  <a:path path="circle">
                    <a:fillToRect r="100000" b="100000"/>
                  </a:path>
                </a:gradFill>
                <a:latin typeface="+mj-lt"/>
                <a:ea typeface="+mn-ea"/>
                <a:cs typeface="+mn-cs"/>
              </a:defRPr>
            </a:lvl1pPr>
            <a:lvl2pPr marL="1620" indent="0">
              <a:spcBef>
                <a:spcPts val="510"/>
              </a:spcBef>
              <a:buFont typeface="Arial" pitchFamily="34" charset="0"/>
              <a:buNone/>
              <a:tabLst/>
              <a:defRPr sz="1836">
                <a:gradFill>
                  <a:gsLst>
                    <a:gs pos="0">
                      <a:schemeClr val="bg1">
                        <a:lumMod val="65000"/>
                        <a:lumOff val="35000"/>
                      </a:schemeClr>
                    </a:gs>
                    <a:gs pos="86000">
                      <a:schemeClr val="bg1">
                        <a:lumMod val="65000"/>
                        <a:lumOff val="35000"/>
                      </a:schemeClr>
                    </a:gs>
                  </a:gsLst>
                  <a:path path="circle">
                    <a:fillToRect r="100000" b="100000"/>
                  </a:path>
                </a:gradFill>
              </a:defRPr>
            </a:lvl2pPr>
            <a:lvl3pPr marL="0" indent="0">
              <a:spcBef>
                <a:spcPts val="510"/>
              </a:spcBef>
              <a:buFont typeface="Arial" pitchFamily="34" charset="0"/>
              <a:buNone/>
              <a:defRPr sz="1428">
                <a:gradFill>
                  <a:gsLst>
                    <a:gs pos="0">
                      <a:schemeClr val="bg1">
                        <a:lumMod val="65000"/>
                        <a:lumOff val="35000"/>
                      </a:schemeClr>
                    </a:gs>
                    <a:gs pos="86000">
                      <a:schemeClr val="bg1">
                        <a:lumMod val="65000"/>
                        <a:lumOff val="35000"/>
                      </a:schemeClr>
                    </a:gs>
                  </a:gsLst>
                  <a:path path="circle">
                    <a:fillToRect r="100000" b="100000"/>
                  </a:path>
                </a:gradFill>
              </a:defRPr>
            </a:lvl3pPr>
            <a:lvl4pPr marL="0" indent="0">
              <a:spcBef>
                <a:spcPts val="510"/>
              </a:spcBef>
              <a:buFont typeface="Arial" pitchFamily="34" charset="0"/>
              <a:buNone/>
              <a:defRPr sz="1122">
                <a:gradFill>
                  <a:gsLst>
                    <a:gs pos="0">
                      <a:schemeClr val="bg1">
                        <a:lumMod val="65000"/>
                        <a:lumOff val="35000"/>
                      </a:schemeClr>
                    </a:gs>
                    <a:gs pos="86000">
                      <a:schemeClr val="bg1">
                        <a:lumMod val="65000"/>
                        <a:lumOff val="35000"/>
                      </a:schemeClr>
                    </a:gs>
                  </a:gsLst>
                  <a:path path="circle">
                    <a:fillToRect r="100000" b="100000"/>
                  </a:path>
                </a:gradFill>
              </a:defRPr>
            </a:lvl4pPr>
            <a:lvl5pPr marL="0" indent="0">
              <a:spcBef>
                <a:spcPts val="510"/>
              </a:spcBef>
              <a:buFont typeface="Arial" pitchFamily="34" charset="0"/>
              <a:buNone/>
              <a:defRPr sz="1122">
                <a:gradFill>
                  <a:gsLst>
                    <a:gs pos="0">
                      <a:schemeClr val="bg1">
                        <a:lumMod val="65000"/>
                        <a:lumOff val="35000"/>
                      </a:schemeClr>
                    </a:gs>
                    <a:gs pos="86000">
                      <a:schemeClr val="bg1">
                        <a:lumMod val="65000"/>
                        <a:lumOff val="35000"/>
                      </a:schemeClr>
                    </a:gs>
                  </a:gsLst>
                  <a:path path="circle">
                    <a:fillToRect r="100000" b="100000"/>
                  </a:path>
                </a:gradFill>
              </a:defRPr>
            </a:lvl5pPr>
          </a:lstStyle>
          <a:p>
            <a:pPr marL="0" lvl="0" indent="0" algn="l" defTabSz="699699" rtl="0" eaLnBrk="1" latinLnBrk="0" hangingPunct="1">
              <a:lnSpc>
                <a:spcPct val="90000"/>
              </a:lnSpc>
              <a:spcBef>
                <a:spcPct val="20000"/>
              </a:spcBef>
              <a:buSzPct val="90000"/>
              <a:buFont typeface="Arial" pitchFamily="34" charset="0"/>
              <a:buNone/>
            </a:pPr>
            <a:r>
              <a:rPr lang="en-US" smtClean="0"/>
              <a:t>Click to edit Master text styles</a:t>
            </a:r>
          </a:p>
          <a:p>
            <a:pPr marL="0" lvl="1" indent="0" algn="l" defTabSz="699699" rtl="0" eaLnBrk="1" latinLnBrk="0" hangingPunct="1">
              <a:lnSpc>
                <a:spcPct val="90000"/>
              </a:lnSpc>
              <a:spcBef>
                <a:spcPct val="20000"/>
              </a:spcBef>
              <a:buSzPct val="90000"/>
              <a:buFont typeface="Arial" pitchFamily="34" charset="0"/>
              <a:buNone/>
            </a:pPr>
            <a:r>
              <a:rPr lang="en-US" smtClean="0"/>
              <a:t>Second level</a:t>
            </a:r>
          </a:p>
          <a:p>
            <a:pPr marL="0" lvl="2" indent="0" algn="l" defTabSz="699699" rtl="0" eaLnBrk="1" latinLnBrk="0" hangingPunct="1">
              <a:lnSpc>
                <a:spcPct val="90000"/>
              </a:lnSpc>
              <a:spcBef>
                <a:spcPct val="20000"/>
              </a:spcBef>
              <a:buSzPct val="90000"/>
              <a:buFont typeface="Arial" pitchFamily="34" charset="0"/>
              <a:buNone/>
            </a:pPr>
            <a:r>
              <a:rPr lang="en-US" smtClean="0"/>
              <a:t>Third level</a:t>
            </a:r>
          </a:p>
          <a:p>
            <a:pPr marL="0" lvl="3" indent="0" algn="l" defTabSz="699699" rtl="0" eaLnBrk="1" latinLnBrk="0" hangingPunct="1">
              <a:lnSpc>
                <a:spcPct val="90000"/>
              </a:lnSpc>
              <a:spcBef>
                <a:spcPct val="20000"/>
              </a:spcBef>
              <a:buSzPct val="90000"/>
              <a:buFont typeface="Arial" pitchFamily="34" charset="0"/>
              <a:buNone/>
            </a:pPr>
            <a:r>
              <a:rPr lang="en-US" smtClean="0"/>
              <a:t>Fourth level</a:t>
            </a:r>
          </a:p>
          <a:p>
            <a:pPr marL="0" lvl="4" indent="0" algn="l" defTabSz="699699" rtl="0" eaLnBrk="1" latinLnBrk="0" hangingPunct="1">
              <a:lnSpc>
                <a:spcPct val="90000"/>
              </a:lnSpc>
              <a:spcBef>
                <a:spcPct val="20000"/>
              </a:spcBef>
              <a:buSzPct val="90000"/>
              <a:buFont typeface="Arial" pitchFamily="34" charset="0"/>
              <a:buNone/>
            </a:pPr>
            <a:r>
              <a:rPr lang="en-US" smtClean="0"/>
              <a:t>Fifth level</a:t>
            </a:r>
            <a:endParaRPr lang="en-US" dirty="0"/>
          </a:p>
        </p:txBody>
      </p:sp>
      <p:sp>
        <p:nvSpPr>
          <p:cNvPr id="2" name="Title 1"/>
          <p:cNvSpPr>
            <a:spLocks noGrp="1"/>
          </p:cNvSpPr>
          <p:nvPr>
            <p:ph type="title"/>
          </p:nvPr>
        </p:nvSpPr>
        <p:spPr>
          <a:xfrm>
            <a:off x="4352283" y="233152"/>
            <a:ext cx="7552915" cy="621530"/>
          </a:xfrm>
          <a:prstGeom prst="rect">
            <a:avLst/>
          </a:prstGeom>
        </p:spPr>
        <p:txBody>
          <a:bodyPr/>
          <a:lstStyle>
            <a:lvl1pPr>
              <a:defRPr lang="en-US" sz="4488" b="0" kern="1200" cap="none" spc="-102" baseline="0" dirty="0">
                <a:ln w="3175">
                  <a:noFill/>
                </a:ln>
                <a:gradFill>
                  <a:gsLst>
                    <a:gs pos="0">
                      <a:schemeClr val="bg1">
                        <a:lumMod val="65000"/>
                        <a:lumOff val="35000"/>
                      </a:schemeClr>
                    </a:gs>
                    <a:gs pos="86000">
                      <a:schemeClr val="bg1">
                        <a:lumMod val="65000"/>
                        <a:lumOff val="35000"/>
                      </a:schemeClr>
                    </a:gs>
                  </a:gsLst>
                  <a:path path="circle">
                    <a:fillToRect r="100000" b="100000"/>
                  </a:path>
                </a:gradFill>
                <a:effectLst/>
                <a:latin typeface="Segoe UI Light" pitchFamily="34" charset="0"/>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93245662"/>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403323" y="233152"/>
            <a:ext cx="11501873" cy="565027"/>
          </a:xfrm>
          <a:prstGeom prst="rect">
            <a:avLst/>
          </a:prstGeom>
        </p:spPr>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8641" y="1476624"/>
            <a:ext cx="11516560" cy="1720343"/>
          </a:xfrm>
          <a:prstGeom prst="rect">
            <a:avLst/>
          </a:prstGeom>
        </p:spPr>
        <p:txBody>
          <a:bodyPr/>
          <a:lstStyle>
            <a:lvl1pPr>
              <a:buClr>
                <a:srgbClr val="FFFFFF"/>
              </a:buClr>
              <a:buSzPct val="70000"/>
              <a:buFont typeface="Wingdings" pitchFamily="2" charset="2"/>
              <a:buNone/>
              <a:defRPr>
                <a:gradFill>
                  <a:gsLst>
                    <a:gs pos="0">
                      <a:srgbClr val="FFFFFF"/>
                    </a:gs>
                    <a:gs pos="86000">
                      <a:srgbClr val="FFFFFF"/>
                    </a:gs>
                  </a:gsLst>
                  <a:lin ang="5400000" scaled="0"/>
                </a:gradFill>
              </a:defRPr>
            </a:lvl1pPr>
            <a:lvl2pPr>
              <a:buClr>
                <a:srgbClr val="FFFFFF"/>
              </a:buClr>
              <a:buSzPct val="70000"/>
              <a:buFont typeface="Wingdings" pitchFamily="2" charset="2"/>
              <a:buNone/>
              <a:defRPr>
                <a:gradFill>
                  <a:gsLst>
                    <a:gs pos="0">
                      <a:srgbClr val="FFFFFF"/>
                    </a:gs>
                    <a:gs pos="86000">
                      <a:srgbClr val="FFFFFF"/>
                    </a:gs>
                  </a:gsLst>
                  <a:lin ang="5400000" scaled="0"/>
                </a:gradFill>
              </a:defRPr>
            </a:lvl2pPr>
            <a:lvl3pPr>
              <a:buClr>
                <a:srgbClr val="FFFFFF"/>
              </a:buClr>
              <a:buSzPct val="70000"/>
              <a:buFont typeface="Wingdings" pitchFamily="2" charset="2"/>
              <a:buNone/>
              <a:defRPr>
                <a:gradFill>
                  <a:gsLst>
                    <a:gs pos="0">
                      <a:srgbClr val="FFFFFF"/>
                    </a:gs>
                    <a:gs pos="86000">
                      <a:srgbClr val="FFFFFF"/>
                    </a:gs>
                  </a:gsLst>
                  <a:lin ang="5400000" scaled="0"/>
                </a:gradFill>
              </a:defRPr>
            </a:lvl3pPr>
            <a:lvl4pPr>
              <a:buClr>
                <a:srgbClr val="FFFFFF"/>
              </a:buClr>
              <a:buSzPct val="70000"/>
              <a:buFont typeface="Wingdings" pitchFamily="2" charset="2"/>
              <a:buNone/>
              <a:defRPr>
                <a:gradFill>
                  <a:gsLst>
                    <a:gs pos="0">
                      <a:srgbClr val="FFFFFF"/>
                    </a:gs>
                    <a:gs pos="86000">
                      <a:srgbClr val="FFFFFF"/>
                    </a:gs>
                  </a:gsLst>
                  <a:lin ang="5400000" scaled="0"/>
                </a:gradFill>
              </a:defRPr>
            </a:lvl4pPr>
            <a:lvl5pPr>
              <a:buClr>
                <a:srgbClr val="FFFFFF"/>
              </a:buClr>
              <a:buSzPct val="70000"/>
              <a:buFont typeface="Wingdings" pitchFamily="2" charset="2"/>
              <a:buNone/>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3" y="6363086"/>
            <a:ext cx="12436476" cy="631450"/>
          </a:xfrm>
          <a:prstGeom prst="rect">
            <a:avLst/>
          </a:prstGeom>
          <a:solidFill>
            <a:srgbClr val="FFFF99"/>
          </a:solidFill>
        </p:spPr>
        <p:txBody>
          <a:bodyPr wrap="square" lIns="114341" tIns="57171" rIns="114341" bIns="57171" anchor="b" anchorCtr="0">
            <a:noAutofit/>
          </a:bodyPr>
          <a:lstStyle>
            <a:lvl1pPr algn="r">
              <a:buFont typeface="Arial" pitchFamily="34" charset="0"/>
              <a:buNone/>
              <a:defRPr spc="-39"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36085008"/>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6_Blank Color 1 Lay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8640" y="2144879"/>
            <a:ext cx="10683709" cy="2081181"/>
          </a:xfrm>
        </p:spPr>
        <p:txBody>
          <a:bodyPr/>
          <a:lstStyle>
            <a:lvl1pPr>
              <a:defRPr sz="7343">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4059904804"/>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_Blank Color 1 Layou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8640" y="2144879"/>
            <a:ext cx="10683709" cy="2081181"/>
          </a:xfrm>
        </p:spPr>
        <p:txBody>
          <a:bodyPr/>
          <a:lstStyle>
            <a:lvl1pPr>
              <a:defRPr sz="7343">
                <a:solidFill>
                  <a:schemeClr val="bg1"/>
                </a:solidFill>
              </a:defRPr>
            </a:lvl1pPr>
          </a:lstStyle>
          <a:p>
            <a:r>
              <a:rPr lang="en-US" smtClean="0"/>
              <a:t>Click to edit Master title style</a:t>
            </a:r>
            <a:endParaRPr lang="en-US"/>
          </a:p>
        </p:txBody>
      </p:sp>
    </p:spTree>
    <p:extLst>
      <p:ext uri="{BB962C8B-B14F-4D97-AF65-F5344CB8AC3E}">
        <p14:creationId xmlns:p14="http://schemas.microsoft.com/office/powerpoint/2010/main" val="3017175450"/>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7_Blank Color 1 Layout">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8640" y="2144879"/>
            <a:ext cx="10683709" cy="2081181"/>
          </a:xfrm>
        </p:spPr>
        <p:txBody>
          <a:bodyPr/>
          <a:lstStyle>
            <a:lvl1pPr>
              <a:defRPr sz="7343">
                <a:solidFill>
                  <a:schemeClr val="bg1"/>
                </a:solidFill>
              </a:defRPr>
            </a:lvl1pPr>
          </a:lstStyle>
          <a:p>
            <a:r>
              <a:rPr lang="en-US" smtClean="0"/>
              <a:t>Click to edit Master title style</a:t>
            </a:r>
            <a:endParaRPr lang="en-US"/>
          </a:p>
        </p:txBody>
      </p:sp>
    </p:spTree>
    <p:extLst>
      <p:ext uri="{BB962C8B-B14F-4D97-AF65-F5344CB8AC3E}">
        <p14:creationId xmlns:p14="http://schemas.microsoft.com/office/powerpoint/2010/main" val="3209055451"/>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8_Blank Color 1 Layout">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8640" y="2144879"/>
            <a:ext cx="10683709" cy="2081181"/>
          </a:xfrm>
        </p:spPr>
        <p:txBody>
          <a:bodyPr/>
          <a:lstStyle>
            <a:lvl1pPr>
              <a:defRPr sz="7343">
                <a:solidFill>
                  <a:schemeClr val="bg1"/>
                </a:solidFill>
              </a:defRPr>
            </a:lvl1pPr>
          </a:lstStyle>
          <a:p>
            <a:r>
              <a:rPr lang="en-US" smtClean="0"/>
              <a:t>Click to edit Master title style</a:t>
            </a:r>
            <a:endParaRPr lang="en-US"/>
          </a:p>
        </p:txBody>
      </p:sp>
    </p:spTree>
    <p:extLst>
      <p:ext uri="{BB962C8B-B14F-4D97-AF65-F5344CB8AC3E}">
        <p14:creationId xmlns:p14="http://schemas.microsoft.com/office/powerpoint/2010/main" val="189643957"/>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accent1"/>
        </a:solidFill>
        <a:effectLst/>
      </p:bgPr>
    </p:bg>
    <p:spTree>
      <p:nvGrpSpPr>
        <p:cNvPr id="1" name=""/>
        <p:cNvGrpSpPr/>
        <p:nvPr/>
      </p:nvGrpSpPr>
      <p:grpSpPr>
        <a:xfrm>
          <a:off x="0" y="0"/>
          <a:ext cx="0" cy="0"/>
          <a:chOff x="0" y="0"/>
          <a:chExt cx="0" cy="0"/>
        </a:xfrm>
      </p:grpSpPr>
      <p:sp>
        <p:nvSpPr>
          <p:cNvPr id="3" name="Rectangle 2"/>
          <p:cNvSpPr/>
          <p:nvPr/>
        </p:nvSpPr>
        <p:spPr>
          <a:xfrm>
            <a:off x="438388" y="5985683"/>
            <a:ext cx="11589167" cy="606357"/>
          </a:xfrm>
          <a:prstGeom prst="rect">
            <a:avLst/>
          </a:prstGeom>
        </p:spPr>
        <p:txBody>
          <a:bodyPr wrap="square">
            <a:spAutoFit/>
          </a:bodyPr>
          <a:lstStyle/>
          <a:p>
            <a:pPr defTabSz="932290" eaLnBrk="0" hangingPunct="0"/>
            <a:r>
              <a:rPr lang="en-US" sz="816" dirty="0" smtClean="0">
                <a:gradFill>
                  <a:gsLst>
                    <a:gs pos="0">
                      <a:srgbClr val="FFFFFF"/>
                    </a:gs>
                    <a:gs pos="100000">
                      <a:srgbClr val="FFFFFF"/>
                    </a:gs>
                  </a:gsLst>
                  <a:lin ang="5400000" scaled="0"/>
                </a:gradFill>
                <a:cs typeface="Arial" charset="0"/>
              </a:rPr>
              <a:t>© 2015 Microsoft Corporation. All rights reserved. Microsoft, Windows, Windows Vista and other product names are or may be registered trademarks and/or trademarks in the U.S. and/or other countries.</a:t>
            </a:r>
          </a:p>
          <a:p>
            <a:pPr defTabSz="932290" eaLnBrk="0" hangingPunct="0"/>
            <a:r>
              <a:rPr lang="en-US" sz="816" dirty="0" smtClean="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16" dirty="0">
              <a:gradFill>
                <a:gsLst>
                  <a:gs pos="0">
                    <a:srgbClr val="FFFFFF"/>
                  </a:gs>
                  <a:gs pos="100000">
                    <a:srgbClr val="FFFFFF"/>
                  </a:gs>
                </a:gsLst>
                <a:lin ang="5400000" scaled="0"/>
              </a:gradFill>
              <a:cs typeface="Arial" charset="0"/>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41447" y="2708004"/>
            <a:ext cx="5106082" cy="1106597"/>
          </a:xfrm>
          <a:prstGeom prst="rect">
            <a:avLst/>
          </a:prstGeom>
        </p:spPr>
      </p:pic>
    </p:spTree>
    <p:extLst>
      <p:ext uri="{BB962C8B-B14F-4D97-AF65-F5344CB8AC3E}">
        <p14:creationId xmlns:p14="http://schemas.microsoft.com/office/powerpoint/2010/main" val="132859458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5_PresentationTitle_Manufacturing1">
    <p:bg>
      <p:bgPr>
        <a:solidFill>
          <a:schemeClr val="bg1"/>
        </a:solidFill>
        <a:effectLst/>
      </p:bgPr>
    </p:bg>
    <p:spTree>
      <p:nvGrpSpPr>
        <p:cNvPr id="1" name=""/>
        <p:cNvGrpSpPr/>
        <p:nvPr/>
      </p:nvGrpSpPr>
      <p:grpSpPr>
        <a:xfrm>
          <a:off x="0" y="0"/>
          <a:ext cx="0" cy="0"/>
          <a:chOff x="0" y="0"/>
          <a:chExt cx="0" cy="0"/>
        </a:xfrm>
      </p:grpSpPr>
      <p:pic>
        <p:nvPicPr>
          <p:cNvPr id="10" name="Picture 9" descr="STB13_SolarFarm_02.png"/>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2" y="-1"/>
            <a:ext cx="12434856" cy="6994526"/>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338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9" name="Rectangle 8"/>
          <p:cNvSpPr/>
          <p:nvPr/>
        </p:nvSpPr>
        <p:spPr bwMode="auto">
          <a:xfrm>
            <a:off x="0" y="559287"/>
            <a:ext cx="8115762" cy="3894027"/>
          </a:xfrm>
          <a:prstGeom prst="rect">
            <a:avLst/>
          </a:prstGeom>
          <a:solidFill>
            <a:schemeClr val="accent2">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6" tIns="146237" rIns="182796" bIns="146237" numCol="1" spcCol="0" rtlCol="0" fromWordArt="0" anchor="t" anchorCtr="0" forceAA="0" compatLnSpc="1">
            <a:prstTxWarp prst="textNoShape">
              <a:avLst/>
            </a:prstTxWarp>
            <a:noAutofit/>
          </a:bodyPr>
          <a:lstStyle/>
          <a:p>
            <a:pPr algn="ctr" defTabSz="931912"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itle 1"/>
          <p:cNvSpPr>
            <a:spLocks noGrp="1"/>
          </p:cNvSpPr>
          <p:nvPr>
            <p:ph type="ctrTitle" hasCustomPrompt="1"/>
          </p:nvPr>
        </p:nvSpPr>
        <p:spPr>
          <a:xfrm>
            <a:off x="466369" y="1574006"/>
            <a:ext cx="7418143" cy="1864588"/>
          </a:xfrm>
          <a:prstGeom prst="rect">
            <a:avLst/>
          </a:prstGeom>
        </p:spPr>
        <p:txBody>
          <a:bodyPr wrap="square" lIns="146304" tIns="0" rIns="146304" bIns="0" anchor="ctr" anchorCtr="0">
            <a:spAutoFit/>
          </a:bodyPr>
          <a:lstStyle>
            <a:lvl1pPr>
              <a:lnSpc>
                <a:spcPct val="90000"/>
              </a:lnSpc>
              <a:spcBef>
                <a:spcPts val="0"/>
              </a:spcBef>
              <a:defRPr sz="6729" baseline="0">
                <a:solidFill>
                  <a:schemeClr val="bg1"/>
                </a:solidFill>
              </a:defRPr>
            </a:lvl1pPr>
          </a:lstStyle>
          <a:p>
            <a:r>
              <a:rPr lang="en-US" dirty="0" smtClean="0"/>
              <a:t>Headline here, second line here</a:t>
            </a:r>
            <a:endParaRPr lang="en-US" dirty="0"/>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0780057" y="6530039"/>
            <a:ext cx="1304123" cy="285765"/>
          </a:xfrm>
          <a:prstGeom prst="rect">
            <a:avLst/>
          </a:prstGeom>
        </p:spPr>
      </p:pic>
    </p:spTree>
    <p:extLst>
      <p:ext uri="{BB962C8B-B14F-4D97-AF65-F5344CB8AC3E}">
        <p14:creationId xmlns:p14="http://schemas.microsoft.com/office/powerpoint/2010/main" val="8431350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pic>
        <p:nvPicPr>
          <p:cNvPr id="7" name="Picture 6" descr="WinAzure_rgb_Wht_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6104" y="6423318"/>
            <a:ext cx="1737341" cy="416792"/>
          </a:xfrm>
          <a:prstGeom prst="rect">
            <a:avLst/>
          </a:prstGeom>
        </p:spPr>
      </p:pic>
      <p:sp>
        <p:nvSpPr>
          <p:cNvPr id="11" name="Slide Number Placeholder 5"/>
          <p:cNvSpPr txBox="1">
            <a:spLocks/>
          </p:cNvSpPr>
          <p:nvPr/>
        </p:nvSpPr>
        <p:spPr>
          <a:xfrm>
            <a:off x="11762710" y="7368877"/>
            <a:ext cx="438755" cy="232711"/>
          </a:xfrm>
          <a:prstGeom prst="rect">
            <a:avLst/>
          </a:prstGeom>
        </p:spPr>
        <p:txBody>
          <a:bodyPr lIns="91419" tIns="45708" rIns="91419" bIns="45708"/>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800" dirty="0" smtClean="0">
                <a:solidFill>
                  <a:srgbClr val="FFFFFF"/>
                </a:solidFill>
              </a:rPr>
              <a:t>3</a:t>
            </a:r>
            <a:endParaRPr lang="en-US" sz="800" dirty="0">
              <a:solidFill>
                <a:srgbClr val="FFFFFF"/>
              </a:solidFill>
            </a:endParaRPr>
          </a:p>
        </p:txBody>
      </p:sp>
      <p:sp>
        <p:nvSpPr>
          <p:cNvPr id="16" name="Title 1"/>
          <p:cNvSpPr>
            <a:spLocks noGrp="1"/>
          </p:cNvSpPr>
          <p:nvPr>
            <p:ph type="title" hasCustomPrompt="1"/>
          </p:nvPr>
        </p:nvSpPr>
        <p:spPr>
          <a:xfrm>
            <a:off x="272274" y="295274"/>
            <a:ext cx="11889564" cy="565027"/>
          </a:xfrm>
        </p:spPr>
        <p:txBody>
          <a:bodyPr/>
          <a:lstStyle>
            <a:lvl1pPr>
              <a:defRPr>
                <a:solidFill>
                  <a:schemeClr val="bg1">
                    <a:alpha val="99000"/>
                  </a:schemeClr>
                </a:solidFill>
              </a:defRPr>
            </a:lvl1pPr>
          </a:lstStyle>
          <a:p>
            <a:r>
              <a:rPr lang="en-US" dirty="0" smtClean="0"/>
              <a:t>Slide title</a:t>
            </a:r>
            <a:endParaRPr lang="en-US" dirty="0"/>
          </a:p>
        </p:txBody>
      </p:sp>
      <p:sp>
        <p:nvSpPr>
          <p:cNvPr id="17" name="Text Placeholder 4"/>
          <p:cNvSpPr>
            <a:spLocks noGrp="1"/>
          </p:cNvSpPr>
          <p:nvPr>
            <p:ph type="body" sz="quarter" idx="15" hasCustomPrompt="1"/>
          </p:nvPr>
        </p:nvSpPr>
        <p:spPr>
          <a:xfrm>
            <a:off x="272279" y="1028702"/>
            <a:ext cx="11889559" cy="732769"/>
          </a:xfrm>
          <a:noFill/>
        </p:spPr>
        <p:txBody>
          <a:bodyPr lIns="146290" tIns="109717" rIns="146290" bIns="109717">
            <a:noAutofit/>
          </a:bodyPr>
          <a:lstStyle>
            <a:lvl1pPr marL="0" indent="0">
              <a:spcBef>
                <a:spcPts val="0"/>
              </a:spcBef>
              <a:buNone/>
              <a:defRPr sz="2800" spc="0" baseline="0">
                <a:solidFill>
                  <a:srgbClr val="0054A6">
                    <a:alpha val="99000"/>
                  </a:srgbClr>
                </a:solidFill>
                <a:latin typeface="+mj-lt"/>
              </a:defRPr>
            </a:lvl1pPr>
          </a:lstStyle>
          <a:p>
            <a:pPr lvl="0"/>
            <a:r>
              <a:rPr lang="en-US" dirty="0" smtClean="0"/>
              <a:t>Secondary title</a:t>
            </a:r>
          </a:p>
        </p:txBody>
      </p:sp>
    </p:spTree>
    <p:extLst>
      <p:ext uri="{BB962C8B-B14F-4D97-AF65-F5344CB8AC3E}">
        <p14:creationId xmlns:p14="http://schemas.microsoft.com/office/powerpoint/2010/main" val="2254089584"/>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sp>
        <p:nvSpPr>
          <p:cNvPr id="16" name="Rectangle 15"/>
          <p:cNvSpPr/>
          <p:nvPr userDrawn="1"/>
        </p:nvSpPr>
        <p:spPr bwMode="auto">
          <a:xfrm>
            <a:off x="0" y="2096145"/>
            <a:ext cx="12435840" cy="280720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p:cNvGrpSpPr>
            <a:grpSpLocks noChangeAspect="1"/>
          </p:cNvGrpSpPr>
          <p:nvPr userDrawn="1"/>
        </p:nvGrpSpPr>
        <p:grpSpPr>
          <a:xfrm>
            <a:off x="635" y="2093764"/>
            <a:ext cx="12435840" cy="2811650"/>
            <a:chOff x="274638" y="2119164"/>
            <a:chExt cx="12161837" cy="274970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7589838" y="2125663"/>
              <a:ext cx="4846637" cy="868680"/>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Rectangle 9"/>
            <p:cNvSpPr/>
            <p:nvPr userDrawn="1"/>
          </p:nvSpPr>
          <p:spPr bwMode="auto">
            <a:xfrm>
              <a:off x="5761038" y="3040063"/>
              <a:ext cx="6675437"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1" name="Picture 10"/>
            <p:cNvPicPr>
              <a:picLocks noChangeAspect="1"/>
            </p:cNvPicPr>
            <p:nvPr userDrawn="1"/>
          </p:nvPicPr>
          <p:blipFill>
            <a:blip r:embed="rId2"/>
            <a:stretch>
              <a:fillRect/>
            </a:stretch>
          </p:blipFill>
          <p:spPr bwMode="black">
            <a:xfrm>
              <a:off x="10487026" y="4284841"/>
              <a:ext cx="1489348" cy="322389"/>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87273" y="3410565"/>
              <a:ext cx="3273836" cy="243861"/>
            </a:xfrm>
            <a:prstGeom prst="rect">
              <a:avLst/>
            </a:prstGeom>
          </p:spPr>
        </p:pic>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6000392" y="3835842"/>
              <a:ext cx="3420152" cy="774259"/>
            </a:xfrm>
            <a:prstGeom prst="rect">
              <a:avLst/>
            </a:prstGeom>
          </p:spPr>
        </p:pic>
        <p:pic>
          <p:nvPicPr>
            <p:cNvPr id="15" name="Picture 1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77056" y="2125663"/>
              <a:ext cx="7267062" cy="2737341"/>
            </a:xfrm>
            <a:prstGeom prst="rect">
              <a:avLst/>
            </a:prstGeom>
          </p:spPr>
        </p:pic>
        <p:grpSp>
          <p:nvGrpSpPr>
            <p:cNvPr id="24" name="Group 23"/>
            <p:cNvGrpSpPr/>
            <p:nvPr userDrawn="1"/>
          </p:nvGrpSpPr>
          <p:grpSpPr>
            <a:xfrm>
              <a:off x="9606583" y="2302841"/>
              <a:ext cx="2551810" cy="697114"/>
              <a:chOff x="9606583" y="2302841"/>
              <a:chExt cx="2551810" cy="697114"/>
            </a:xfrm>
          </p:grpSpPr>
          <p:sp>
            <p:nvSpPr>
              <p:cNvPr id="21" name="TextBox 20"/>
              <p:cNvSpPr txBox="1"/>
              <p:nvPr userDrawn="1"/>
            </p:nvSpPr>
            <p:spPr>
              <a:xfrm>
                <a:off x="9606583" y="2302841"/>
                <a:ext cx="1630896" cy="697114"/>
              </a:xfrm>
              <a:prstGeom prst="rect">
                <a:avLst/>
              </a:prstGeom>
              <a:noFill/>
            </p:spPr>
            <p:txBody>
              <a:bodyPr wrap="none" lIns="182880" tIns="146304" rIns="182880" bIns="146304" rtlCol="0">
                <a:spAutoFit/>
              </a:bodyPr>
              <a:lstStyle/>
              <a:p>
                <a:pPr algn="r">
                  <a:lnSpc>
                    <a:spcPct val="90000"/>
                  </a:lnSpc>
                  <a:spcAft>
                    <a:spcPts val="600"/>
                  </a:spcAft>
                </a:pPr>
                <a:r>
                  <a:rPr lang="en-US" sz="2900" dirty="0" smtClean="0">
                    <a:gradFill>
                      <a:gsLst>
                        <a:gs pos="94690">
                          <a:srgbClr val="FFFFFF"/>
                        </a:gs>
                        <a:gs pos="72000">
                          <a:srgbClr val="FFFFFF"/>
                        </a:gs>
                      </a:gsLst>
                      <a:lin ang="5400000" scaled="0"/>
                    </a:gradFill>
                  </a:rPr>
                  <a:t>SPRING</a:t>
                </a:r>
              </a:p>
            </p:txBody>
          </p:sp>
          <p:sp>
            <p:nvSpPr>
              <p:cNvPr id="22" name="TextBox 21"/>
              <p:cNvSpPr txBox="1"/>
              <p:nvPr userDrawn="1"/>
            </p:nvSpPr>
            <p:spPr>
              <a:xfrm>
                <a:off x="11064504" y="2302841"/>
                <a:ext cx="1093889" cy="697114"/>
              </a:xfrm>
              <a:prstGeom prst="rect">
                <a:avLst/>
              </a:prstGeom>
              <a:noFill/>
            </p:spPr>
            <p:txBody>
              <a:bodyPr wrap="none" lIns="182880" tIns="146304" rIns="182880" bIns="146304" rtlCol="0">
                <a:spAutoFit/>
              </a:bodyPr>
              <a:lstStyle/>
              <a:p>
                <a:pPr>
                  <a:lnSpc>
                    <a:spcPct val="90000"/>
                  </a:lnSpc>
                  <a:spcAft>
                    <a:spcPts val="600"/>
                  </a:spcAft>
                </a:pPr>
                <a:r>
                  <a:rPr lang="en-US" sz="2900" spc="-150" dirty="0" smtClean="0">
                    <a:gradFill>
                      <a:gsLst>
                        <a:gs pos="18584">
                          <a:srgbClr val="FFFFFF"/>
                        </a:gs>
                        <a:gs pos="42000">
                          <a:srgbClr val="FFFFFF"/>
                        </a:gs>
                      </a:gsLst>
                      <a:lin ang="5400000" scaled="0"/>
                    </a:gradFill>
                  </a:rPr>
                  <a:t>2015</a:t>
                </a:r>
              </a:p>
            </p:txBody>
          </p:sp>
          <p:cxnSp>
            <p:nvCxnSpPr>
              <p:cNvPr id="23" name="Straight Connector 22"/>
              <p:cNvCxnSpPr/>
              <p:nvPr userDrawn="1"/>
            </p:nvCxnSpPr>
            <p:spPr>
              <a:xfrm>
                <a:off x="11155943" y="2455907"/>
                <a:ext cx="0" cy="347472"/>
              </a:xfrm>
              <a:prstGeom prst="line">
                <a:avLst/>
              </a:prstGeom>
              <a:ln>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864248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20628718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ltGray">
          <a:xfrm>
            <a:off x="0" y="3954463"/>
            <a:ext cx="12436475" cy="30400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2" descr="\\SFP\Work\White_Whale\5-30094_CIO_Summit_Corporate_Accounts\2012_Fall_Template\SFP_Art\Seattle Skyline.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3497580" cy="69951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411616" y="6182440"/>
            <a:ext cx="1552931" cy="332660"/>
          </a:xfrm>
          <a:prstGeom prst="rect">
            <a:avLst/>
          </a:prstGeom>
        </p:spPr>
      </p:pic>
      <p:sp>
        <p:nvSpPr>
          <p:cNvPr id="9" name="Title 1"/>
          <p:cNvSpPr>
            <a:spLocks noGrp="1"/>
          </p:cNvSpPr>
          <p:nvPr>
            <p:ph type="title" hasCustomPrompt="1"/>
          </p:nvPr>
        </p:nvSpPr>
        <p:spPr>
          <a:xfrm>
            <a:off x="3497580" y="1211263"/>
            <a:ext cx="8664258" cy="2743201"/>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3497580" y="3955786"/>
            <a:ext cx="8664258"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4483008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37304026"/>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80602052"/>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9002542"/>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8668508"/>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859596293"/>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0" y="3954463"/>
            <a:ext cx="12436475" cy="30400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2" descr="\\SFP\Work\White_Whale\5-30094_CIO_Summit_Corporate_Accounts\2012_Fall_Template\SFP_Art\Seattle Skyline.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3497262" cy="699452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a:xfrm>
            <a:off x="3497262" y="1209973"/>
            <a:ext cx="8664575" cy="2744490"/>
          </a:xfrm>
          <a:noFill/>
        </p:spPr>
        <p:txBody>
          <a:bodyPr wrap="square" tIns="91440" bIns="91440" anchor="t" anchorCtr="0">
            <a:no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3497262" y="3954463"/>
            <a:ext cx="8664576" cy="1828800"/>
          </a:xfrm>
          <a:noFill/>
        </p:spPr>
        <p:txBody>
          <a:bodyPr wrap="square" lIns="182880" tIns="146304" rIns="182880" bIns="146304">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5691008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97262" y="1209973"/>
            <a:ext cx="8664575" cy="2744490"/>
          </a:xfrm>
          <a:noFill/>
        </p:spPr>
        <p:txBody>
          <a:bodyPr wrap="square" tIns="91440" bIns="91440" anchor="t" anchorCtr="0">
            <a:no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3" name="Rectangle 2"/>
          <p:cNvSpPr/>
          <p:nvPr userDrawn="1"/>
        </p:nvSpPr>
        <p:spPr bwMode="ltGray">
          <a:xfrm>
            <a:off x="0" y="3954463"/>
            <a:ext cx="12436475" cy="304006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2" descr="\\SFP\Work\White_Whale\5-30094_CIO_Summit_Corporate_Accounts\2012_Fall_Template\SFP_Art\Seattle Skyline.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3497262" cy="6994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78095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98136347"/>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5516849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87928033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59193039"/>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0928712"/>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838847441"/>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7111967"/>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514147"/>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2809064"/>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5939325"/>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6130154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2015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a:xfrm>
            <a:off x="459232" y="3145040"/>
            <a:ext cx="3291840" cy="705836"/>
          </a:xfrm>
          <a:prstGeom prst="rect">
            <a:avLst/>
          </a:prstGeom>
        </p:spPr>
      </p:pic>
    </p:spTree>
    <p:extLst>
      <p:ext uri="{BB962C8B-B14F-4D97-AF65-F5344CB8AC3E}">
        <p14:creationId xmlns:p14="http://schemas.microsoft.com/office/powerpoint/2010/main" val="1047696540"/>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96210509"/>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5287442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cSld name="2_Title Only">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92081"/>
            <a:ext cx="11887202" cy="946413"/>
          </a:xfrm>
        </p:spPr>
        <p:txBody>
          <a:bodyPr/>
          <a:lstStyle>
            <a:lvl1pPr>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
        <p:nvSpPr>
          <p:cNvPr id="8" name="Slide Number Placeholder 7"/>
          <p:cNvSpPr>
            <a:spLocks noGrp="1"/>
          </p:cNvSpPr>
          <p:nvPr>
            <p:ph type="sldNum" sz="quarter" idx="11"/>
          </p:nvPr>
        </p:nvSpPr>
        <p:spPr>
          <a:xfrm>
            <a:off x="11595103" y="6565903"/>
            <a:ext cx="566738" cy="136525"/>
          </a:xfrm>
          <a:prstGeom prst="rect">
            <a:avLst/>
          </a:prstGeom>
        </p:spPr>
        <p:txBody>
          <a:bodyPr/>
          <a:lstStyle/>
          <a:p>
            <a:pPr defTabSz="932330">
              <a:lnSpc>
                <a:spcPct val="90000"/>
              </a:lnSpc>
            </a:pPr>
            <a:fld id="{1BC86A1F-E589-44B2-A543-2EC98F5547A7}" type="slidenum">
              <a:rPr lang="en-US" smtClean="0">
                <a:solidFill>
                  <a:srgbClr val="D2D2D2"/>
                </a:solidFill>
              </a:rPr>
              <a:pPr defTabSz="932330">
                <a:lnSpc>
                  <a:spcPct val="90000"/>
                </a:lnSpc>
              </a:pPr>
              <a:t>‹#›</a:t>
            </a:fld>
            <a:endParaRPr lang="en-US" dirty="0">
              <a:solidFill>
                <a:srgbClr val="D2D2D2"/>
              </a:solidFill>
            </a:endParaRPr>
          </a:p>
        </p:txBody>
      </p:sp>
    </p:spTree>
    <p:extLst>
      <p:ext uri="{BB962C8B-B14F-4D97-AF65-F5344CB8AC3E}">
        <p14:creationId xmlns:p14="http://schemas.microsoft.com/office/powerpoint/2010/main" val="2604097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620" y="1620"/>
          <a:ext cx="1619" cy="1619"/>
        </p:xfrm>
        <a:graphic>
          <a:graphicData uri="http://schemas.openxmlformats.org/presentationml/2006/ole">
            <mc:AlternateContent xmlns:mc="http://schemas.openxmlformats.org/markup-compatibility/2006">
              <mc:Choice xmlns:v="urn:schemas-microsoft-com:vml" Requires="v">
                <p:oleObj spid="_x0000_s21551"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620" y="1620"/>
                        <a:ext cx="1619" cy="1619"/>
                      </a:xfrm>
                      <a:prstGeom prst="rect">
                        <a:avLst/>
                      </a:prstGeom>
                    </p:spPr>
                  </p:pic>
                </p:oleObj>
              </mc:Fallback>
            </mc:AlternateContent>
          </a:graphicData>
        </a:graphic>
      </p:graphicFrame>
      <p:sp>
        <p:nvSpPr>
          <p:cNvPr id="2" name="Title 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smtClean="0"/>
              <a:t>Click to add subtitle</a:t>
            </a:r>
          </a:p>
        </p:txBody>
      </p:sp>
      <p:sp>
        <p:nvSpPr>
          <p:cNvPr id="16" name="Text Placeholder 15"/>
          <p:cNvSpPr>
            <a:spLocks noGrp="1"/>
          </p:cNvSpPr>
          <p:nvPr>
            <p:ph type="body" sz="quarter" idx="14"/>
          </p:nvPr>
        </p:nvSpPr>
        <p:spPr>
          <a:xfrm>
            <a:off x="153878" y="1632056"/>
            <a:ext cx="12128721" cy="466816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p:txBody>
          <a:bodyPr/>
          <a:lstStyle/>
          <a:p>
            <a:endParaRPr lang="en-US" dirty="0">
              <a:solidFill>
                <a:srgbClr val="505050"/>
              </a:solidFill>
            </a:endParaRPr>
          </a:p>
        </p:txBody>
      </p:sp>
    </p:spTree>
    <p:extLst>
      <p:ext uri="{BB962C8B-B14F-4D97-AF65-F5344CB8AC3E}">
        <p14:creationId xmlns:p14="http://schemas.microsoft.com/office/powerpoint/2010/main" val="245360045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620" y="1620"/>
          <a:ext cx="1619" cy="1619"/>
        </p:xfrm>
        <a:graphic>
          <a:graphicData uri="http://schemas.openxmlformats.org/presentationml/2006/ole">
            <mc:AlternateContent xmlns:mc="http://schemas.openxmlformats.org/markup-compatibility/2006">
              <mc:Choice xmlns:v="urn:schemas-microsoft-com:vml" Requires="v">
                <p:oleObj spid="_x0000_s22575"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620" y="1620"/>
                        <a:ext cx="1619" cy="1619"/>
                      </a:xfrm>
                      <a:prstGeom prst="rect">
                        <a:avLst/>
                      </a:prstGeom>
                    </p:spPr>
                  </p:pic>
                </p:oleObj>
              </mc:Fallback>
            </mc:AlternateContent>
          </a:graphicData>
        </a:graphic>
      </p:graphicFrame>
      <p:sp>
        <p:nvSpPr>
          <p:cNvPr id="2" name="Title 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4" name="Footer Placeholder 3"/>
          <p:cNvSpPr>
            <a:spLocks noGrp="1"/>
          </p:cNvSpPr>
          <p:nvPr>
            <p:ph type="ftr" sz="quarter" idx="11"/>
          </p:nvPr>
        </p:nvSpPr>
        <p:spPr/>
        <p:txBody>
          <a:bodyPr/>
          <a:lstStyle/>
          <a:p>
            <a:endParaRPr lang="en-US" dirty="0">
              <a:solidFill>
                <a:srgbClr val="505050"/>
              </a:solidFill>
            </a:endParaRPr>
          </a:p>
        </p:txBody>
      </p:sp>
      <p:sp>
        <p:nvSpPr>
          <p:cNvPr id="5" name="Slide Number Placeholder 4"/>
          <p:cNvSpPr>
            <a:spLocks noGrp="1"/>
          </p:cNvSpPr>
          <p:nvPr>
            <p:ph type="sldNum" sz="quarter" idx="12"/>
          </p:nvPr>
        </p:nvSpPr>
        <p:spPr>
          <a:xfrm>
            <a:off x="11659196" y="6607560"/>
            <a:ext cx="777278" cy="386966"/>
          </a:xfrm>
          <a:prstGeom prst="rect">
            <a:avLst/>
          </a:prstGeom>
        </p:spPr>
        <p:txBody>
          <a:bodyPr/>
          <a:lstStyle/>
          <a:p>
            <a:fld id="{6A4C1A4A-E5E6-4CC1-B72C-A20A4EB3E2D2}" type="slidenum">
              <a:rPr lang="en-US" smtClean="0">
                <a:solidFill>
                  <a:srgbClr val="505050"/>
                </a:solidFill>
              </a:rPr>
              <a:pPr/>
              <a:t>‹#›</a:t>
            </a:fld>
            <a:endParaRPr lang="en-US" dirty="0">
              <a:solidFill>
                <a:srgbClr val="505050"/>
              </a:solidFill>
            </a:endParaRPr>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smtClean="0"/>
              <a:t>Click to add subtitle</a:t>
            </a:r>
          </a:p>
        </p:txBody>
      </p:sp>
    </p:spTree>
    <p:extLst>
      <p:ext uri="{BB962C8B-B14F-4D97-AF65-F5344CB8AC3E}">
        <p14:creationId xmlns:p14="http://schemas.microsoft.com/office/powerpoint/2010/main" val="1902484985"/>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620" y="1620"/>
          <a:ext cx="1619" cy="1619"/>
        </p:xfrm>
        <a:graphic>
          <a:graphicData uri="http://schemas.openxmlformats.org/presentationml/2006/ole">
            <mc:AlternateContent xmlns:mc="http://schemas.openxmlformats.org/markup-compatibility/2006">
              <mc:Choice xmlns:v="urn:schemas-microsoft-com:vml" Requires="v">
                <p:oleObj spid="_x0000_s23599"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620" y="1620"/>
                        <a:ext cx="1619" cy="1619"/>
                      </a:xfrm>
                      <a:prstGeom prst="rect">
                        <a:avLst/>
                      </a:prstGeom>
                    </p:spPr>
                  </p:pic>
                </p:oleObj>
              </mc:Fallback>
            </mc:AlternateContent>
          </a:graphicData>
        </a:graphic>
      </p:graphicFrame>
      <p:sp>
        <p:nvSpPr>
          <p:cNvPr id="2" name="Title 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4" name="Footer Placeholder 3"/>
          <p:cNvSpPr>
            <a:spLocks noGrp="1"/>
          </p:cNvSpPr>
          <p:nvPr>
            <p:ph type="ftr" sz="quarter" idx="11"/>
          </p:nvPr>
        </p:nvSpPr>
        <p:spPr/>
        <p:txBody>
          <a:bodyPr/>
          <a:lstStyle/>
          <a:p>
            <a:endParaRPr lang="en-US" dirty="0">
              <a:solidFill>
                <a:srgbClr val="505050"/>
              </a:solidFill>
            </a:endParaRPr>
          </a:p>
        </p:txBody>
      </p:sp>
      <p:sp>
        <p:nvSpPr>
          <p:cNvPr id="5" name="Slide Number Placeholder 4"/>
          <p:cNvSpPr>
            <a:spLocks noGrp="1"/>
          </p:cNvSpPr>
          <p:nvPr>
            <p:ph type="sldNum" sz="quarter" idx="12"/>
          </p:nvPr>
        </p:nvSpPr>
        <p:spPr>
          <a:xfrm>
            <a:off x="11659196" y="6607560"/>
            <a:ext cx="777278" cy="386966"/>
          </a:xfrm>
          <a:prstGeom prst="rect">
            <a:avLst/>
          </a:prstGeom>
        </p:spPr>
        <p:txBody>
          <a:bodyPr/>
          <a:lstStyle/>
          <a:p>
            <a:fld id="{6A4C1A4A-E5E6-4CC1-B72C-A20A4EB3E2D2}"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358025944"/>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620" y="1620"/>
          <a:ext cx="1619" cy="1619"/>
        </p:xfrm>
        <a:graphic>
          <a:graphicData uri="http://schemas.openxmlformats.org/presentationml/2006/ole">
            <mc:AlternateContent xmlns:mc="http://schemas.openxmlformats.org/markup-compatibility/2006">
              <mc:Choice xmlns:v="urn:schemas-microsoft-com:vml" Requires="v">
                <p:oleObj spid="_x0000_s24623"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620" y="1620"/>
                        <a:ext cx="1619" cy="1619"/>
                      </a:xfrm>
                      <a:prstGeom prst="rect">
                        <a:avLst/>
                      </a:prstGeom>
                    </p:spPr>
                  </p:pic>
                </p:oleObj>
              </mc:Fallback>
            </mc:AlternateContent>
          </a:graphicData>
        </a:graphic>
      </p:graphicFrame>
      <p:sp>
        <p:nvSpPr>
          <p:cNvPr id="2" name="Title 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4" name="Text Placeholder 3"/>
          <p:cNvSpPr>
            <a:spLocks noGrp="1"/>
          </p:cNvSpPr>
          <p:nvPr>
            <p:ph type="body" sz="quarter" idx="15" hasCustomPrompt="1"/>
          </p:nvPr>
        </p:nvSpPr>
        <p:spPr>
          <a:xfrm>
            <a:off x="153878" y="1632056"/>
            <a:ext cx="12128721" cy="4585300"/>
          </a:xfrm>
          <a:prstGeom prst="rect">
            <a:avLst/>
          </a:prstGeom>
        </p:spPr>
        <p:txBody>
          <a:bodyPr/>
          <a:lstStyle>
            <a:lvl1pPr marL="0" indent="0">
              <a:buNone/>
              <a:defRPr>
                <a:solidFill>
                  <a:schemeClr val="tx1"/>
                </a:solidFill>
                <a:latin typeface="Segoe UI" panose="020B0502040204020203" pitchFamily="34" charset="0"/>
                <a:cs typeface="Segoe UI" panose="020B0502040204020203" pitchFamily="34" charset="0"/>
              </a:defRPr>
            </a:lvl1pPr>
            <a:lvl2pPr marL="287279" indent="0">
              <a:buNone/>
              <a:defRPr>
                <a:solidFill>
                  <a:schemeClr val="tx1"/>
                </a:solidFill>
                <a:latin typeface="Segoe UI" panose="020B0502040204020203" pitchFamily="34" charset="0"/>
                <a:cs typeface="Segoe UI" panose="020B0502040204020203" pitchFamily="34" charset="0"/>
              </a:defRPr>
            </a:lvl2pPr>
            <a:lvl3pPr marL="600187" indent="0">
              <a:buNone/>
              <a:defRPr>
                <a:solidFill>
                  <a:schemeClr val="tx1"/>
                </a:solidFill>
                <a:latin typeface="Segoe UI" panose="020B0502040204020203" pitchFamily="34" charset="0"/>
                <a:cs typeface="Segoe UI" panose="020B0502040204020203" pitchFamily="34" charset="0"/>
              </a:defRPr>
            </a:lvl3pPr>
            <a:lvl4pPr marL="887466" indent="0">
              <a:buNone/>
              <a:defRPr>
                <a:solidFill>
                  <a:schemeClr val="tx1"/>
                </a:solidFill>
                <a:latin typeface="Segoe UI" panose="020B0502040204020203" pitchFamily="34" charset="0"/>
                <a:cs typeface="Segoe UI" panose="020B0502040204020203" pitchFamily="34" charset="0"/>
              </a:defRPr>
            </a:lvl4pPr>
            <a:lvl5pPr marL="1127540" indent="0">
              <a:buNone/>
              <a:defRPr>
                <a:solidFill>
                  <a:schemeClr val="tx1"/>
                </a:solidFill>
                <a:latin typeface="Segoe UI" panose="020B0502040204020203" pitchFamily="34" charset="0"/>
                <a:cs typeface="Segoe UI" panose="020B0502040204020203" pitchFamily="34" charset="0"/>
              </a:defRPr>
            </a:lvl5pPr>
          </a:lstStyle>
          <a:p>
            <a:pPr lvl="0"/>
            <a:r>
              <a:rPr lang="en-US" dirty="0" smtClean="0"/>
              <a:t>Click to add developer code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5"/>
          <p:cNvSpPr>
            <a:spLocks noGrp="1"/>
          </p:cNvSpPr>
          <p:nvPr>
            <p:ph type="body" sz="quarter" idx="12"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79" indent="0">
              <a:buNone/>
              <a:defRPr/>
            </a:lvl2pPr>
            <a:lvl3pPr marL="600187" indent="0">
              <a:buNone/>
              <a:defRPr/>
            </a:lvl3pPr>
            <a:lvl4pPr marL="887466" indent="0">
              <a:buNone/>
              <a:defRPr/>
            </a:lvl4pPr>
            <a:lvl5pPr marL="1127540" indent="0">
              <a:buNone/>
              <a:defRPr/>
            </a:lvl5pPr>
          </a:lstStyle>
          <a:p>
            <a:pPr lvl="0"/>
            <a:r>
              <a:rPr lang="en-US" dirty="0" smtClean="0"/>
              <a:t>Click to add subtitle</a:t>
            </a:r>
          </a:p>
        </p:txBody>
      </p:sp>
      <p:sp>
        <p:nvSpPr>
          <p:cNvPr id="6" name="Footer Placeholder 5"/>
          <p:cNvSpPr>
            <a:spLocks noGrp="1"/>
          </p:cNvSpPr>
          <p:nvPr>
            <p:ph type="ftr" sz="quarter" idx="16"/>
          </p:nvPr>
        </p:nvSpPr>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838238579"/>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620" y="1620"/>
          <a:ext cx="1619" cy="1619"/>
        </p:xfrm>
        <a:graphic>
          <a:graphicData uri="http://schemas.openxmlformats.org/presentationml/2006/ole">
            <mc:AlternateContent xmlns:mc="http://schemas.openxmlformats.org/markup-compatibility/2006">
              <mc:Choice xmlns:v="urn:schemas-microsoft-com:vml" Requires="v">
                <p:oleObj spid="_x0000_s25647" name="think-cell Slide" r:id="rId4" imgW="377" imgH="377" progId="TCLayout.ActiveDocument.1">
                  <p:embed/>
                </p:oleObj>
              </mc:Choice>
              <mc:Fallback>
                <p:oleObj name="think-cell Slide" r:id="rId4" imgW="377" imgH="377" progId="TCLayout.ActiveDocument.1">
                  <p:embed/>
                  <p:pic>
                    <p:nvPicPr>
                      <p:cNvPr id="0" name=""/>
                      <p:cNvPicPr/>
                      <p:nvPr/>
                    </p:nvPicPr>
                    <p:blipFill>
                      <a:blip r:embed="rId5"/>
                      <a:stretch>
                        <a:fillRect/>
                      </a:stretch>
                    </p:blipFill>
                    <p:spPr>
                      <a:xfrm>
                        <a:off x="1620" y="1620"/>
                        <a:ext cx="1619" cy="1619"/>
                      </a:xfrm>
                      <a:prstGeom prst="rect">
                        <a:avLst/>
                      </a:prstGeom>
                    </p:spPr>
                  </p:pic>
                </p:oleObj>
              </mc:Fallback>
            </mc:AlternateContent>
          </a:graphicData>
        </a:graphic>
      </p:graphicFrame>
      <p:sp>
        <p:nvSpPr>
          <p:cNvPr id="2" name="Footer Placeholder 1"/>
          <p:cNvSpPr>
            <a:spLocks noGrp="1"/>
          </p:cNvSpPr>
          <p:nvPr>
            <p:ph type="ftr" sz="quarter" idx="15"/>
          </p:nvPr>
        </p:nvSpPr>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133358695"/>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7761870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15117978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61362894"/>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marL="0" indent="0">
              <a:spcBef>
                <a:spcPts val="1800"/>
              </a:spcBef>
              <a:buNone/>
              <a:defRPr/>
            </a:lvl1pPr>
            <a:lvl2pPr marL="0" indent="0">
              <a:buNone/>
              <a:defRPr>
                <a:solidFill>
                  <a:schemeClr val="accent2">
                    <a:lumMod val="75000"/>
                  </a:schemeClr>
                </a:solidFill>
              </a:defRPr>
            </a:lvl2pPr>
            <a:lvl3pPr marL="0" indent="0">
              <a:buNone/>
              <a:defRPr sz="2400"/>
            </a:lvl3pPr>
            <a:lvl4pPr marL="0" indent="0">
              <a:buNone/>
              <a:defRPr sz="2000"/>
            </a:lvl4pPr>
            <a:lvl5pPr marL="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28390015"/>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44.xml"/><Relationship Id="rId13" Type="http://schemas.openxmlformats.org/officeDocument/2006/relationships/slideLayout" Target="../slideLayouts/slideLayout149.xml"/><Relationship Id="rId18" Type="http://schemas.openxmlformats.org/officeDocument/2006/relationships/slideLayout" Target="../slideLayouts/slideLayout154.xml"/><Relationship Id="rId3" Type="http://schemas.openxmlformats.org/officeDocument/2006/relationships/slideLayout" Target="../slideLayouts/slideLayout139.xml"/><Relationship Id="rId21" Type="http://schemas.openxmlformats.org/officeDocument/2006/relationships/slideLayout" Target="../slideLayouts/slideLayout157.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17" Type="http://schemas.openxmlformats.org/officeDocument/2006/relationships/slideLayout" Target="../slideLayouts/slideLayout153.xml"/><Relationship Id="rId2" Type="http://schemas.openxmlformats.org/officeDocument/2006/relationships/slideLayout" Target="../slideLayouts/slideLayout138.xml"/><Relationship Id="rId16" Type="http://schemas.openxmlformats.org/officeDocument/2006/relationships/slideLayout" Target="../slideLayouts/slideLayout152.xml"/><Relationship Id="rId20" Type="http://schemas.openxmlformats.org/officeDocument/2006/relationships/slideLayout" Target="../slideLayouts/slideLayout156.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5" Type="http://schemas.openxmlformats.org/officeDocument/2006/relationships/slideLayout" Target="../slideLayouts/slideLayout141.xml"/><Relationship Id="rId15" Type="http://schemas.openxmlformats.org/officeDocument/2006/relationships/slideLayout" Target="../slideLayouts/slideLayout151.xml"/><Relationship Id="rId23" Type="http://schemas.openxmlformats.org/officeDocument/2006/relationships/image" Target="../media/image1.png"/><Relationship Id="rId10" Type="http://schemas.openxmlformats.org/officeDocument/2006/relationships/slideLayout" Target="../slideLayouts/slideLayout146.xml"/><Relationship Id="rId19" Type="http://schemas.openxmlformats.org/officeDocument/2006/relationships/slideLayout" Target="../slideLayouts/slideLayout155.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 Id="rId22"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26" Type="http://schemas.openxmlformats.org/officeDocument/2006/relationships/slideLayout" Target="../slideLayouts/slideLayout183.xml"/><Relationship Id="rId3" Type="http://schemas.openxmlformats.org/officeDocument/2006/relationships/slideLayout" Target="../slideLayouts/slideLayout160.xml"/><Relationship Id="rId21" Type="http://schemas.openxmlformats.org/officeDocument/2006/relationships/slideLayout" Target="../slideLayouts/slideLayout178.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5" Type="http://schemas.openxmlformats.org/officeDocument/2006/relationships/slideLayout" Target="../slideLayouts/slideLayout182.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slideLayout" Target="../slideLayouts/slideLayout177.xml"/><Relationship Id="rId29" Type="http://schemas.openxmlformats.org/officeDocument/2006/relationships/image" Target="../media/image1.png"/><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24" Type="http://schemas.openxmlformats.org/officeDocument/2006/relationships/slideLayout" Target="../slideLayouts/slideLayout181.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23" Type="http://schemas.openxmlformats.org/officeDocument/2006/relationships/slideLayout" Target="../slideLayouts/slideLayout180.xml"/><Relationship Id="rId28" Type="http://schemas.openxmlformats.org/officeDocument/2006/relationships/theme" Target="../theme/theme11.xml"/><Relationship Id="rId10" Type="http://schemas.openxmlformats.org/officeDocument/2006/relationships/slideLayout" Target="../slideLayouts/slideLayout167.xml"/><Relationship Id="rId19" Type="http://schemas.openxmlformats.org/officeDocument/2006/relationships/slideLayout" Target="../slideLayouts/slideLayout176.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 Id="rId22" Type="http://schemas.openxmlformats.org/officeDocument/2006/relationships/slideLayout" Target="../slideLayouts/slideLayout179.xml"/><Relationship Id="rId27" Type="http://schemas.openxmlformats.org/officeDocument/2006/relationships/slideLayout" Target="../slideLayouts/slideLayout18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slideLayout" Target="../slideLayouts/slideLayout197.xml"/><Relationship Id="rId18" Type="http://schemas.openxmlformats.org/officeDocument/2006/relationships/slideLayout" Target="../slideLayouts/slideLayout202.xml"/><Relationship Id="rId26" Type="http://schemas.openxmlformats.org/officeDocument/2006/relationships/slideLayout" Target="../slideLayouts/slideLayout210.xml"/><Relationship Id="rId3" Type="http://schemas.openxmlformats.org/officeDocument/2006/relationships/slideLayout" Target="../slideLayouts/slideLayout187.xml"/><Relationship Id="rId21" Type="http://schemas.openxmlformats.org/officeDocument/2006/relationships/slideLayout" Target="../slideLayouts/slideLayout205.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17" Type="http://schemas.openxmlformats.org/officeDocument/2006/relationships/slideLayout" Target="../slideLayouts/slideLayout201.xml"/><Relationship Id="rId25" Type="http://schemas.openxmlformats.org/officeDocument/2006/relationships/slideLayout" Target="../slideLayouts/slideLayout209.xml"/><Relationship Id="rId2" Type="http://schemas.openxmlformats.org/officeDocument/2006/relationships/slideLayout" Target="../slideLayouts/slideLayout186.xml"/><Relationship Id="rId16" Type="http://schemas.openxmlformats.org/officeDocument/2006/relationships/slideLayout" Target="../slideLayouts/slideLayout200.xml"/><Relationship Id="rId20" Type="http://schemas.openxmlformats.org/officeDocument/2006/relationships/slideLayout" Target="../slideLayouts/slideLayout204.xml"/><Relationship Id="rId29" Type="http://schemas.openxmlformats.org/officeDocument/2006/relationships/slideLayout" Target="../slideLayouts/slideLayout213.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24" Type="http://schemas.openxmlformats.org/officeDocument/2006/relationships/slideLayout" Target="../slideLayouts/slideLayout208.xml"/><Relationship Id="rId5" Type="http://schemas.openxmlformats.org/officeDocument/2006/relationships/slideLayout" Target="../slideLayouts/slideLayout189.xml"/><Relationship Id="rId15" Type="http://schemas.openxmlformats.org/officeDocument/2006/relationships/slideLayout" Target="../slideLayouts/slideLayout199.xml"/><Relationship Id="rId23" Type="http://schemas.openxmlformats.org/officeDocument/2006/relationships/slideLayout" Target="../slideLayouts/slideLayout207.xml"/><Relationship Id="rId28" Type="http://schemas.openxmlformats.org/officeDocument/2006/relationships/slideLayout" Target="../slideLayouts/slideLayout212.xml"/><Relationship Id="rId10" Type="http://schemas.openxmlformats.org/officeDocument/2006/relationships/slideLayout" Target="../slideLayouts/slideLayout194.xml"/><Relationship Id="rId19" Type="http://schemas.openxmlformats.org/officeDocument/2006/relationships/slideLayout" Target="../slideLayouts/slideLayout203.xml"/><Relationship Id="rId31" Type="http://schemas.openxmlformats.org/officeDocument/2006/relationships/image" Target="../media/image21.png"/><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slideLayout" Target="../slideLayouts/slideLayout198.xml"/><Relationship Id="rId22" Type="http://schemas.openxmlformats.org/officeDocument/2006/relationships/slideLayout" Target="../slideLayouts/slideLayout206.xml"/><Relationship Id="rId27" Type="http://schemas.openxmlformats.org/officeDocument/2006/relationships/slideLayout" Target="../slideLayouts/slideLayout211.xml"/><Relationship Id="rId30"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216.xml"/><Relationship Id="rId2" Type="http://schemas.openxmlformats.org/officeDocument/2006/relationships/slideLayout" Target="../slideLayouts/slideLayout215.xml"/><Relationship Id="rId1" Type="http://schemas.openxmlformats.org/officeDocument/2006/relationships/slideLayout" Target="../slideLayouts/slideLayout214.xml"/><Relationship Id="rId6" Type="http://schemas.openxmlformats.org/officeDocument/2006/relationships/image" Target="../media/image6.png"/><Relationship Id="rId5" Type="http://schemas.openxmlformats.org/officeDocument/2006/relationships/theme" Target="../theme/theme13.xml"/><Relationship Id="rId4" Type="http://schemas.openxmlformats.org/officeDocument/2006/relationships/slideLayout" Target="../slideLayouts/slideLayout21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image" Target="../media/image1.png"/><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image" Target="../media/image4.emf"/><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oleObject" Target="../embeddings/oleObject1.bin"/><Relationship Id="rId5" Type="http://schemas.openxmlformats.org/officeDocument/2006/relationships/slideLayout" Target="../slideLayouts/slideLayout35.xml"/><Relationship Id="rId10" Type="http://schemas.openxmlformats.org/officeDocument/2006/relationships/tags" Target="../tags/tag1.xml"/><Relationship Id="rId4" Type="http://schemas.openxmlformats.org/officeDocument/2006/relationships/slideLayout" Target="../slideLayouts/slideLayout34.xml"/><Relationship Id="rId9" Type="http://schemas.openxmlformats.org/officeDocument/2006/relationships/vmlDrawing" Target="../drawings/vmlDrawing1.vml"/></Relationships>
</file>

<file path=ppt/slideMasters/_rels/slideMaster4.xml.rels><?xml version="1.0" encoding="UTF-8" standalone="yes"?>
<Relationships xmlns="http://schemas.openxmlformats.org/package/2006/relationships"><Relationship Id="rId8" Type="http://schemas.openxmlformats.org/officeDocument/2006/relationships/vmlDrawing" Target="../drawings/vmlDrawing7.vml"/><Relationship Id="rId3" Type="http://schemas.openxmlformats.org/officeDocument/2006/relationships/slideLayout" Target="../slideLayouts/slideLayout40.xml"/><Relationship Id="rId7" Type="http://schemas.openxmlformats.org/officeDocument/2006/relationships/theme" Target="../theme/theme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image" Target="../media/image4.emf"/><Relationship Id="rId5" Type="http://schemas.openxmlformats.org/officeDocument/2006/relationships/slideLayout" Target="../slideLayouts/slideLayout42.xml"/><Relationship Id="rId10" Type="http://schemas.openxmlformats.org/officeDocument/2006/relationships/oleObject" Target="../embeddings/oleObject7.bin"/><Relationship Id="rId4" Type="http://schemas.openxmlformats.org/officeDocument/2006/relationships/slideLayout" Target="../slideLayouts/slideLayout41.xml"/><Relationship Id="rId9" Type="http://schemas.openxmlformats.org/officeDocument/2006/relationships/tags" Target="../tags/tag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theme" Target="../theme/theme5.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image" Target="../media/image1.png"/><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theme" Target="../theme/theme6.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s>
</file>

<file path=ppt/slideMasters/_rels/slideMaster7.xml.rels><?xml version="1.0" encoding="UTF-8" standalone="yes"?>
<Relationships xmlns="http://schemas.openxmlformats.org/package/2006/relationships"><Relationship Id="rId8" Type="http://schemas.openxmlformats.org/officeDocument/2006/relationships/tags" Target="../tags/tag14.xml"/><Relationship Id="rId3" Type="http://schemas.openxmlformats.org/officeDocument/2006/relationships/slideLayout" Target="../slideLayouts/slideLayout93.xml"/><Relationship Id="rId7" Type="http://schemas.openxmlformats.org/officeDocument/2006/relationships/vmlDrawing" Target="../drawings/vmlDrawing14.v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theme" Target="../theme/theme7.xml"/><Relationship Id="rId5" Type="http://schemas.openxmlformats.org/officeDocument/2006/relationships/slideLayout" Target="../slideLayouts/slideLayout95.xml"/><Relationship Id="rId10" Type="http://schemas.openxmlformats.org/officeDocument/2006/relationships/image" Target="../media/image20.emf"/><Relationship Id="rId4" Type="http://schemas.openxmlformats.org/officeDocument/2006/relationships/slideLayout" Target="../slideLayouts/slideLayout94.xml"/><Relationship Id="rId9" Type="http://schemas.openxmlformats.org/officeDocument/2006/relationships/oleObject" Target="../embeddings/oleObject14.bin"/></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slideLayout" Target="../slideLayouts/slideLayout121.xml"/><Relationship Id="rId3" Type="http://schemas.openxmlformats.org/officeDocument/2006/relationships/slideLayout" Target="../slideLayouts/slideLayout98.xml"/><Relationship Id="rId21" Type="http://schemas.openxmlformats.org/officeDocument/2006/relationships/slideLayout" Target="../slideLayouts/slideLayout116.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29" Type="http://schemas.openxmlformats.org/officeDocument/2006/relationships/theme" Target="../theme/theme8.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28" Type="http://schemas.openxmlformats.org/officeDocument/2006/relationships/slideLayout" Target="../slideLayouts/slideLayout123.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slideLayout" Target="../slideLayouts/slideLayout122.xml"/><Relationship Id="rId30" Type="http://schemas.openxmlformats.org/officeDocument/2006/relationships/image" Target="../media/image21.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slideLayout" Target="../slideLayouts/slideLayout136.xml"/><Relationship Id="rId3" Type="http://schemas.openxmlformats.org/officeDocument/2006/relationships/slideLayout" Target="../slideLayouts/slideLayout126.xml"/><Relationship Id="rId7" Type="http://schemas.openxmlformats.org/officeDocument/2006/relationships/slideLayout" Target="../slideLayouts/slideLayout130.xml"/><Relationship Id="rId12" Type="http://schemas.openxmlformats.org/officeDocument/2006/relationships/slideLayout" Target="../slideLayouts/slideLayout135.xml"/><Relationship Id="rId2" Type="http://schemas.openxmlformats.org/officeDocument/2006/relationships/slideLayout" Target="../slideLayouts/slideLayout125.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5" Type="http://schemas.openxmlformats.org/officeDocument/2006/relationships/image" Target="../media/image21.png"/><Relationship Id="rId10" Type="http://schemas.openxmlformats.org/officeDocument/2006/relationships/slideLayout" Target="../slideLayouts/slideLayout133.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4" r:id="rId1"/>
    <p:sldLayoutId id="2147484265" r:id="rId2"/>
    <p:sldLayoutId id="2147484266" r:id="rId3"/>
    <p:sldLayoutId id="2147484267" r:id="rId4"/>
    <p:sldLayoutId id="2147484268" r:id="rId5"/>
    <p:sldLayoutId id="2147484269" r:id="rId6"/>
    <p:sldLayoutId id="2147484270" r:id="rId7"/>
    <p:sldLayoutId id="2147484271" r:id="rId8"/>
    <p:sldLayoutId id="2147484272" r:id="rId9"/>
    <p:sldLayoutId id="2147484273" r:id="rId10"/>
    <p:sldLayoutId id="2147484274" r:id="rId11"/>
    <p:sldLayoutId id="2147484275" r:id="rId12"/>
    <p:sldLayoutId id="2147484276" r:id="rId13"/>
    <p:sldLayoutId id="2147484277" r:id="rId14"/>
    <p:sldLayoutId id="2147484263" r:id="rId15"/>
    <p:sldLayoutId id="2147484307" r:id="rId16"/>
    <p:sldLayoutId id="2147484519" r:id="rId17"/>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31419416"/>
      </p:ext>
    </p:extLst>
  </p:cSld>
  <p:clrMap bg1="lt1" tx1="dk1" bg2="lt2" tx2="dk2" accent1="accent1" accent2="accent2" accent3="accent3" accent4="accent4" accent5="accent5" accent6="accent6" hlink="hlink" folHlink="folHlink"/>
  <p:sldLayoutIdLst>
    <p:sldLayoutId id="2147484470" r:id="rId1"/>
    <p:sldLayoutId id="2147484471" r:id="rId2"/>
    <p:sldLayoutId id="2147484472" r:id="rId3"/>
    <p:sldLayoutId id="2147484473" r:id="rId4"/>
    <p:sldLayoutId id="2147484474" r:id="rId5"/>
    <p:sldLayoutId id="2147484475" r:id="rId6"/>
    <p:sldLayoutId id="2147484476" r:id="rId7"/>
    <p:sldLayoutId id="2147484477" r:id="rId8"/>
    <p:sldLayoutId id="2147484478" r:id="rId9"/>
    <p:sldLayoutId id="2147484479" r:id="rId10"/>
    <p:sldLayoutId id="2147484480" r:id="rId11"/>
    <p:sldLayoutId id="2147484481" r:id="rId12"/>
    <p:sldLayoutId id="2147484482" r:id="rId13"/>
    <p:sldLayoutId id="2147484483" r:id="rId14"/>
    <p:sldLayoutId id="2147484484" r:id="rId15"/>
    <p:sldLayoutId id="2147484485" r:id="rId16"/>
    <p:sldLayoutId id="2147484486" r:id="rId17"/>
    <p:sldLayoutId id="2147484487" r:id="rId18"/>
    <p:sldLayoutId id="2147484488" r:id="rId19"/>
    <p:sldLayoutId id="2147484489" r:id="rId20"/>
    <p:sldLayoutId id="2147484490" r:id="rId21"/>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834033093"/>
      </p:ext>
    </p:extLst>
  </p:cSld>
  <p:clrMap bg1="dk1" tx1="lt1" bg2="dk2" tx2="lt2" accent1="accent1" accent2="accent2" accent3="accent3" accent4="accent4" accent5="accent5" accent6="accent6" hlink="hlink" folHlink="folHlink"/>
  <p:sldLayoutIdLst>
    <p:sldLayoutId id="2147484492" r:id="rId1"/>
    <p:sldLayoutId id="2147484493" r:id="rId2"/>
    <p:sldLayoutId id="2147484494" r:id="rId3"/>
    <p:sldLayoutId id="2147484495" r:id="rId4"/>
    <p:sldLayoutId id="2147484496" r:id="rId5"/>
    <p:sldLayoutId id="2147484497" r:id="rId6"/>
    <p:sldLayoutId id="2147484498" r:id="rId7"/>
    <p:sldLayoutId id="2147484499" r:id="rId8"/>
    <p:sldLayoutId id="2147484500" r:id="rId9"/>
    <p:sldLayoutId id="2147484501" r:id="rId10"/>
    <p:sldLayoutId id="2147484502" r:id="rId11"/>
    <p:sldLayoutId id="2147484503" r:id="rId12"/>
    <p:sldLayoutId id="2147484504" r:id="rId13"/>
    <p:sldLayoutId id="2147484505" r:id="rId14"/>
    <p:sldLayoutId id="2147484506" r:id="rId15"/>
    <p:sldLayoutId id="2147484507" r:id="rId16"/>
    <p:sldLayoutId id="2147484508" r:id="rId17"/>
    <p:sldLayoutId id="2147484509" r:id="rId18"/>
    <p:sldLayoutId id="2147484510" r:id="rId19"/>
    <p:sldLayoutId id="2147484511" r:id="rId20"/>
    <p:sldLayoutId id="2147484512" r:id="rId21"/>
    <p:sldLayoutId id="2147484513" r:id="rId22"/>
    <p:sldLayoutId id="2147484514" r:id="rId23"/>
    <p:sldLayoutId id="2147484515" r:id="rId24"/>
    <p:sldLayoutId id="2147484516" r:id="rId25"/>
    <p:sldLayoutId id="2147484517" r:id="rId26"/>
    <p:sldLayoutId id="2147484518" r:id="rId27"/>
  </p:sldLayoutIdLst>
  <p:transition>
    <p:fade/>
  </p:transition>
  <p:timing>
    <p:tnLst>
      <p:par>
        <p:cTn id="1" dur="indefinite" restart="never" nodeType="tmRoot"/>
      </p:par>
    </p:tnLst>
  </p:timing>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74838584"/>
      </p:ext>
    </p:extLst>
  </p:cSld>
  <p:clrMap bg1="lt1" tx1="dk1" bg2="lt2" tx2="dk2" accent1="accent1" accent2="accent2" accent3="accent3" accent4="accent4" accent5="accent5" accent6="accent6" hlink="hlink" folHlink="folHlink"/>
  <p:sldLayoutIdLst>
    <p:sldLayoutId id="2147484521" r:id="rId1"/>
    <p:sldLayoutId id="2147484522" r:id="rId2"/>
    <p:sldLayoutId id="2147484523" r:id="rId3"/>
    <p:sldLayoutId id="2147484524" r:id="rId4"/>
    <p:sldLayoutId id="2147484525" r:id="rId5"/>
    <p:sldLayoutId id="2147484526" r:id="rId6"/>
    <p:sldLayoutId id="2147484527" r:id="rId7"/>
    <p:sldLayoutId id="2147484528" r:id="rId8"/>
    <p:sldLayoutId id="2147484529" r:id="rId9"/>
    <p:sldLayoutId id="2147484530" r:id="rId10"/>
    <p:sldLayoutId id="2147484531" r:id="rId11"/>
    <p:sldLayoutId id="2147484532" r:id="rId12"/>
    <p:sldLayoutId id="2147484533" r:id="rId13"/>
    <p:sldLayoutId id="2147484534" r:id="rId14"/>
    <p:sldLayoutId id="2147484535" r:id="rId15"/>
    <p:sldLayoutId id="2147484536" r:id="rId16"/>
    <p:sldLayoutId id="2147484537" r:id="rId17"/>
    <p:sldLayoutId id="2147484538" r:id="rId18"/>
    <p:sldLayoutId id="2147484539" r:id="rId19"/>
    <p:sldLayoutId id="2147484540" r:id="rId20"/>
    <p:sldLayoutId id="2147484541" r:id="rId21"/>
    <p:sldLayoutId id="2147484542" r:id="rId22"/>
    <p:sldLayoutId id="2147484543" r:id="rId23"/>
    <p:sldLayoutId id="2147484544" r:id="rId24"/>
    <p:sldLayoutId id="2147484545" r:id="rId25"/>
    <p:sldLayoutId id="2147484546" r:id="rId26"/>
    <p:sldLayoutId id="2147484547" r:id="rId27"/>
    <p:sldLayoutId id="2147484548" r:id="rId28"/>
    <p:sldLayoutId id="2147484549" r:id="rId29"/>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773301"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772981"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Box 6"/>
          <p:cNvSpPr txBox="1"/>
          <p:nvPr userDrawn="1"/>
        </p:nvSpPr>
        <p:spPr>
          <a:xfrm>
            <a:off x="5156736" y="6568990"/>
            <a:ext cx="2121415" cy="447815"/>
          </a:xfrm>
          <a:prstGeom prst="rect">
            <a:avLst/>
          </a:prstGeom>
          <a:noFill/>
        </p:spPr>
        <p:txBody>
          <a:bodyPr wrap="none" lIns="182880" tIns="146304" rIns="182880" bIns="146304" rtlCol="0" anchor="ctr">
            <a:spAutoFit/>
          </a:bodyPr>
          <a:lstStyle/>
          <a:p>
            <a:pPr algn="ctr">
              <a:lnSpc>
                <a:spcPct val="90000"/>
              </a:lnSpc>
              <a:spcAft>
                <a:spcPts val="600"/>
              </a:spcAft>
            </a:pPr>
            <a:r>
              <a:rPr lang="en-US" sz="1100" dirty="0" smtClean="0">
                <a:solidFill>
                  <a:srgbClr val="FFFFFF"/>
                </a:solidFill>
              </a:rPr>
              <a:t>MICROSOFT CONFIDENTIAL</a:t>
            </a:r>
          </a:p>
        </p:txBody>
      </p:sp>
      <p:pic>
        <p:nvPicPr>
          <p:cNvPr id="8" name="Picture 7"/>
          <p:cNvPicPr>
            <a:picLocks noChangeAspect="1"/>
          </p:cNvPicPr>
          <p:nvPr userDrawn="1"/>
        </p:nvPicPr>
        <p:blipFill>
          <a:blip r:embed="rId6" cstate="screen">
            <a:extLst>
              <a:ext uri="{28A0092B-C50C-407E-A947-70E740481C1C}">
                <a14:useLocalDpi xmlns:a14="http://schemas.microsoft.com/office/drawing/2010/main" val="0"/>
              </a:ext>
            </a:extLst>
          </a:blip>
          <a:stretch>
            <a:fillRect/>
          </a:stretch>
        </p:blipFill>
        <p:spPr bwMode="invGray">
          <a:xfrm>
            <a:off x="10609252" y="6450795"/>
            <a:ext cx="1639084" cy="359162"/>
          </a:xfrm>
          <a:prstGeom prst="rect">
            <a:avLst/>
          </a:prstGeom>
        </p:spPr>
      </p:pic>
    </p:spTree>
    <p:extLst>
      <p:ext uri="{BB962C8B-B14F-4D97-AF65-F5344CB8AC3E}">
        <p14:creationId xmlns:p14="http://schemas.microsoft.com/office/powerpoint/2010/main" val="1256678414"/>
      </p:ext>
    </p:extLst>
  </p:cSld>
  <p:clrMap bg1="dk1" tx1="lt1" bg2="dk2" tx2="lt2" accent1="accent1" accent2="accent2" accent3="accent3" accent4="accent4" accent5="accent5" accent6="accent6" hlink="hlink" folHlink="folHlink"/>
  <p:sldLayoutIdLst>
    <p:sldLayoutId id="2147484551" r:id="rId1"/>
    <p:sldLayoutId id="2147484552" r:id="rId2"/>
    <p:sldLayoutId id="2147484553" r:id="rId3"/>
    <p:sldLayoutId id="2147484554" r:id="rId4"/>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53714132"/>
      </p:ext>
    </p:extLst>
  </p:cSld>
  <p:clrMap bg1="dk1" tx1="lt1" bg2="dk2" tx2="lt2" accent1="accent1" accent2="accent2" accent3="accent3" accent4="accent4" accent5="accent5" accent6="accent6" hlink="hlink" folHlink="folHlink"/>
  <p:sldLayoutIdLst>
    <p:sldLayoutId id="2147484294" r:id="rId1"/>
    <p:sldLayoutId id="2147484295" r:id="rId2"/>
    <p:sldLayoutId id="2147484296" r:id="rId3"/>
    <p:sldLayoutId id="2147484297" r:id="rId4"/>
    <p:sldLayoutId id="2147484298" r:id="rId5"/>
    <p:sldLayoutId id="2147484299" r:id="rId6"/>
    <p:sldLayoutId id="2147484300" r:id="rId7"/>
    <p:sldLayoutId id="2147484301" r:id="rId8"/>
    <p:sldLayoutId id="2147484302" r:id="rId9"/>
    <p:sldLayoutId id="2147484303" r:id="rId10"/>
    <p:sldLayoutId id="2147484306" r:id="rId11"/>
    <p:sldLayoutId id="2147484304" r:id="rId12"/>
    <p:sldLayoutId id="2147484305" r:id="rId1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0"/>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099" name="think-cell Slide" r:id="rId11" imgW="270" imgH="270" progId="TCLayout.ActiveDocument.1">
                  <p:embed/>
                </p:oleObj>
              </mc:Choice>
              <mc:Fallback>
                <p:oleObj name="think-cell Slide" r:id="rId11" imgW="270" imgH="270" progId="TCLayout.ActiveDocument.1">
                  <p:embed/>
                  <p:pic>
                    <p:nvPicPr>
                      <p:cNvPr id="0" name=""/>
                      <p:cNvPicPr/>
                      <p:nvPr/>
                    </p:nvPicPr>
                    <p:blipFill>
                      <a:blip r:embed="rId12"/>
                      <a:stretch>
                        <a:fillRect/>
                      </a:stretch>
                    </p:blipFill>
                    <p:spPr>
                      <a:xfrm>
                        <a:off x="1588"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279821" y="279400"/>
            <a:ext cx="11191875" cy="116681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79821" y="1631950"/>
            <a:ext cx="11191875" cy="461645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86170155"/>
      </p:ext>
    </p:extLst>
  </p:cSld>
  <p:clrMap bg1="lt1" tx1="dk1" bg2="lt2" tx2="dk2" accent1="accent1" accent2="accent2" accent3="accent3" accent4="accent4" accent5="accent5" accent6="accent6" hlink="hlink" folHlink="folHlink"/>
  <p:sldLayoutIdLst>
    <p:sldLayoutId id="2147484332" r:id="rId1"/>
    <p:sldLayoutId id="2147484333" r:id="rId2"/>
    <p:sldLayoutId id="2147484334" r:id="rId3"/>
    <p:sldLayoutId id="2147484335" r:id="rId4"/>
    <p:sldLayoutId id="2147484336" r:id="rId5"/>
    <p:sldLayoutId id="2147484337" r:id="rId6"/>
    <p:sldLayoutId id="2147484338" r:id="rId7"/>
  </p:sldLayoutIdLst>
  <p:timing>
    <p:tnLst>
      <p:par>
        <p:cTn id="1" dur="indefinite" restart="never" nodeType="tmRoot"/>
      </p:par>
    </p:tnLst>
  </p:timing>
  <p:hf hdr="0" ftr="0" dt="0"/>
  <p:txStyles>
    <p:titleStyle>
      <a:lvl1pPr algn="l" defTabSz="896214" rtl="0" eaLnBrk="1" latinLnBrk="0" hangingPunct="1">
        <a:spcBef>
          <a:spcPct val="0"/>
        </a:spcBef>
        <a:buNone/>
        <a:defRPr sz="4312" kern="1200">
          <a:solidFill>
            <a:schemeClr val="bg1"/>
          </a:solidFill>
          <a:latin typeface="Segoe UI Light" pitchFamily="34" charset="0"/>
          <a:ea typeface="+mj-ea"/>
          <a:cs typeface="+mj-cs"/>
        </a:defRPr>
      </a:lvl1pPr>
    </p:titleStyle>
    <p:bodyStyle>
      <a:lvl1pPr marL="336080" indent="-336080" algn="l" defTabSz="896214" rtl="0" eaLnBrk="1" latinLnBrk="0" hangingPunct="1">
        <a:spcBef>
          <a:spcPct val="20000"/>
        </a:spcBef>
        <a:buFont typeface="Arial" pitchFamily="34" charset="0"/>
        <a:buChar char="•"/>
        <a:defRPr sz="3136" kern="1200">
          <a:solidFill>
            <a:schemeClr val="bg1"/>
          </a:solidFill>
          <a:latin typeface="Segoe UI" pitchFamily="34" charset="0"/>
          <a:ea typeface="Segoe UI" pitchFamily="34" charset="0"/>
          <a:cs typeface="Segoe UI" pitchFamily="34" charset="0"/>
        </a:defRPr>
      </a:lvl1pPr>
      <a:lvl2pPr marL="728174" indent="-280067" algn="l" defTabSz="896214" rtl="0" eaLnBrk="1" latinLnBrk="0" hangingPunct="1">
        <a:spcBef>
          <a:spcPct val="20000"/>
        </a:spcBef>
        <a:buFont typeface="Arial" pitchFamily="34" charset="0"/>
        <a:buChar char="–"/>
        <a:defRPr sz="2745" kern="1200">
          <a:solidFill>
            <a:schemeClr val="bg1"/>
          </a:solidFill>
          <a:latin typeface="Segoe UI" pitchFamily="34" charset="0"/>
          <a:ea typeface="Segoe UI" pitchFamily="34" charset="0"/>
          <a:cs typeface="Segoe UI" pitchFamily="34" charset="0"/>
        </a:defRPr>
      </a:lvl2pPr>
      <a:lvl3pPr marL="1120268" indent="-224054" algn="l" defTabSz="896214" rtl="0" eaLnBrk="1" latinLnBrk="0" hangingPunct="1">
        <a:spcBef>
          <a:spcPct val="20000"/>
        </a:spcBef>
        <a:buFont typeface="Arial" pitchFamily="34" charset="0"/>
        <a:buChar char="•"/>
        <a:defRPr sz="2353" kern="1200">
          <a:solidFill>
            <a:schemeClr val="bg1"/>
          </a:solidFill>
          <a:latin typeface="Segoe UI" pitchFamily="34" charset="0"/>
          <a:ea typeface="Segoe UI" pitchFamily="34" charset="0"/>
          <a:cs typeface="Segoe UI" pitchFamily="34" charset="0"/>
        </a:defRPr>
      </a:lvl3pPr>
      <a:lvl4pPr marL="1568375" indent="-224054" algn="l" defTabSz="896214" rtl="0" eaLnBrk="1" latinLnBrk="0" hangingPunct="1">
        <a:spcBef>
          <a:spcPct val="20000"/>
        </a:spcBef>
        <a:buFont typeface="Arial" pitchFamily="34" charset="0"/>
        <a:buChar char="–"/>
        <a:defRPr sz="1961" kern="1200">
          <a:solidFill>
            <a:schemeClr val="bg1"/>
          </a:solidFill>
          <a:latin typeface="Segoe UI" pitchFamily="34" charset="0"/>
          <a:ea typeface="Segoe UI" pitchFamily="34" charset="0"/>
          <a:cs typeface="Segoe UI" pitchFamily="34" charset="0"/>
        </a:defRPr>
      </a:lvl4pPr>
      <a:lvl5pPr marL="2016482" indent="-224054" algn="l" defTabSz="896214" rtl="0" eaLnBrk="1" latinLnBrk="0" hangingPunct="1">
        <a:spcBef>
          <a:spcPct val="20000"/>
        </a:spcBef>
        <a:buFont typeface="Arial" pitchFamily="34" charset="0"/>
        <a:buChar char="»"/>
        <a:defRPr sz="1961" kern="1200">
          <a:solidFill>
            <a:schemeClr val="bg1"/>
          </a:solidFill>
          <a:latin typeface="Segoe UI" pitchFamily="34" charset="0"/>
          <a:ea typeface="Segoe UI" pitchFamily="34" charset="0"/>
          <a:cs typeface="Segoe UI" pitchFamily="34" charset="0"/>
        </a:defRPr>
      </a:lvl5pPr>
      <a:lvl6pPr marL="2464589" indent="-224054" algn="l" defTabSz="89621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2697" indent="-224054" algn="l" defTabSz="89621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0804" indent="-224054" algn="l" defTabSz="89621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8911" indent="-224054" algn="l" defTabSz="89621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896214" rtl="0" eaLnBrk="1" latinLnBrk="0" hangingPunct="1">
        <a:defRPr sz="1765" kern="1200">
          <a:solidFill>
            <a:schemeClr val="tx1"/>
          </a:solidFill>
          <a:latin typeface="+mn-lt"/>
          <a:ea typeface="+mn-ea"/>
          <a:cs typeface="+mn-cs"/>
        </a:defRPr>
      </a:lvl1pPr>
      <a:lvl2pPr marL="448107" algn="l" defTabSz="896214" rtl="0" eaLnBrk="1" latinLnBrk="0" hangingPunct="1">
        <a:defRPr sz="1765" kern="1200">
          <a:solidFill>
            <a:schemeClr val="tx1"/>
          </a:solidFill>
          <a:latin typeface="+mn-lt"/>
          <a:ea typeface="+mn-ea"/>
          <a:cs typeface="+mn-cs"/>
        </a:defRPr>
      </a:lvl2pPr>
      <a:lvl3pPr marL="896214" algn="l" defTabSz="896214" rtl="0" eaLnBrk="1" latinLnBrk="0" hangingPunct="1">
        <a:defRPr sz="1765" kern="1200">
          <a:solidFill>
            <a:schemeClr val="tx1"/>
          </a:solidFill>
          <a:latin typeface="+mn-lt"/>
          <a:ea typeface="+mn-ea"/>
          <a:cs typeface="+mn-cs"/>
        </a:defRPr>
      </a:lvl3pPr>
      <a:lvl4pPr marL="1344321" algn="l" defTabSz="896214" rtl="0" eaLnBrk="1" latinLnBrk="0" hangingPunct="1">
        <a:defRPr sz="1765" kern="1200">
          <a:solidFill>
            <a:schemeClr val="tx1"/>
          </a:solidFill>
          <a:latin typeface="+mn-lt"/>
          <a:ea typeface="+mn-ea"/>
          <a:cs typeface="+mn-cs"/>
        </a:defRPr>
      </a:lvl4pPr>
      <a:lvl5pPr marL="1792429" algn="l" defTabSz="896214" rtl="0" eaLnBrk="1" latinLnBrk="0" hangingPunct="1">
        <a:defRPr sz="1765" kern="1200">
          <a:solidFill>
            <a:schemeClr val="tx1"/>
          </a:solidFill>
          <a:latin typeface="+mn-lt"/>
          <a:ea typeface="+mn-ea"/>
          <a:cs typeface="+mn-cs"/>
        </a:defRPr>
      </a:lvl5pPr>
      <a:lvl6pPr marL="2240535" algn="l" defTabSz="896214" rtl="0" eaLnBrk="1" latinLnBrk="0" hangingPunct="1">
        <a:defRPr sz="1765" kern="1200">
          <a:solidFill>
            <a:schemeClr val="tx1"/>
          </a:solidFill>
          <a:latin typeface="+mn-lt"/>
          <a:ea typeface="+mn-ea"/>
          <a:cs typeface="+mn-cs"/>
        </a:defRPr>
      </a:lvl6pPr>
      <a:lvl7pPr marL="2688642" algn="l" defTabSz="896214" rtl="0" eaLnBrk="1" latinLnBrk="0" hangingPunct="1">
        <a:defRPr sz="1765" kern="1200">
          <a:solidFill>
            <a:schemeClr val="tx1"/>
          </a:solidFill>
          <a:latin typeface="+mn-lt"/>
          <a:ea typeface="+mn-ea"/>
          <a:cs typeface="+mn-cs"/>
        </a:defRPr>
      </a:lvl7pPr>
      <a:lvl8pPr marL="3136749" algn="l" defTabSz="896214" rtl="0" eaLnBrk="1" latinLnBrk="0" hangingPunct="1">
        <a:defRPr sz="1765" kern="1200">
          <a:solidFill>
            <a:schemeClr val="tx1"/>
          </a:solidFill>
          <a:latin typeface="+mn-lt"/>
          <a:ea typeface="+mn-ea"/>
          <a:cs typeface="+mn-cs"/>
        </a:defRPr>
      </a:lvl8pPr>
      <a:lvl9pPr marL="3584856" algn="l" defTabSz="896214"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9"/>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7243" name="think-cell Slide" r:id="rId10" imgW="270" imgH="270" progId="TCLayout.ActiveDocument.1">
                  <p:embed/>
                </p:oleObj>
              </mc:Choice>
              <mc:Fallback>
                <p:oleObj name="think-cell Slide" r:id="rId10" imgW="270" imgH="270" progId="TCLayout.ActiveDocument.1">
                  <p:embed/>
                  <p:pic>
                    <p:nvPicPr>
                      <p:cNvPr id="0" name=""/>
                      <p:cNvPicPr/>
                      <p:nvPr/>
                    </p:nvPicPr>
                    <p:blipFill>
                      <a:blip r:embed="rId11"/>
                      <a:stretch>
                        <a:fillRect/>
                      </a:stretch>
                    </p:blipFill>
                    <p:spPr>
                      <a:xfrm>
                        <a:off x="1588"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279822" y="279400"/>
            <a:ext cx="11191875" cy="116681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79822" y="1631950"/>
            <a:ext cx="11191875" cy="461645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65832568"/>
      </p:ext>
    </p:extLst>
  </p:cSld>
  <p:clrMap bg1="lt1" tx1="dk1" bg2="lt2" tx2="dk2" accent1="accent1" accent2="accent2" accent3="accent3" accent4="accent4" accent5="accent5" accent6="accent6" hlink="hlink" folHlink="folHlink"/>
  <p:sldLayoutIdLst>
    <p:sldLayoutId id="2147484340" r:id="rId1"/>
    <p:sldLayoutId id="2147484341" r:id="rId2"/>
    <p:sldLayoutId id="2147484342" r:id="rId3"/>
    <p:sldLayoutId id="2147484343" r:id="rId4"/>
    <p:sldLayoutId id="2147484344" r:id="rId5"/>
    <p:sldLayoutId id="2147484345" r:id="rId6"/>
  </p:sldLayoutIdLst>
  <p:timing>
    <p:tnLst>
      <p:par>
        <p:cTn id="1" dur="indefinite" restart="never" nodeType="tmRoot"/>
      </p:par>
    </p:tnLst>
  </p:timing>
  <p:hf hdr="0" ftr="0" dt="0"/>
  <p:txStyles>
    <p:titleStyle>
      <a:lvl1pPr algn="l" defTabSz="896042" rtl="0" eaLnBrk="1" latinLnBrk="0" hangingPunct="1">
        <a:spcBef>
          <a:spcPct val="0"/>
        </a:spcBef>
        <a:buNone/>
        <a:defRPr sz="4311" kern="1200">
          <a:solidFill>
            <a:schemeClr val="bg1"/>
          </a:solidFill>
          <a:latin typeface="Segoe UI Light" pitchFamily="34" charset="0"/>
          <a:ea typeface="+mj-ea"/>
          <a:cs typeface="+mj-cs"/>
        </a:defRPr>
      </a:lvl1pPr>
    </p:titleStyle>
    <p:bodyStyle>
      <a:lvl1pPr marL="336015" indent="-336015" algn="l" defTabSz="896042" rtl="0" eaLnBrk="1" latinLnBrk="0" hangingPunct="1">
        <a:spcBef>
          <a:spcPct val="20000"/>
        </a:spcBef>
        <a:buFont typeface="Arial" pitchFamily="34" charset="0"/>
        <a:buChar char="•"/>
        <a:defRPr sz="3135" kern="1200">
          <a:solidFill>
            <a:schemeClr val="bg1"/>
          </a:solidFill>
          <a:latin typeface="Segoe UI" pitchFamily="34" charset="0"/>
          <a:ea typeface="Segoe UI" pitchFamily="34" charset="0"/>
          <a:cs typeface="Segoe UI" pitchFamily="34" charset="0"/>
        </a:defRPr>
      </a:lvl1pPr>
      <a:lvl2pPr marL="728034" indent="-280014" algn="l" defTabSz="896042" rtl="0" eaLnBrk="1" latinLnBrk="0" hangingPunct="1">
        <a:spcBef>
          <a:spcPct val="20000"/>
        </a:spcBef>
        <a:buFont typeface="Arial" pitchFamily="34" charset="0"/>
        <a:buChar char="–"/>
        <a:defRPr sz="2745" kern="1200">
          <a:solidFill>
            <a:schemeClr val="bg1"/>
          </a:solidFill>
          <a:latin typeface="Segoe UI" pitchFamily="34" charset="0"/>
          <a:ea typeface="Segoe UI" pitchFamily="34" charset="0"/>
          <a:cs typeface="Segoe UI" pitchFamily="34" charset="0"/>
        </a:defRPr>
      </a:lvl2pPr>
      <a:lvl3pPr marL="1120053" indent="-224011" algn="l" defTabSz="896042" rtl="0" eaLnBrk="1" latinLnBrk="0" hangingPunct="1">
        <a:spcBef>
          <a:spcPct val="20000"/>
        </a:spcBef>
        <a:buFont typeface="Arial" pitchFamily="34" charset="0"/>
        <a:buChar char="•"/>
        <a:defRPr sz="2353" kern="1200">
          <a:solidFill>
            <a:schemeClr val="bg1"/>
          </a:solidFill>
          <a:latin typeface="Segoe UI" pitchFamily="34" charset="0"/>
          <a:ea typeface="Segoe UI" pitchFamily="34" charset="0"/>
          <a:cs typeface="Segoe UI" pitchFamily="34" charset="0"/>
        </a:defRPr>
      </a:lvl3pPr>
      <a:lvl4pPr marL="1568074" indent="-224011" algn="l" defTabSz="896042" rtl="0" eaLnBrk="1" latinLnBrk="0" hangingPunct="1">
        <a:spcBef>
          <a:spcPct val="20000"/>
        </a:spcBef>
        <a:buFont typeface="Arial" pitchFamily="34" charset="0"/>
        <a:buChar char="–"/>
        <a:defRPr sz="1960" kern="1200">
          <a:solidFill>
            <a:schemeClr val="bg1"/>
          </a:solidFill>
          <a:latin typeface="Segoe UI" pitchFamily="34" charset="0"/>
          <a:ea typeface="Segoe UI" pitchFamily="34" charset="0"/>
          <a:cs typeface="Segoe UI" pitchFamily="34" charset="0"/>
        </a:defRPr>
      </a:lvl4pPr>
      <a:lvl5pPr marL="2016094" indent="-224011" algn="l" defTabSz="896042" rtl="0" eaLnBrk="1" latinLnBrk="0" hangingPunct="1">
        <a:spcBef>
          <a:spcPct val="20000"/>
        </a:spcBef>
        <a:buFont typeface="Arial" pitchFamily="34" charset="0"/>
        <a:buChar char="»"/>
        <a:defRPr sz="1960" kern="1200">
          <a:solidFill>
            <a:schemeClr val="bg1"/>
          </a:solidFill>
          <a:latin typeface="Segoe UI" pitchFamily="34" charset="0"/>
          <a:ea typeface="Segoe UI" pitchFamily="34" charset="0"/>
          <a:cs typeface="Segoe UI" pitchFamily="34" charset="0"/>
        </a:defRPr>
      </a:lvl5pPr>
      <a:lvl6pPr marL="2464116" indent="-224011" algn="l" defTabSz="896042"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12138" indent="-224011" algn="l" defTabSz="896042"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360158" indent="-224011" algn="l" defTabSz="896042"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08179" indent="-224011" algn="l" defTabSz="896042"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896042" rtl="0" eaLnBrk="1" latinLnBrk="0" hangingPunct="1">
        <a:defRPr sz="1764" kern="1200">
          <a:solidFill>
            <a:schemeClr val="tx1"/>
          </a:solidFill>
          <a:latin typeface="+mn-lt"/>
          <a:ea typeface="+mn-ea"/>
          <a:cs typeface="+mn-cs"/>
        </a:defRPr>
      </a:lvl1pPr>
      <a:lvl2pPr marL="448021" algn="l" defTabSz="896042" rtl="0" eaLnBrk="1" latinLnBrk="0" hangingPunct="1">
        <a:defRPr sz="1764" kern="1200">
          <a:solidFill>
            <a:schemeClr val="tx1"/>
          </a:solidFill>
          <a:latin typeface="+mn-lt"/>
          <a:ea typeface="+mn-ea"/>
          <a:cs typeface="+mn-cs"/>
        </a:defRPr>
      </a:lvl2pPr>
      <a:lvl3pPr marL="896042" algn="l" defTabSz="896042" rtl="0" eaLnBrk="1" latinLnBrk="0" hangingPunct="1">
        <a:defRPr sz="1764" kern="1200">
          <a:solidFill>
            <a:schemeClr val="tx1"/>
          </a:solidFill>
          <a:latin typeface="+mn-lt"/>
          <a:ea typeface="+mn-ea"/>
          <a:cs typeface="+mn-cs"/>
        </a:defRPr>
      </a:lvl3pPr>
      <a:lvl4pPr marL="1344063" algn="l" defTabSz="896042" rtl="0" eaLnBrk="1" latinLnBrk="0" hangingPunct="1">
        <a:defRPr sz="1764" kern="1200">
          <a:solidFill>
            <a:schemeClr val="tx1"/>
          </a:solidFill>
          <a:latin typeface="+mn-lt"/>
          <a:ea typeface="+mn-ea"/>
          <a:cs typeface="+mn-cs"/>
        </a:defRPr>
      </a:lvl4pPr>
      <a:lvl5pPr marL="1792085" algn="l" defTabSz="896042" rtl="0" eaLnBrk="1" latinLnBrk="0" hangingPunct="1">
        <a:defRPr sz="1764" kern="1200">
          <a:solidFill>
            <a:schemeClr val="tx1"/>
          </a:solidFill>
          <a:latin typeface="+mn-lt"/>
          <a:ea typeface="+mn-ea"/>
          <a:cs typeface="+mn-cs"/>
        </a:defRPr>
      </a:lvl5pPr>
      <a:lvl6pPr marL="2240104" algn="l" defTabSz="896042" rtl="0" eaLnBrk="1" latinLnBrk="0" hangingPunct="1">
        <a:defRPr sz="1764" kern="1200">
          <a:solidFill>
            <a:schemeClr val="tx1"/>
          </a:solidFill>
          <a:latin typeface="+mn-lt"/>
          <a:ea typeface="+mn-ea"/>
          <a:cs typeface="+mn-cs"/>
        </a:defRPr>
      </a:lvl6pPr>
      <a:lvl7pPr marL="2688126" algn="l" defTabSz="896042" rtl="0" eaLnBrk="1" latinLnBrk="0" hangingPunct="1">
        <a:defRPr sz="1764" kern="1200">
          <a:solidFill>
            <a:schemeClr val="tx1"/>
          </a:solidFill>
          <a:latin typeface="+mn-lt"/>
          <a:ea typeface="+mn-ea"/>
          <a:cs typeface="+mn-cs"/>
        </a:defRPr>
      </a:lvl7pPr>
      <a:lvl8pPr marL="3136147" algn="l" defTabSz="896042" rtl="0" eaLnBrk="1" latinLnBrk="0" hangingPunct="1">
        <a:defRPr sz="1764" kern="1200">
          <a:solidFill>
            <a:schemeClr val="tx1"/>
          </a:solidFill>
          <a:latin typeface="+mn-lt"/>
          <a:ea typeface="+mn-ea"/>
          <a:cs typeface="+mn-cs"/>
        </a:defRPr>
      </a:lvl8pPr>
      <a:lvl9pPr marL="3584167" algn="l" defTabSz="896042" rtl="0" eaLnBrk="1" latinLnBrk="0" hangingPunct="1">
        <a:defRPr sz="1764"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 name="TextBox 4"/>
          <p:cNvSpPr txBox="1"/>
          <p:nvPr/>
        </p:nvSpPr>
        <p:spPr>
          <a:xfrm>
            <a:off x="11681669" y="6819142"/>
            <a:ext cx="233245" cy="86454"/>
          </a:xfrm>
          <a:prstGeom prst="rect">
            <a:avLst/>
          </a:prstGeom>
          <a:noFill/>
        </p:spPr>
        <p:txBody>
          <a:bodyPr wrap="square" lIns="0" tIns="0" rIns="0" bIns="0" rtlCol="0">
            <a:spAutoFit/>
          </a:bodyPr>
          <a:lstStyle/>
          <a:p>
            <a:pPr algn="ctr" defTabSz="932559">
              <a:lnSpc>
                <a:spcPct val="90000"/>
              </a:lnSpc>
            </a:pPr>
            <a:r>
              <a:rPr lang="en-US" sz="918" spc="-20" baseline="10000" dirty="0">
                <a:gradFill>
                  <a:gsLst>
                    <a:gs pos="0">
                      <a:srgbClr val="00188F"/>
                    </a:gs>
                    <a:gs pos="100000">
                      <a:srgbClr val="00188F"/>
                    </a:gs>
                  </a:gsLst>
                  <a:lin ang="5400000" scaled="0"/>
                </a:gradFill>
                <a:latin typeface="Segoe UI Light"/>
              </a:rPr>
              <a:t>||</a:t>
            </a:r>
          </a:p>
        </p:txBody>
      </p:sp>
      <p:sp>
        <p:nvSpPr>
          <p:cNvPr id="7" name="TextBox 6"/>
          <p:cNvSpPr txBox="1"/>
          <p:nvPr/>
        </p:nvSpPr>
        <p:spPr>
          <a:xfrm>
            <a:off x="11681669" y="6819142"/>
            <a:ext cx="233245" cy="86454"/>
          </a:xfrm>
          <a:prstGeom prst="rect">
            <a:avLst/>
          </a:prstGeom>
          <a:noFill/>
        </p:spPr>
        <p:txBody>
          <a:bodyPr wrap="square" lIns="0" tIns="0" rIns="0" bIns="0" rtlCol="0">
            <a:spAutoFit/>
          </a:bodyPr>
          <a:lstStyle/>
          <a:p>
            <a:pPr algn="ctr" defTabSz="932559">
              <a:lnSpc>
                <a:spcPct val="90000"/>
              </a:lnSpc>
            </a:pPr>
            <a:r>
              <a:rPr lang="en-US" sz="918" spc="-20" baseline="10000" dirty="0">
                <a:gradFill>
                  <a:gsLst>
                    <a:gs pos="0">
                      <a:srgbClr val="00188F"/>
                    </a:gs>
                    <a:gs pos="100000">
                      <a:srgbClr val="00188F"/>
                    </a:gs>
                  </a:gsLst>
                  <a:lin ang="5400000" scaled="0"/>
                </a:gradFill>
                <a:latin typeface="Segoe UI Light"/>
              </a:rPr>
              <a:t>||</a:t>
            </a:r>
          </a:p>
        </p:txBody>
      </p:sp>
      <p:sp>
        <p:nvSpPr>
          <p:cNvPr id="4" name="Slide Number Placeholder 3"/>
          <p:cNvSpPr>
            <a:spLocks noGrp="1"/>
          </p:cNvSpPr>
          <p:nvPr>
            <p:ph type="sldNum" sz="quarter" idx="4"/>
          </p:nvPr>
        </p:nvSpPr>
        <p:spPr>
          <a:xfrm>
            <a:off x="11739604" y="6673146"/>
            <a:ext cx="501211" cy="372394"/>
          </a:xfrm>
          <a:prstGeom prst="rect">
            <a:avLst/>
          </a:prstGeom>
        </p:spPr>
        <p:txBody>
          <a:bodyPr vert="horz" lIns="91440" tIns="45720" rIns="91440" bIns="45720" rtlCol="0" anchor="ctr"/>
          <a:lstStyle>
            <a:lvl1pPr algn="r">
              <a:defRPr sz="1224">
                <a:solidFill>
                  <a:schemeClr val="accent2"/>
                </a:solidFill>
              </a:defRPr>
            </a:lvl1pPr>
          </a:lstStyle>
          <a:p>
            <a:pPr defTabSz="932597"/>
            <a:fld id="{4CED8391-71CF-4FD3-A093-40D26DE2D47C}" type="slidenum">
              <a:rPr lang="en-US" smtClean="0">
                <a:solidFill>
                  <a:srgbClr val="00188F"/>
                </a:solidFill>
              </a:rPr>
              <a:pPr defTabSz="932597"/>
              <a:t>‹#›</a:t>
            </a:fld>
            <a:endParaRPr lang="en-US">
              <a:solidFill>
                <a:srgbClr val="00188F"/>
              </a:solidFill>
            </a:endParaRPr>
          </a:p>
        </p:txBody>
      </p:sp>
      <p:sp>
        <p:nvSpPr>
          <p:cNvPr id="6" name="Title Placeholder 5"/>
          <p:cNvSpPr>
            <a:spLocks noGrp="1"/>
          </p:cNvSpPr>
          <p:nvPr>
            <p:ph type="title"/>
          </p:nvPr>
        </p:nvSpPr>
        <p:spPr>
          <a:xfrm>
            <a:off x="392526" y="233151"/>
            <a:ext cx="11436757" cy="565027"/>
          </a:xfrm>
          <a:prstGeom prst="rect">
            <a:avLst/>
          </a:prstGeom>
        </p:spPr>
        <p:txBody>
          <a:bodyPr vert="horz" wrap="square" lIns="146304" tIns="0" rIns="146304" bIns="0" rtlCol="0" anchor="t">
            <a:spAutoFit/>
          </a:bodyPr>
          <a:lstStyle/>
          <a:p>
            <a:r>
              <a:rPr lang="en-US" smtClean="0"/>
              <a:t>Click to edit Master title style</a:t>
            </a:r>
            <a:endParaRPr lang="en-US" dirty="0"/>
          </a:p>
        </p:txBody>
      </p:sp>
      <p:sp>
        <p:nvSpPr>
          <p:cNvPr id="8" name="Text Placeholder 7"/>
          <p:cNvSpPr>
            <a:spLocks noGrp="1"/>
          </p:cNvSpPr>
          <p:nvPr>
            <p:ph type="body" idx="1"/>
          </p:nvPr>
        </p:nvSpPr>
        <p:spPr>
          <a:xfrm>
            <a:off x="392526" y="1204613"/>
            <a:ext cx="11436757" cy="1726993"/>
          </a:xfrm>
          <a:prstGeom prst="rect">
            <a:avLst/>
          </a:prstGeom>
        </p:spPr>
        <p:txBody>
          <a:bodyPr vert="horz" wrap="square" lIns="146304" tIns="45720" rIns="146304" bIns="4572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62558928"/>
      </p:ext>
    </p:extLst>
  </p:cSld>
  <p:clrMap bg1="lt1" tx1="dk1" bg2="lt2" tx2="dk2" accent1="accent1" accent2="accent2" accent3="accent3" accent4="accent4" accent5="accent5" accent6="accent6" hlink="hlink" folHlink="folHlink"/>
  <p:sldLayoutIdLst>
    <p:sldLayoutId id="2147484347" r:id="rId1"/>
    <p:sldLayoutId id="2147484348" r:id="rId2"/>
    <p:sldLayoutId id="2147484349" r:id="rId3"/>
    <p:sldLayoutId id="2147484350" r:id="rId4"/>
    <p:sldLayoutId id="2147484351" r:id="rId5"/>
    <p:sldLayoutId id="2147484352" r:id="rId6"/>
    <p:sldLayoutId id="2147484353" r:id="rId7"/>
    <p:sldLayoutId id="2147484354" r:id="rId8"/>
    <p:sldLayoutId id="2147484355" r:id="rId9"/>
    <p:sldLayoutId id="2147484356" r:id="rId10"/>
    <p:sldLayoutId id="2147484357" r:id="rId11"/>
    <p:sldLayoutId id="2147484358" r:id="rId12"/>
    <p:sldLayoutId id="2147484359" r:id="rId13"/>
    <p:sldLayoutId id="2147484360" r:id="rId14"/>
    <p:sldLayoutId id="2147484361" r:id="rId15"/>
    <p:sldLayoutId id="2147484362" r:id="rId16"/>
    <p:sldLayoutId id="2147484363" r:id="rId17"/>
    <p:sldLayoutId id="2147484364" r:id="rId18"/>
    <p:sldLayoutId id="2147484365" r:id="rId19"/>
    <p:sldLayoutId id="2147484366" r:id="rId20"/>
    <p:sldLayoutId id="2147484367" r:id="rId21"/>
    <p:sldLayoutId id="2147484368" r:id="rId22"/>
    <p:sldLayoutId id="2147484369" r:id="rId23"/>
    <p:sldLayoutId id="2147484371" r:id="rId24"/>
    <p:sldLayoutId id="2147484372" r:id="rId25"/>
  </p:sldLayoutIdLst>
  <p:transition>
    <p:fade/>
  </p:transition>
  <p:timing>
    <p:tnLst>
      <p:par>
        <p:cTn id="1" dur="indefinite" restart="never" nodeType="tmRoot"/>
      </p:par>
    </p:tnLst>
  </p:timing>
  <p:txStyles>
    <p:titleStyle>
      <a:lvl1pPr algn="l" defTabSz="699699" rtl="0" eaLnBrk="1" latinLnBrk="0" hangingPunct="1">
        <a:lnSpc>
          <a:spcPct val="90000"/>
        </a:lnSpc>
        <a:spcBef>
          <a:spcPct val="0"/>
        </a:spcBef>
        <a:buNone/>
        <a:defRPr lang="en-US" sz="4080" b="0" kern="1200" cap="none" spc="-102"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0" indent="0" algn="l" defTabSz="699699" rtl="0" eaLnBrk="1" latinLnBrk="0" hangingPunct="1">
        <a:lnSpc>
          <a:spcPct val="90000"/>
        </a:lnSpc>
        <a:spcBef>
          <a:spcPts val="1836"/>
        </a:spcBef>
        <a:buSzPct val="90000"/>
        <a:buFont typeface="Wingdings" pitchFamily="2" charset="2"/>
        <a:buNone/>
        <a:defRPr sz="3264" kern="4000" spc="-102" baseline="0">
          <a:solidFill>
            <a:schemeClr val="accent1"/>
          </a:solidFill>
          <a:latin typeface="+mj-lt"/>
          <a:ea typeface="+mn-ea"/>
          <a:cs typeface="+mn-cs"/>
        </a:defRPr>
      </a:lvl1pPr>
      <a:lvl2pPr marL="0" indent="0" algn="l" defTabSz="699699" rtl="0" eaLnBrk="1" latinLnBrk="0" hangingPunct="1">
        <a:lnSpc>
          <a:spcPct val="90000"/>
        </a:lnSpc>
        <a:spcBef>
          <a:spcPts val="102"/>
        </a:spcBef>
        <a:spcAft>
          <a:spcPts val="612"/>
        </a:spcAft>
        <a:buSzPct val="90000"/>
        <a:buFont typeface="Arial" pitchFamily="34" charset="0"/>
        <a:buNone/>
        <a:tabLst>
          <a:tab pos="482278" algn="l"/>
        </a:tabLst>
        <a:defRPr sz="2040"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0" indent="0" algn="l" defTabSz="699699" rtl="0" eaLnBrk="1" latinLnBrk="0" hangingPunct="1">
        <a:lnSpc>
          <a:spcPct val="90000"/>
        </a:lnSpc>
        <a:spcBef>
          <a:spcPts val="0"/>
        </a:spcBef>
        <a:spcAft>
          <a:spcPts val="612"/>
        </a:spcAft>
        <a:buSzPct val="90000"/>
        <a:buFont typeface="Arial" pitchFamily="34" charset="0"/>
        <a:buNone/>
        <a:defRPr sz="1836"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0" indent="0" algn="l" defTabSz="699699" rtl="0" eaLnBrk="1" latinLnBrk="0" hangingPunct="1">
        <a:lnSpc>
          <a:spcPct val="90000"/>
        </a:lnSpc>
        <a:spcBef>
          <a:spcPts val="0"/>
        </a:spcBef>
        <a:spcAft>
          <a:spcPts val="612"/>
        </a:spcAft>
        <a:buSzPct val="90000"/>
        <a:buFont typeface="Arial" pitchFamily="34" charset="0"/>
        <a:buNone/>
        <a:tabLst>
          <a:tab pos="699727" algn="l"/>
        </a:tabLst>
        <a:defRPr sz="1428"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0" indent="0" algn="l" defTabSz="699699" rtl="0" eaLnBrk="1" latinLnBrk="0" hangingPunct="1">
        <a:lnSpc>
          <a:spcPct val="90000"/>
        </a:lnSpc>
        <a:spcBef>
          <a:spcPts val="0"/>
        </a:spcBef>
        <a:spcAft>
          <a:spcPts val="612"/>
        </a:spcAft>
        <a:buSzPct val="90000"/>
        <a:buFont typeface="Arial" pitchFamily="34" charset="0"/>
        <a:buNone/>
        <a:defRPr sz="1428" kern="4000" spc="0" baseline="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924173" indent="-174925" algn="l" defTabSz="699699" rtl="0" eaLnBrk="1" latinLnBrk="0" hangingPunct="1">
        <a:spcBef>
          <a:spcPct val="20000"/>
        </a:spcBef>
        <a:buFont typeface="Arial" pitchFamily="34" charset="0"/>
        <a:buChar char="•"/>
        <a:defRPr sz="1530" kern="1200">
          <a:solidFill>
            <a:schemeClr val="tx1"/>
          </a:solidFill>
          <a:latin typeface="+mn-lt"/>
          <a:ea typeface="+mn-ea"/>
          <a:cs typeface="+mn-cs"/>
        </a:defRPr>
      </a:lvl6pPr>
      <a:lvl7pPr marL="2274022" indent="-174925" algn="l" defTabSz="699699" rtl="0" eaLnBrk="1" latinLnBrk="0" hangingPunct="1">
        <a:spcBef>
          <a:spcPct val="20000"/>
        </a:spcBef>
        <a:buFont typeface="Arial" pitchFamily="34" charset="0"/>
        <a:buChar char="•"/>
        <a:defRPr sz="1530" kern="1200">
          <a:solidFill>
            <a:schemeClr val="tx1"/>
          </a:solidFill>
          <a:latin typeface="+mn-lt"/>
          <a:ea typeface="+mn-ea"/>
          <a:cs typeface="+mn-cs"/>
        </a:defRPr>
      </a:lvl7pPr>
      <a:lvl8pPr marL="2623872" indent="-174925" algn="l" defTabSz="699699" rtl="0" eaLnBrk="1" latinLnBrk="0" hangingPunct="1">
        <a:spcBef>
          <a:spcPct val="20000"/>
        </a:spcBef>
        <a:buFont typeface="Arial" pitchFamily="34" charset="0"/>
        <a:buChar char="•"/>
        <a:defRPr sz="1530" kern="1200">
          <a:solidFill>
            <a:schemeClr val="tx1"/>
          </a:solidFill>
          <a:latin typeface="+mn-lt"/>
          <a:ea typeface="+mn-ea"/>
          <a:cs typeface="+mn-cs"/>
        </a:defRPr>
      </a:lvl8pPr>
      <a:lvl9pPr marL="2973722" indent="-174925" algn="l" defTabSz="699699" rtl="0" eaLnBrk="1" latinLnBrk="0" hangingPunct="1">
        <a:spcBef>
          <a:spcPct val="20000"/>
        </a:spcBef>
        <a:buFont typeface="Arial" pitchFamily="34" charset="0"/>
        <a:buChar char="•"/>
        <a:defRPr sz="1530" kern="1200">
          <a:solidFill>
            <a:schemeClr val="tx1"/>
          </a:solidFill>
          <a:latin typeface="+mn-lt"/>
          <a:ea typeface="+mn-ea"/>
          <a:cs typeface="+mn-cs"/>
        </a:defRPr>
      </a:lvl9pPr>
    </p:bodyStyle>
    <p:otherStyle>
      <a:defPPr>
        <a:defRPr lang="en-US"/>
      </a:defPPr>
      <a:lvl1pPr marL="0" algn="l" defTabSz="699699" rtl="0" eaLnBrk="1" latinLnBrk="0" hangingPunct="1">
        <a:defRPr sz="1428" kern="1200">
          <a:solidFill>
            <a:schemeClr val="tx1"/>
          </a:solidFill>
          <a:latin typeface="+mn-lt"/>
          <a:ea typeface="+mn-ea"/>
          <a:cs typeface="+mn-cs"/>
        </a:defRPr>
      </a:lvl1pPr>
      <a:lvl2pPr marL="349850" algn="l" defTabSz="699699" rtl="0" eaLnBrk="1" latinLnBrk="0" hangingPunct="1">
        <a:defRPr sz="1428" kern="1200">
          <a:solidFill>
            <a:schemeClr val="tx1"/>
          </a:solidFill>
          <a:latin typeface="+mn-lt"/>
          <a:ea typeface="+mn-ea"/>
          <a:cs typeface="+mn-cs"/>
        </a:defRPr>
      </a:lvl2pPr>
      <a:lvl3pPr marL="699699" algn="l" defTabSz="699699" rtl="0" eaLnBrk="1" latinLnBrk="0" hangingPunct="1">
        <a:defRPr sz="1428" kern="1200">
          <a:solidFill>
            <a:schemeClr val="tx1"/>
          </a:solidFill>
          <a:latin typeface="+mn-lt"/>
          <a:ea typeface="+mn-ea"/>
          <a:cs typeface="+mn-cs"/>
        </a:defRPr>
      </a:lvl3pPr>
      <a:lvl4pPr marL="1049548" algn="l" defTabSz="699699" rtl="0" eaLnBrk="1" latinLnBrk="0" hangingPunct="1">
        <a:defRPr sz="1428" kern="1200">
          <a:solidFill>
            <a:schemeClr val="tx1"/>
          </a:solidFill>
          <a:latin typeface="+mn-lt"/>
          <a:ea typeface="+mn-ea"/>
          <a:cs typeface="+mn-cs"/>
        </a:defRPr>
      </a:lvl4pPr>
      <a:lvl5pPr marL="1399399" algn="l" defTabSz="699699" rtl="0" eaLnBrk="1" latinLnBrk="0" hangingPunct="1">
        <a:defRPr sz="1428" kern="1200">
          <a:solidFill>
            <a:schemeClr val="tx1"/>
          </a:solidFill>
          <a:latin typeface="+mn-lt"/>
          <a:ea typeface="+mn-ea"/>
          <a:cs typeface="+mn-cs"/>
        </a:defRPr>
      </a:lvl5pPr>
      <a:lvl6pPr marL="1749249" algn="l" defTabSz="699699" rtl="0" eaLnBrk="1" latinLnBrk="0" hangingPunct="1">
        <a:defRPr sz="1428" kern="1200">
          <a:solidFill>
            <a:schemeClr val="tx1"/>
          </a:solidFill>
          <a:latin typeface="+mn-lt"/>
          <a:ea typeface="+mn-ea"/>
          <a:cs typeface="+mn-cs"/>
        </a:defRPr>
      </a:lvl6pPr>
      <a:lvl7pPr marL="2099097" algn="l" defTabSz="699699" rtl="0" eaLnBrk="1" latinLnBrk="0" hangingPunct="1">
        <a:defRPr sz="1428" kern="1200">
          <a:solidFill>
            <a:schemeClr val="tx1"/>
          </a:solidFill>
          <a:latin typeface="+mn-lt"/>
          <a:ea typeface="+mn-ea"/>
          <a:cs typeface="+mn-cs"/>
        </a:defRPr>
      </a:lvl7pPr>
      <a:lvl8pPr marL="2448947" algn="l" defTabSz="699699" rtl="0" eaLnBrk="1" latinLnBrk="0" hangingPunct="1">
        <a:defRPr sz="1428" kern="1200">
          <a:solidFill>
            <a:schemeClr val="tx1"/>
          </a:solidFill>
          <a:latin typeface="+mn-lt"/>
          <a:ea typeface="+mn-ea"/>
          <a:cs typeface="+mn-cs"/>
        </a:defRPr>
      </a:lvl8pPr>
      <a:lvl9pPr marL="2798797" algn="l" defTabSz="69969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336">
          <p15:clr>
            <a:srgbClr val="F26B43"/>
          </p15:clr>
        </p15:guide>
        <p15:guide id="3" orient="horz" pos="744">
          <p15:clr>
            <a:srgbClr val="F26B43"/>
          </p15:clr>
        </p15:guide>
        <p15:guide id="4" pos="240">
          <p15:clr>
            <a:srgbClr val="F26B43"/>
          </p15:clr>
        </p15:guide>
        <p15:guide id="5" orient="horz" pos="742">
          <p15:clr>
            <a:srgbClr val="F26B43"/>
          </p15:clr>
        </p15:guide>
        <p15:guide id="6" orient="horz" pos="100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4"/>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71892518"/>
      </p:ext>
    </p:extLst>
  </p:cSld>
  <p:clrMap bg1="dk1" tx1="lt1" bg2="dk2" tx2="lt2" accent1="accent1" accent2="accent2" accent3="accent3" accent4="accent4" accent5="accent5" accent6="accent6" hlink="hlink" folHlink="folHlink"/>
  <p:sldLayoutIdLst>
    <p:sldLayoutId id="2147484396" r:id="rId1"/>
    <p:sldLayoutId id="2147484397" r:id="rId2"/>
    <p:sldLayoutId id="2147484398" r:id="rId3"/>
    <p:sldLayoutId id="2147484399" r:id="rId4"/>
    <p:sldLayoutId id="2147484400" r:id="rId5"/>
    <p:sldLayoutId id="2147484401" r:id="rId6"/>
    <p:sldLayoutId id="2147484402" r:id="rId7"/>
    <p:sldLayoutId id="2147484403" r:id="rId8"/>
    <p:sldLayoutId id="2147484404" r:id="rId9"/>
    <p:sldLayoutId id="2147484405" r:id="rId10"/>
    <p:sldLayoutId id="2147484406" r:id="rId11"/>
    <p:sldLayoutId id="2147484407" r:id="rId12"/>
    <p:sldLayoutId id="2147484408" r:id="rId13"/>
    <p:sldLayoutId id="2147484409" r:id="rId14"/>
    <p:sldLayoutId id="2147484410" r:id="rId15"/>
    <p:sldLayoutId id="2147484411" r:id="rId16"/>
    <p:sldLayoutId id="2147484412" r:id="rId17"/>
    <p:sldLayoutId id="2147484413" r:id="rId18"/>
    <p:sldLayoutId id="2147484414" r:id="rId19"/>
    <p:sldLayoutId id="2147484415" r:id="rId20"/>
    <p:sldLayoutId id="2147484416" r:id="rId21"/>
    <p:sldLayoutId id="2147484417" r:id="rId22"/>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8"/>
            </p:custDataLst>
            <p:extLst/>
          </p:nvPr>
        </p:nvGraphicFramePr>
        <p:xfrm>
          <a:off x="1620" y="1620"/>
          <a:ext cx="1619" cy="1619"/>
        </p:xfrm>
        <a:graphic>
          <a:graphicData uri="http://schemas.openxmlformats.org/presentationml/2006/ole">
            <mc:AlternateContent xmlns:mc="http://schemas.openxmlformats.org/markup-compatibility/2006">
              <mc:Choice xmlns:v="urn:schemas-microsoft-com:vml" Requires="v">
                <p:oleObj spid="_x0000_s20527" name="think-cell Slide" r:id="rId9" imgW="377" imgH="377" progId="TCLayout.ActiveDocument.1">
                  <p:embed/>
                </p:oleObj>
              </mc:Choice>
              <mc:Fallback>
                <p:oleObj name="think-cell Slide" r:id="rId9" imgW="377" imgH="377" progId="TCLayout.ActiveDocument.1">
                  <p:embed/>
                  <p:pic>
                    <p:nvPicPr>
                      <p:cNvPr id="0" name=""/>
                      <p:cNvPicPr/>
                      <p:nvPr/>
                    </p:nvPicPr>
                    <p:blipFill>
                      <a:blip r:embed="rId10"/>
                      <a:stretch>
                        <a:fillRect/>
                      </a:stretch>
                    </p:blipFill>
                    <p:spPr>
                      <a:xfrm>
                        <a:off x="1620" y="1620"/>
                        <a:ext cx="1619" cy="1619"/>
                      </a:xfrm>
                      <a:prstGeom prst="rect">
                        <a:avLst/>
                      </a:prstGeom>
                    </p:spPr>
                  </p:pic>
                </p:oleObj>
              </mc:Fallback>
            </mc:AlternateContent>
          </a:graphicData>
        </a:graphic>
      </p:graphicFrame>
      <p:sp>
        <p:nvSpPr>
          <p:cNvPr id="2" name="Title Placeholder 1"/>
          <p:cNvSpPr>
            <a:spLocks noGrp="1"/>
          </p:cNvSpPr>
          <p:nvPr>
            <p:ph type="title"/>
          </p:nvPr>
        </p:nvSpPr>
        <p:spPr>
          <a:xfrm>
            <a:off x="1" y="2"/>
            <a:ext cx="12436475" cy="658903"/>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3109119" y="6606832"/>
            <a:ext cx="8550077" cy="387694"/>
          </a:xfrm>
          <a:prstGeom prst="rect">
            <a:avLst/>
          </a:prstGeom>
        </p:spPr>
        <p:txBody>
          <a:bodyPr vert="horz" lIns="76179" tIns="38089" rIns="76179" bIns="38089" rtlCol="0" anchor="ctr"/>
          <a:lstStyle>
            <a:lvl1pPr algn="l">
              <a:defRPr sz="816">
                <a:solidFill>
                  <a:schemeClr val="tx1"/>
                </a:solidFill>
                <a:latin typeface="Segoe UI" pitchFamily="34" charset="0"/>
                <a:ea typeface="Segoe UI" pitchFamily="34" charset="0"/>
                <a:cs typeface="Segoe UI" pitchFamily="34" charset="0"/>
              </a:defRPr>
            </a:lvl1pPr>
          </a:lstStyle>
          <a:p>
            <a:pPr defTabSz="1109758"/>
            <a:endParaRPr lang="en-US" dirty="0">
              <a:solidFill>
                <a:srgbClr val="505050"/>
              </a:solidFill>
            </a:endParaRPr>
          </a:p>
        </p:txBody>
      </p:sp>
      <p:sp>
        <p:nvSpPr>
          <p:cNvPr id="15" name="Text Placeholder 14"/>
          <p:cNvSpPr>
            <a:spLocks noGrp="1"/>
          </p:cNvSpPr>
          <p:nvPr>
            <p:ph type="body" idx="1"/>
          </p:nvPr>
        </p:nvSpPr>
        <p:spPr>
          <a:xfrm>
            <a:off x="153878" y="1632058"/>
            <a:ext cx="12128721" cy="4650299"/>
          </a:xfrm>
          <a:prstGeom prst="rect">
            <a:avLst/>
          </a:prstGeom>
        </p:spPr>
        <p:txBody>
          <a:bodyPr vert="horz" lIns="182880" tIns="91440" rIns="18288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Slide Number Placeholder 18"/>
          <p:cNvSpPr>
            <a:spLocks noGrp="1"/>
          </p:cNvSpPr>
          <p:nvPr>
            <p:ph type="sldNum" sz="quarter" idx="4"/>
          </p:nvPr>
        </p:nvSpPr>
        <p:spPr>
          <a:xfrm>
            <a:off x="11659197" y="6606832"/>
            <a:ext cx="777278" cy="387693"/>
          </a:xfrm>
          <a:prstGeom prst="rect">
            <a:avLst/>
          </a:prstGeom>
        </p:spPr>
        <p:txBody>
          <a:bodyPr vert="horz" lIns="91440" tIns="45720" rIns="91440" bIns="45720" rtlCol="0" anchor="ctr"/>
          <a:lstStyle>
            <a:lvl1pPr algn="r">
              <a:defRPr sz="816">
                <a:solidFill>
                  <a:schemeClr val="tx1"/>
                </a:solidFill>
                <a:latin typeface="Segoe UI" pitchFamily="34" charset="0"/>
                <a:ea typeface="Segoe UI" pitchFamily="34" charset="0"/>
                <a:cs typeface="Segoe UI" pitchFamily="34" charset="0"/>
              </a:defRPr>
            </a:lvl1pPr>
          </a:lstStyle>
          <a:p>
            <a:pPr defTabSz="1109758"/>
            <a:fld id="{FAADACFB-7C71-4E89-89D2-7BBA40B7BFA9}" type="slidenum">
              <a:rPr lang="en-US" smtClean="0">
                <a:solidFill>
                  <a:srgbClr val="505050"/>
                </a:solidFill>
              </a:rPr>
              <a:pPr defTabSz="1109758"/>
              <a:t>‹#›</a:t>
            </a:fld>
            <a:endParaRPr lang="en-US" dirty="0">
              <a:solidFill>
                <a:srgbClr val="505050"/>
              </a:solidFill>
            </a:endParaRPr>
          </a:p>
        </p:txBody>
      </p:sp>
    </p:spTree>
    <p:extLst>
      <p:ext uri="{BB962C8B-B14F-4D97-AF65-F5344CB8AC3E}">
        <p14:creationId xmlns:p14="http://schemas.microsoft.com/office/powerpoint/2010/main" val="2112641028"/>
      </p:ext>
    </p:extLst>
  </p:cSld>
  <p:clrMap bg1="lt1" tx1="dk1" bg2="lt2" tx2="dk2" accent1="accent1" accent2="accent2" accent3="accent3" accent4="accent4" accent5="accent5" accent6="accent6" hlink="hlink" folHlink="folHlink"/>
  <p:sldLayoutIdLst>
    <p:sldLayoutId id="2147484420" r:id="rId1"/>
    <p:sldLayoutId id="2147484421" r:id="rId2"/>
    <p:sldLayoutId id="2147484422" r:id="rId3"/>
    <p:sldLayoutId id="2147484423" r:id="rId4"/>
    <p:sldLayoutId id="2147484424" r:id="rId5"/>
  </p:sldLayoutIdLst>
  <p:transition>
    <p:fade/>
  </p:transition>
  <p:timing>
    <p:tnLst>
      <p:par>
        <p:cTn id="1" dur="indefinite" restart="never" nodeType="tmRoot"/>
      </p:par>
    </p:tnLst>
  </p:timing>
  <p:hf hdr="0" ftr="0" dt="0"/>
  <p:txStyles>
    <p:titleStyle>
      <a:lvl1pPr marL="0" algn="l" defTabSz="1109758" rtl="0" eaLnBrk="1" latinLnBrk="0" hangingPunct="1">
        <a:lnSpc>
          <a:spcPct val="90000"/>
        </a:lnSpc>
        <a:spcBef>
          <a:spcPct val="0"/>
        </a:spcBef>
        <a:buNone/>
        <a:defRPr lang="en-US" sz="4080" kern="1200" spc="-59" baseline="0" dirty="0">
          <a:solidFill>
            <a:schemeClr val="bg2"/>
          </a:solidFill>
          <a:latin typeface="Segoe UI Light" pitchFamily="34" charset="0"/>
          <a:ea typeface="Segoe UI" pitchFamily="34" charset="0"/>
          <a:cs typeface="Segoe UI" pitchFamily="34" charset="0"/>
        </a:defRPr>
      </a:lvl1pPr>
    </p:titleStyle>
    <p:bodyStyle>
      <a:lvl1pPr marL="0" indent="0" algn="l" defTabSz="1109758" rtl="0" eaLnBrk="1" latinLnBrk="0" hangingPunct="1">
        <a:spcBef>
          <a:spcPts val="1836"/>
        </a:spcBef>
        <a:buClr>
          <a:srgbClr val="0072C6"/>
        </a:buClr>
        <a:buSzPct val="100000"/>
        <a:buFont typeface="Wingdings" pitchFamily="2" charset="2"/>
        <a:buNone/>
        <a:defRPr sz="2448" kern="1200">
          <a:solidFill>
            <a:schemeClr val="tx2"/>
          </a:solidFill>
          <a:latin typeface="Segoe UI" pitchFamily="34" charset="0"/>
          <a:ea typeface="Segoe UI" pitchFamily="34" charset="0"/>
          <a:cs typeface="Segoe UI" pitchFamily="34" charset="0"/>
        </a:defRPr>
      </a:lvl1pPr>
      <a:lvl2pPr marL="485544" indent="-198264" algn="l" defTabSz="1109758" rtl="0" eaLnBrk="1" latinLnBrk="0" hangingPunct="1">
        <a:spcBef>
          <a:spcPct val="20000"/>
        </a:spcBef>
        <a:buFont typeface="Arial" pitchFamily="34" charset="0"/>
        <a:buChar char="•"/>
        <a:defRPr sz="1836" kern="1200">
          <a:solidFill>
            <a:schemeClr val="tx1"/>
          </a:solidFill>
          <a:latin typeface="Segoe UI" pitchFamily="34" charset="0"/>
          <a:ea typeface="Segoe UI" pitchFamily="34" charset="0"/>
          <a:cs typeface="Segoe UI" pitchFamily="34" charset="0"/>
        </a:defRPr>
      </a:lvl2pPr>
      <a:lvl3pPr marL="776870" indent="-176683" algn="l" defTabSz="1109758" rtl="0" eaLnBrk="1" latinLnBrk="0" hangingPunct="1">
        <a:spcBef>
          <a:spcPct val="20000"/>
        </a:spcBef>
        <a:buFont typeface="Arial" pitchFamily="34" charset="0"/>
        <a:buChar char="•"/>
        <a:defRPr sz="1632" kern="1200">
          <a:solidFill>
            <a:schemeClr val="tx1"/>
          </a:solidFill>
          <a:latin typeface="Segoe UI" pitchFamily="34" charset="0"/>
          <a:ea typeface="Segoe UI" pitchFamily="34" charset="0"/>
          <a:cs typeface="Segoe UI" pitchFamily="34" charset="0"/>
        </a:defRPr>
      </a:lvl3pPr>
      <a:lvl4pPr marL="1068196" indent="-180730"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4pPr>
      <a:lvl5pPr marL="1310968" indent="-183428" algn="l" defTabSz="1109758" rtl="0" eaLnBrk="1" latinLnBrk="0" hangingPunct="1">
        <a:spcBef>
          <a:spcPct val="20000"/>
        </a:spcBef>
        <a:buFont typeface="Arial" pitchFamily="34" charset="0"/>
        <a:buChar char="»"/>
        <a:defRPr sz="1428"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p:bodyStyle>
    <p:otherStyle>
      <a:defPPr>
        <a:defRPr lang="en-US"/>
      </a:defPPr>
      <a:lvl1pPr marL="0" algn="l" defTabSz="1109758" rtl="0" eaLnBrk="1" latinLnBrk="0" hangingPunct="1">
        <a:defRPr sz="2244" kern="1200">
          <a:solidFill>
            <a:schemeClr val="tx1"/>
          </a:solidFill>
          <a:latin typeface="+mn-lt"/>
          <a:ea typeface="+mn-ea"/>
          <a:cs typeface="+mn-cs"/>
        </a:defRPr>
      </a:lvl1pPr>
      <a:lvl2pPr marL="554880" algn="l" defTabSz="1109758" rtl="0" eaLnBrk="1" latinLnBrk="0" hangingPunct="1">
        <a:defRPr sz="2244" kern="1200">
          <a:solidFill>
            <a:schemeClr val="tx1"/>
          </a:solidFill>
          <a:latin typeface="+mn-lt"/>
          <a:ea typeface="+mn-ea"/>
          <a:cs typeface="+mn-cs"/>
        </a:defRPr>
      </a:lvl2pPr>
      <a:lvl3pPr marL="1109758" algn="l" defTabSz="1109758" rtl="0" eaLnBrk="1" latinLnBrk="0" hangingPunct="1">
        <a:defRPr sz="2244" kern="1200">
          <a:solidFill>
            <a:schemeClr val="tx1"/>
          </a:solidFill>
          <a:latin typeface="+mn-lt"/>
          <a:ea typeface="+mn-ea"/>
          <a:cs typeface="+mn-cs"/>
        </a:defRPr>
      </a:lvl3pPr>
      <a:lvl4pPr marL="1664639" algn="l" defTabSz="1109758" rtl="0" eaLnBrk="1" latinLnBrk="0" hangingPunct="1">
        <a:defRPr sz="2244" kern="1200">
          <a:solidFill>
            <a:schemeClr val="tx1"/>
          </a:solidFill>
          <a:latin typeface="+mn-lt"/>
          <a:ea typeface="+mn-ea"/>
          <a:cs typeface="+mn-cs"/>
        </a:defRPr>
      </a:lvl4pPr>
      <a:lvl5pPr marL="2219518" algn="l" defTabSz="1109758" rtl="0" eaLnBrk="1" latinLnBrk="0" hangingPunct="1">
        <a:defRPr sz="2244" kern="1200">
          <a:solidFill>
            <a:schemeClr val="tx1"/>
          </a:solidFill>
          <a:latin typeface="+mn-lt"/>
          <a:ea typeface="+mn-ea"/>
          <a:cs typeface="+mn-cs"/>
        </a:defRPr>
      </a:lvl5pPr>
      <a:lvl6pPr marL="2774397" algn="l" defTabSz="1109758" rtl="0" eaLnBrk="1" latinLnBrk="0" hangingPunct="1">
        <a:defRPr sz="2244" kern="1200">
          <a:solidFill>
            <a:schemeClr val="tx1"/>
          </a:solidFill>
          <a:latin typeface="+mn-lt"/>
          <a:ea typeface="+mn-ea"/>
          <a:cs typeface="+mn-cs"/>
        </a:defRPr>
      </a:lvl6pPr>
      <a:lvl7pPr marL="3329276" algn="l" defTabSz="1109758" rtl="0" eaLnBrk="1" latinLnBrk="0" hangingPunct="1">
        <a:defRPr sz="2244" kern="1200">
          <a:solidFill>
            <a:schemeClr val="tx1"/>
          </a:solidFill>
          <a:latin typeface="+mn-lt"/>
          <a:ea typeface="+mn-ea"/>
          <a:cs typeface="+mn-cs"/>
        </a:defRPr>
      </a:lvl7pPr>
      <a:lvl8pPr marL="3884156" algn="l" defTabSz="1109758" rtl="0" eaLnBrk="1" latinLnBrk="0" hangingPunct="1">
        <a:defRPr sz="2244" kern="1200">
          <a:solidFill>
            <a:schemeClr val="tx1"/>
          </a:solidFill>
          <a:latin typeface="+mn-lt"/>
          <a:ea typeface="+mn-ea"/>
          <a:cs typeface="+mn-cs"/>
        </a:defRPr>
      </a:lvl8pPr>
      <a:lvl9pPr marL="4439035" algn="l" defTabSz="1109758" rtl="0" eaLnBrk="1" latinLnBrk="0" hangingPunct="1">
        <a:defRPr sz="224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131457112"/>
      </p:ext>
    </p:extLst>
  </p:cSld>
  <p:clrMap bg1="lt1" tx1="dk1" bg2="lt2" tx2="dk2" accent1="accent1" accent2="accent2" accent3="accent3" accent4="accent4" accent5="accent5" accent6="accent6" hlink="hlink" folHlink="fol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 id="2147484438" r:id="rId13"/>
    <p:sldLayoutId id="2147484439" r:id="rId14"/>
    <p:sldLayoutId id="2147484440" r:id="rId15"/>
    <p:sldLayoutId id="2147484441" r:id="rId16"/>
    <p:sldLayoutId id="2147484442" r:id="rId17"/>
    <p:sldLayoutId id="2147484443" r:id="rId18"/>
    <p:sldLayoutId id="2147484444" r:id="rId19"/>
    <p:sldLayoutId id="2147484445" r:id="rId20"/>
    <p:sldLayoutId id="2147484446" r:id="rId21"/>
    <p:sldLayoutId id="2147484447" r:id="rId22"/>
    <p:sldLayoutId id="2147484448" r:id="rId23"/>
    <p:sldLayoutId id="2147484449" r:id="rId24"/>
    <p:sldLayoutId id="2147484450" r:id="rId25"/>
    <p:sldLayoutId id="2147484451" r:id="rId26"/>
    <p:sldLayoutId id="2147484452" r:id="rId27"/>
    <p:sldLayoutId id="2147484454" r:id="rId28"/>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690230894"/>
      </p:ext>
    </p:extLst>
  </p:cSld>
  <p:clrMap bg1="dk1" tx1="lt1" bg2="dk2" tx2="lt2" accent1="accent1" accent2="accent2" accent3="accent3" accent4="accent4" accent5="accent5" accent6="accent6" hlink="hlink" folHlink="folHlink"/>
  <p:sldLayoutIdLst>
    <p:sldLayoutId id="2147484456" r:id="rId1"/>
    <p:sldLayoutId id="2147484457" r:id="rId2"/>
    <p:sldLayoutId id="2147484458" r:id="rId3"/>
    <p:sldLayoutId id="2147484459" r:id="rId4"/>
    <p:sldLayoutId id="2147484460" r:id="rId5"/>
    <p:sldLayoutId id="2147484461" r:id="rId6"/>
    <p:sldLayoutId id="2147484462" r:id="rId7"/>
    <p:sldLayoutId id="2147484463" r:id="rId8"/>
    <p:sldLayoutId id="2147484464" r:id="rId9"/>
    <p:sldLayoutId id="2147484465" r:id="rId10"/>
    <p:sldLayoutId id="2147484466" r:id="rId11"/>
    <p:sldLayoutId id="2147484467" r:id="rId12"/>
    <p:sldLayoutId id="2147484468" r:id="rId1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4.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9.xml"/><Relationship Id="rId3" Type="http://schemas.openxmlformats.org/officeDocument/2006/relationships/tags" Target="../tags/tag45.xml"/><Relationship Id="rId7" Type="http://schemas.openxmlformats.org/officeDocument/2006/relationships/slideLayout" Target="../slideLayouts/slideLayout215.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0.xml"/><Relationship Id="rId3" Type="http://schemas.openxmlformats.org/officeDocument/2006/relationships/tags" Target="../tags/tag51.xml"/><Relationship Id="rId7" Type="http://schemas.openxmlformats.org/officeDocument/2006/relationships/slideLayout" Target="../slideLayouts/slideLayout215.xml"/><Relationship Id="rId12" Type="http://schemas.openxmlformats.org/officeDocument/2006/relationships/image" Target="../media/image68.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tags" Target="../tags/tag54.xml"/><Relationship Id="rId11" Type="http://schemas.openxmlformats.org/officeDocument/2006/relationships/image" Target="../media/image67.png"/><Relationship Id="rId5" Type="http://schemas.openxmlformats.org/officeDocument/2006/relationships/tags" Target="../tags/tag53.xml"/><Relationship Id="rId10" Type="http://schemas.openxmlformats.org/officeDocument/2006/relationships/image" Target="../media/image66.png"/><Relationship Id="rId4" Type="http://schemas.openxmlformats.org/officeDocument/2006/relationships/tags" Target="../tags/tag52.xml"/><Relationship Id="rId9" Type="http://schemas.openxmlformats.org/officeDocument/2006/relationships/image" Target="../media/image65.pn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1.xml"/><Relationship Id="rId13" Type="http://schemas.openxmlformats.org/officeDocument/2006/relationships/image" Target="../media/image68.png"/><Relationship Id="rId3" Type="http://schemas.openxmlformats.org/officeDocument/2006/relationships/tags" Target="../tags/tag57.xml"/><Relationship Id="rId7" Type="http://schemas.openxmlformats.org/officeDocument/2006/relationships/slideLayout" Target="../slideLayouts/slideLayout215.xml"/><Relationship Id="rId12" Type="http://schemas.openxmlformats.org/officeDocument/2006/relationships/image" Target="../media/image56.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tags" Target="../tags/tag60.xml"/><Relationship Id="rId11" Type="http://schemas.openxmlformats.org/officeDocument/2006/relationships/image" Target="../media/image67.png"/><Relationship Id="rId5" Type="http://schemas.openxmlformats.org/officeDocument/2006/relationships/tags" Target="../tags/tag59.xml"/><Relationship Id="rId10" Type="http://schemas.openxmlformats.org/officeDocument/2006/relationships/image" Target="../media/image66.png"/><Relationship Id="rId4" Type="http://schemas.openxmlformats.org/officeDocument/2006/relationships/tags" Target="../tags/tag58.xml"/><Relationship Id="rId9" Type="http://schemas.openxmlformats.org/officeDocument/2006/relationships/image" Target="../media/image6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1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215.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jpeg"/></Relationships>
</file>

<file path=ppt/slides/_rels/slide1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215.xml"/><Relationship Id="rId5" Type="http://schemas.openxmlformats.org/officeDocument/2006/relationships/image" Target="../media/image75.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5.xml"/></Relationships>
</file>

<file path=ppt/slides/_rels/slide2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15.xml"/></Relationships>
</file>

<file path=ppt/slides/_rels/slide2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6.xml"/></Relationships>
</file>

<file path=ppt/slides/_rels/slide23.xml.rels><?xml version="1.0" encoding="UTF-8" standalone="yes"?>
<Relationships xmlns="http://schemas.openxmlformats.org/package/2006/relationships"><Relationship Id="rId2" Type="http://schemas.openxmlformats.org/officeDocument/2006/relationships/image" Target="../media/image78.WMF"/><Relationship Id="rId1" Type="http://schemas.openxmlformats.org/officeDocument/2006/relationships/slideLayout" Target="../slideLayouts/slideLayout2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2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1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12.xml"/><Relationship Id="rId7" Type="http://schemas.openxmlformats.org/officeDocument/2006/relationships/hyperlink" Target="http://www.ge.com/docs/chapters/Industrial_Internet.pdf" TargetMode="External"/><Relationship Id="rId2" Type="http://schemas.openxmlformats.org/officeDocument/2006/relationships/tags" Target="../tags/tag23.xml"/><Relationship Id="rId1" Type="http://schemas.openxmlformats.org/officeDocument/2006/relationships/vmlDrawing" Target="../drawings/vmlDrawing23.vml"/><Relationship Id="rId6" Type="http://schemas.openxmlformats.org/officeDocument/2006/relationships/hyperlink" Target="http://www.ge.com/europe/downloads/IndustrialInternet_AEuropeanPerspective.pdf" TargetMode="External"/><Relationship Id="rId5" Type="http://schemas.openxmlformats.org/officeDocument/2006/relationships/image" Target="../media/image4.emf"/><Relationship Id="rId4" Type="http://schemas.openxmlformats.org/officeDocument/2006/relationships/oleObject" Target="../embeddings/oleObject23.bin"/></Relationships>
</file>

<file path=ppt/slides/_rels/slide4.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emf"/><Relationship Id="rId18" Type="http://schemas.openxmlformats.org/officeDocument/2006/relationships/image" Target="../media/image44.png"/><Relationship Id="rId3" Type="http://schemas.openxmlformats.org/officeDocument/2006/relationships/image" Target="../media/image29.png"/><Relationship Id="rId21" Type="http://schemas.openxmlformats.org/officeDocument/2006/relationships/image" Target="../media/image47.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notesSlide" Target="../notesSlides/notesSlide3.xml"/><Relationship Id="rId16" Type="http://schemas.openxmlformats.org/officeDocument/2006/relationships/image" Target="../media/image42.png"/><Relationship Id="rId20" Type="http://schemas.openxmlformats.org/officeDocument/2006/relationships/image" Target="../media/image46.png"/><Relationship Id="rId1" Type="http://schemas.openxmlformats.org/officeDocument/2006/relationships/slideLayout" Target="../slideLayouts/slideLayout215.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emf"/><Relationship Id="rId19" Type="http://schemas.openxmlformats.org/officeDocument/2006/relationships/image" Target="../media/image45.png"/><Relationship Id="rId4" Type="http://schemas.openxmlformats.org/officeDocument/2006/relationships/image" Target="../media/image30.png"/><Relationship Id="rId9" Type="http://schemas.openxmlformats.org/officeDocument/2006/relationships/image" Target="../media/image35.emf"/><Relationship Id="rId14" Type="http://schemas.openxmlformats.org/officeDocument/2006/relationships/image" Target="../media/image40.emf"/><Relationship Id="rId22"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216.xml"/><Relationship Id="rId4" Type="http://schemas.openxmlformats.org/officeDocument/2006/relationships/image" Target="../media/image50.jpg"/></Relationships>
</file>

<file path=ppt/slides/_rels/slide6.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18" Type="http://schemas.openxmlformats.org/officeDocument/2006/relationships/image" Target="../media/image62.emf"/><Relationship Id="rId3" Type="http://schemas.openxmlformats.org/officeDocument/2006/relationships/slideLayout" Target="../slideLayouts/slideLayout215.xml"/><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emf"/><Relationship Id="rId2" Type="http://schemas.openxmlformats.org/officeDocument/2006/relationships/tags" Target="../tags/tag24.xml"/><Relationship Id="rId16" Type="http://schemas.openxmlformats.org/officeDocument/2006/relationships/image" Target="../media/image60.emf"/><Relationship Id="rId20" Type="http://schemas.openxmlformats.org/officeDocument/2006/relationships/image" Target="../media/image64.emf"/><Relationship Id="rId1" Type="http://schemas.openxmlformats.org/officeDocument/2006/relationships/vmlDrawing" Target="../drawings/vmlDrawing24.vml"/><Relationship Id="rId6" Type="http://schemas.openxmlformats.org/officeDocument/2006/relationships/image" Target="../media/image20.emf"/><Relationship Id="rId11" Type="http://schemas.openxmlformats.org/officeDocument/2006/relationships/image" Target="../media/image55.png"/><Relationship Id="rId5" Type="http://schemas.openxmlformats.org/officeDocument/2006/relationships/oleObject" Target="../embeddings/oleObject24.bin"/><Relationship Id="rId15" Type="http://schemas.openxmlformats.org/officeDocument/2006/relationships/image" Target="../media/image59.png"/><Relationship Id="rId10" Type="http://schemas.openxmlformats.org/officeDocument/2006/relationships/image" Target="../media/image54.png"/><Relationship Id="rId19" Type="http://schemas.openxmlformats.org/officeDocument/2006/relationships/image" Target="../media/image63.emf"/><Relationship Id="rId4" Type="http://schemas.openxmlformats.org/officeDocument/2006/relationships/notesSlide" Target="../notesSlides/notesSlide5.xml"/><Relationship Id="rId9" Type="http://schemas.openxmlformats.org/officeDocument/2006/relationships/image" Target="../media/image53.png"/><Relationship Id="rId14" Type="http://schemas.openxmlformats.org/officeDocument/2006/relationships/image" Target="../media/image58.pn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6.xml"/><Relationship Id="rId3" Type="http://schemas.openxmlformats.org/officeDocument/2006/relationships/tags" Target="../tags/tag27.xml"/><Relationship Id="rId7" Type="http://schemas.openxmlformats.org/officeDocument/2006/relationships/slideLayout" Target="../slideLayouts/slideLayout215.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7.xml"/><Relationship Id="rId3" Type="http://schemas.openxmlformats.org/officeDocument/2006/relationships/tags" Target="../tags/tag33.xml"/><Relationship Id="rId7" Type="http://schemas.openxmlformats.org/officeDocument/2006/relationships/slideLayout" Target="../slideLayouts/slideLayout215.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8.xml"/><Relationship Id="rId3" Type="http://schemas.openxmlformats.org/officeDocument/2006/relationships/tags" Target="../tags/tag39.xml"/><Relationship Id="rId7" Type="http://schemas.openxmlformats.org/officeDocument/2006/relationships/slideLayout" Target="../slideLayouts/slideLayout215.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a:spLocks noGrp="1"/>
          </p:cNvSpPr>
          <p:nvPr>
            <p:ph type="title"/>
          </p:nvPr>
        </p:nvSpPr>
        <p:spPr>
          <a:xfrm>
            <a:off x="274702" y="2125678"/>
            <a:ext cx="7098706" cy="2852722"/>
          </a:xfrm>
        </p:spPr>
        <p:txBody>
          <a:bodyPr/>
          <a:lstStyle/>
          <a:p>
            <a:r>
              <a:rPr lang="en-US" sz="4800" dirty="0" smtClean="0"/>
              <a:t>Azure Architect Workshop</a:t>
            </a:r>
            <a:br>
              <a:rPr lang="en-US" sz="4800" dirty="0" smtClean="0"/>
            </a:br>
            <a:r>
              <a:rPr lang="en-US" sz="2800" dirty="0"/>
              <a:t/>
            </a:r>
            <a:br>
              <a:rPr lang="en-US" sz="2800" dirty="0"/>
            </a:br>
            <a:r>
              <a:rPr lang="en-US" sz="3600" b="1" dirty="0" smtClean="0"/>
              <a:t>Azure IoT Services Overview</a:t>
            </a:r>
            <a:endParaRPr lang="en-US" dirty="0"/>
          </a:p>
        </p:txBody>
      </p:sp>
      <p:sp>
        <p:nvSpPr>
          <p:cNvPr id="5" name="Freeform 4"/>
          <p:cNvSpPr>
            <a:spLocks noChangeAspect="1"/>
          </p:cNvSpPr>
          <p:nvPr/>
        </p:nvSpPr>
        <p:spPr bwMode="black">
          <a:xfrm>
            <a:off x="6570635" y="2134417"/>
            <a:ext cx="5054347" cy="258664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188F"/>
          </a:solidFill>
          <a:extLst/>
        </p:spPr>
        <p:txBody>
          <a:bodyPr vert="horz" wrap="square" lIns="91440" tIns="45720" rIns="91440" bIns="45720" numCol="1" anchor="t" anchorCtr="0" compatLnSpc="1">
            <a:prstTxWarp prst="textNoShape">
              <a:avLst/>
            </a:prstTxWarp>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a:defRPr/>
            </a:pPr>
            <a:endParaRPr lang="en-US" dirty="0">
              <a:solidFill>
                <a:srgbClr val="505050"/>
              </a:solidFill>
            </a:endParaRPr>
          </a:p>
        </p:txBody>
      </p:sp>
    </p:spTree>
    <p:extLst>
      <p:ext uri="{BB962C8B-B14F-4D97-AF65-F5344CB8AC3E}">
        <p14:creationId xmlns:p14="http://schemas.microsoft.com/office/powerpoint/2010/main" val="2467559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loud"/>
          <p:cNvSpPr>
            <a:spLocks noChangeAspect="1"/>
          </p:cNvSpPr>
          <p:nvPr/>
        </p:nvSpPr>
        <p:spPr bwMode="black">
          <a:xfrm>
            <a:off x="3133179" y="982662"/>
            <a:ext cx="9197743" cy="54507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2">
              <a:lumMod val="20000"/>
              <a:lumOff val="80000"/>
            </a:schemeClr>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algn="ctr">
              <a:lnSpc>
                <a:spcPct val="80000"/>
              </a:lnSpc>
            </a:pPr>
            <a:endParaRPr lang="en-US" sz="4400" spc="-150" dirty="0">
              <a:solidFill>
                <a:srgbClr val="FFFFFF"/>
              </a:solidFill>
              <a:latin typeface="Segoe UI Light"/>
            </a:endParaRPr>
          </a:p>
        </p:txBody>
      </p:sp>
      <p:cxnSp>
        <p:nvCxnSpPr>
          <p:cNvPr id="227" name="2 fg"/>
          <p:cNvCxnSpPr/>
          <p:nvPr/>
        </p:nvCxnSpPr>
        <p:spPr>
          <a:xfrm>
            <a:off x="1005627" y="5160033"/>
            <a:ext cx="338743" cy="10454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9" name="2   Arrow fg"/>
          <p:cNvCxnSpPr/>
          <p:nvPr/>
        </p:nvCxnSpPr>
        <p:spPr>
          <a:xfrm>
            <a:off x="2179637" y="5495042"/>
            <a:ext cx="1593360" cy="317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3" name="2 Arrow"/>
          <p:cNvCxnSpPr/>
          <p:nvPr/>
        </p:nvCxnSpPr>
        <p:spPr>
          <a:xfrm>
            <a:off x="1010114" y="2267026"/>
            <a:ext cx="2780886" cy="1305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2 Field Gateway"/>
          <p:cNvGrpSpPr/>
          <p:nvPr/>
        </p:nvGrpSpPr>
        <p:grpSpPr>
          <a:xfrm>
            <a:off x="1386312" y="4957895"/>
            <a:ext cx="769091" cy="1063609"/>
            <a:chOff x="1547306" y="5067599"/>
            <a:chExt cx="769091" cy="1063609"/>
          </a:xfrm>
        </p:grpSpPr>
        <p:sp>
          <p:nvSpPr>
            <p:cNvPr id="15" name="Rectangle 14"/>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chemeClr val="tx1"/>
                  </a:solidFill>
                  <a:latin typeface="Segoe UI Semibold" panose="020B0702040204020203" pitchFamily="34" charset="0"/>
                  <a:ea typeface="Segoe UI" pitchFamily="34" charset="0"/>
                  <a:cs typeface="Segoe UI" pitchFamily="34" charset="0"/>
                </a:rPr>
                <a:t>Field Gateway</a:t>
              </a:r>
            </a:p>
          </p:txBody>
        </p:sp>
        <p:sp>
          <p:nvSpPr>
            <p:cNvPr id="75"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grpSp>
      <p:sp>
        <p:nvSpPr>
          <p:cNvPr id="28" name="Rectangle 27"/>
          <p:cNvSpPr/>
          <p:nvPr/>
        </p:nvSpPr>
        <p:spPr bwMode="auto">
          <a:xfrm>
            <a:off x="1" y="1768156"/>
            <a:ext cx="1004696" cy="43325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solidFill>
                <a:schemeClr val="tx1"/>
              </a:solidFill>
              <a:ea typeface="Segoe UI" pitchFamily="34" charset="0"/>
              <a:cs typeface="Segoe UI" pitchFamily="34" charset="0"/>
            </a:endParaRPr>
          </a:p>
        </p:txBody>
      </p:sp>
      <p:sp>
        <p:nvSpPr>
          <p:cNvPr id="27" name="2 Device"/>
          <p:cNvSpPr txBox="1"/>
          <p:nvPr/>
        </p:nvSpPr>
        <p:spPr>
          <a:xfrm>
            <a:off x="1367461" y="6100731"/>
            <a:ext cx="3583925" cy="677108"/>
          </a:xfrm>
          <a:prstGeom prst="rect">
            <a:avLst/>
          </a:prstGeom>
          <a:gradFill>
            <a:gsLst>
              <a:gs pos="28000">
                <a:srgbClr val="5EB6DA"/>
              </a:gs>
              <a:gs pos="28000">
                <a:srgbClr val="3999C6"/>
              </a:gs>
            </a:gsLst>
            <a:lin ang="8100000" scaled="1"/>
          </a:gradFill>
        </p:spPr>
        <p:txBody>
          <a:bodyPr wrap="square" lIns="91440" tIns="91440" rIns="0" bIns="91440" rtlCol="0">
            <a:spAutoFit/>
          </a:bodyPr>
          <a:lstStyle>
            <a:defPPr>
              <a:defRPr lang="en-US"/>
            </a:defPPr>
            <a:lvl1pPr defTabSz="932597">
              <a:defRPr sz="1600">
                <a:solidFill>
                  <a:schemeClr val="bg2"/>
                </a:solidFill>
              </a:defRPr>
            </a:lvl1pPr>
          </a:lstStyle>
          <a:p>
            <a:r>
              <a:rPr lang="en-US" dirty="0">
                <a:solidFill>
                  <a:schemeClr val="tx1"/>
                </a:solidFill>
              </a:rPr>
              <a:t>Device </a:t>
            </a:r>
          </a:p>
          <a:p>
            <a:r>
              <a:rPr lang="en-US" dirty="0">
                <a:solidFill>
                  <a:schemeClr val="tx1"/>
                </a:solidFill>
              </a:rPr>
              <a:t>Connectivity &amp; Management</a:t>
            </a:r>
          </a:p>
        </p:txBody>
      </p:sp>
      <p:sp>
        <p:nvSpPr>
          <p:cNvPr id="5" name="Title 4"/>
          <p:cNvSpPr>
            <a:spLocks noGrp="1"/>
          </p:cNvSpPr>
          <p:nvPr>
            <p:ph type="title"/>
          </p:nvPr>
        </p:nvSpPr>
        <p:spPr/>
        <p:txBody>
          <a:bodyPr/>
          <a:lstStyle/>
          <a:p>
            <a:pPr lvl="0"/>
            <a:r>
              <a:rPr lang="en-US" dirty="0">
                <a:solidFill>
                  <a:schemeClr val="tx1"/>
                </a:solidFill>
              </a:rPr>
              <a:t>IoT Device &amp; Cloud </a:t>
            </a:r>
            <a:r>
              <a:rPr lang="en-US" dirty="0" smtClean="0">
                <a:solidFill>
                  <a:schemeClr val="tx1"/>
                </a:solidFill>
              </a:rPr>
              <a:t>Patterns</a:t>
            </a:r>
            <a:endParaRPr lang="en-US" dirty="0">
              <a:solidFill>
                <a:schemeClr val="tx1"/>
              </a:solidFill>
            </a:endParaRPr>
          </a:p>
        </p:txBody>
      </p:sp>
      <p:grpSp>
        <p:nvGrpSpPr>
          <p:cNvPr id="228" name="1 Devices - sensors"/>
          <p:cNvGrpSpPr/>
          <p:nvPr/>
        </p:nvGrpSpPr>
        <p:grpSpPr>
          <a:xfrm>
            <a:off x="115914" y="2043077"/>
            <a:ext cx="871159" cy="3991585"/>
            <a:chOff x="276909" y="1995490"/>
            <a:chExt cx="871159" cy="3991585"/>
          </a:xfrm>
        </p:grpSpPr>
        <p:sp>
          <p:nvSpPr>
            <p:cNvPr id="230" name="Rectangle 229"/>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32" name="TextBox 231"/>
            <p:cNvSpPr txBox="1"/>
            <p:nvPr/>
          </p:nvSpPr>
          <p:spPr>
            <a:xfrm rot="16200000">
              <a:off x="-1511456" y="3783855"/>
              <a:ext cx="3976839" cy="400110"/>
            </a:xfrm>
            <a:prstGeom prst="rect">
              <a:avLst/>
            </a:prstGeom>
            <a:noFill/>
            <a:ln>
              <a:noFill/>
              <a:headEnd type="none" w="med" len="med"/>
              <a:tailEnd type="none" w="med" len="med"/>
            </a:ln>
          </p:spPr>
          <p:txBody>
            <a:bodyPr wrap="square" lIns="0" tIns="0" rIns="0" bIns="0" rtlCol="0">
              <a:spAutoFit/>
            </a:bodyPr>
            <a:lstStyle/>
            <a:p>
              <a:pPr algn="ctr" defTabSz="932384"/>
              <a:r>
                <a:rPr lang="en-US" sz="1400" spc="-38" dirty="0">
                  <a:latin typeface="Segoe UI Black" panose="020B0A02040204020203" pitchFamily="34" charset="0"/>
                  <a:ea typeface="Segoe UI Black" panose="020B0A02040204020203" pitchFamily="34" charset="0"/>
                  <a:cs typeface="Segoe UI Black" panose="020B0A02040204020203" pitchFamily="34" charset="0"/>
                </a:rPr>
                <a:t>Devices</a:t>
              </a:r>
            </a:p>
            <a:p>
              <a:pPr algn="ctr" defTabSz="932384"/>
              <a:r>
                <a:rPr lang="en-US" sz="1200" spc="-38" dirty="0">
                  <a:latin typeface="Segoe UI Semibold" panose="020B0702040204020203" pitchFamily="34" charset="0"/>
                  <a:ea typeface="Segoe UI" pitchFamily="34" charset="0"/>
                  <a:cs typeface="Segoe UI Semibold" panose="020B0702040204020203" pitchFamily="34" charset="0"/>
                </a:rPr>
                <a:t>RTOS, </a:t>
              </a:r>
              <a:r>
                <a:rPr lang="en-US" sz="1200" spc="-38" dirty="0" smtClean="0">
                  <a:latin typeface="Segoe UI Semibold" panose="020B0702040204020203" pitchFamily="34" charset="0"/>
                  <a:ea typeface="Segoe UI" pitchFamily="34" charset="0"/>
                  <a:cs typeface="Segoe UI Semibold" panose="020B0702040204020203" pitchFamily="34" charset="0"/>
                </a:rPr>
                <a:t>Linux</a:t>
              </a:r>
              <a:r>
                <a:rPr lang="en-US" sz="1200" spc="-38" dirty="0">
                  <a:latin typeface="Segoe UI Semibold" panose="020B0702040204020203" pitchFamily="34" charset="0"/>
                  <a:ea typeface="Segoe UI" pitchFamily="34" charset="0"/>
                  <a:cs typeface="Segoe UI Semibold" panose="020B0702040204020203" pitchFamily="34" charset="0"/>
                </a:rPr>
                <a:t>, </a:t>
              </a:r>
              <a:r>
                <a:rPr lang="en-US" sz="1200" spc="-38" dirty="0" smtClean="0">
                  <a:latin typeface="Segoe UI Semibold" panose="020B0702040204020203" pitchFamily="34" charset="0"/>
                  <a:ea typeface="Segoe UI" pitchFamily="34" charset="0"/>
                  <a:cs typeface="Segoe UI Semibold" panose="020B0702040204020203" pitchFamily="34" charset="0"/>
                </a:rPr>
                <a:t>Windows, Android</a:t>
              </a:r>
              <a:r>
                <a:rPr lang="en-US" sz="1200" spc="-38" dirty="0">
                  <a:latin typeface="Segoe UI Semibold" panose="020B0702040204020203" pitchFamily="34" charset="0"/>
                  <a:ea typeface="Segoe UI" pitchFamily="34" charset="0"/>
                  <a:cs typeface="Segoe UI Semibold" panose="020B0702040204020203" pitchFamily="34" charset="0"/>
                </a:rPr>
                <a:t>, </a:t>
              </a:r>
              <a:r>
                <a:rPr lang="en-US" sz="1200" spc="-38" dirty="0" smtClean="0">
                  <a:latin typeface="Segoe UI Semibold" panose="020B0702040204020203" pitchFamily="34" charset="0"/>
                  <a:ea typeface="Segoe UI" pitchFamily="34" charset="0"/>
                  <a:cs typeface="Segoe UI Semibold" panose="020B0702040204020203" pitchFamily="34" charset="0"/>
                </a:rPr>
                <a:t>iOS </a:t>
              </a:r>
              <a:endParaRPr lang="en-US" sz="1200" spc="-38" dirty="0">
                <a:latin typeface="Segoe UI Semibold" panose="020B0702040204020203" pitchFamily="34" charset="0"/>
                <a:ea typeface="Segoe UI" pitchFamily="34" charset="0"/>
                <a:cs typeface="Segoe UI Semibold" panose="020B0702040204020203" pitchFamily="34" charset="0"/>
              </a:endParaRPr>
            </a:p>
          </p:txBody>
        </p:sp>
        <p:sp>
          <p:nvSpPr>
            <p:cNvPr id="234"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sp>
          <p:nvSpPr>
            <p:cNvPr id="235" name="Rectangle 234"/>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36"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sp>
          <p:nvSpPr>
            <p:cNvPr id="240" name="Rectangle 239"/>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41"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sp>
          <p:nvSpPr>
            <p:cNvPr id="242" name="Rectangle 241"/>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43"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sp>
          <p:nvSpPr>
            <p:cNvPr id="244" name="Rectangle 243"/>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45"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sp>
          <p:nvSpPr>
            <p:cNvPr id="246" name="Rectangle 245"/>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47"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sp>
          <p:nvSpPr>
            <p:cNvPr id="248" name="Rectangle 247"/>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52"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sp>
          <p:nvSpPr>
            <p:cNvPr id="253" name="Rectangle 252"/>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54"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sp>
          <p:nvSpPr>
            <p:cNvPr id="255" name="Rectangle 254"/>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56"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sp>
          <p:nvSpPr>
            <p:cNvPr id="257" name="Rectangle 256"/>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58"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sp>
          <p:nvSpPr>
            <p:cNvPr id="259" name="Rectangle 258"/>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60"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grpSp>
      <p:grpSp>
        <p:nvGrpSpPr>
          <p:cNvPr id="63" name="3 Protocol Adaptation"/>
          <p:cNvGrpSpPr/>
          <p:nvPr/>
        </p:nvGrpSpPr>
        <p:grpSpPr>
          <a:xfrm>
            <a:off x="2957554" y="2430462"/>
            <a:ext cx="830388" cy="1062230"/>
            <a:chOff x="2503269" y="3539000"/>
            <a:chExt cx="901479" cy="1062230"/>
          </a:xfrm>
        </p:grpSpPr>
        <p:sp>
          <p:nvSpPr>
            <p:cNvPr id="17" name="Rectangle 16"/>
            <p:cNvSpPr/>
            <p:nvPr/>
          </p:nvSpPr>
          <p:spPr bwMode="auto">
            <a:xfrm>
              <a:off x="2503269" y="3539000"/>
              <a:ext cx="901479"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chemeClr val="tx1"/>
                  </a:solidFill>
                  <a:latin typeface="Segoe UI Semibold" panose="020B0702040204020203" pitchFamily="34" charset="0"/>
                  <a:ea typeface="Segoe UI" pitchFamily="34" charset="0"/>
                  <a:cs typeface="Segoe UI" pitchFamily="34" charset="0"/>
                </a:rPr>
                <a:t>Protocol Adaptation</a:t>
              </a:r>
            </a:p>
          </p:txBody>
        </p:sp>
        <p:sp>
          <p:nvSpPr>
            <p:cNvPr id="167"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8"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74"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16" name="Elbow Connector 15"/>
            <p:cNvCxnSpPr>
              <a:stCxn id="167" idx="3"/>
              <a:endCxn id="171"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9" name="Elbow Connector 198"/>
            <p:cNvCxnSpPr>
              <a:stCxn id="168" idx="3"/>
              <a:endCxn id="171"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1" name="Elbow Connector 260"/>
            <p:cNvCxnSpPr>
              <a:stCxn id="169" idx="3"/>
              <a:endCxn id="171"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Elbow Connector 261"/>
            <p:cNvCxnSpPr>
              <a:stCxn id="174" idx="3"/>
              <a:endCxn id="171"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9" name="2 Cloud Gateway"/>
          <p:cNvGrpSpPr/>
          <p:nvPr/>
        </p:nvGrpSpPr>
        <p:grpSpPr>
          <a:xfrm>
            <a:off x="3793359" y="2009904"/>
            <a:ext cx="1150668" cy="3976839"/>
            <a:chOff x="3791485" y="2035023"/>
            <a:chExt cx="1150668" cy="3976839"/>
          </a:xfrm>
        </p:grpSpPr>
        <p:sp>
          <p:nvSpPr>
            <p:cNvPr id="18" name="Rectangle 17"/>
            <p:cNvSpPr/>
            <p:nvPr/>
          </p:nvSpPr>
          <p:spPr bwMode="auto">
            <a:xfrm>
              <a:off x="3791485" y="2035023"/>
              <a:ext cx="1150668"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pPr>
              <a:r>
                <a:rPr lang="en-US" sz="11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Cloud </a:t>
              </a:r>
              <a:r>
                <a:rPr lang="en-US" sz="1100" dirty="0" smtClean="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Gateway</a:t>
              </a:r>
            </a:p>
            <a:p>
              <a:pPr defTabSz="913748" fontAlgn="base">
                <a:lnSpc>
                  <a:spcPct val="90000"/>
                </a:lnSpc>
                <a:spcBef>
                  <a:spcPct val="0"/>
                </a:spcBef>
              </a:pPr>
              <a:endParaRPr lang="en-US" sz="800" dirty="0">
                <a:solidFill>
                  <a:schemeClr val="tx1"/>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pPr>
              <a:r>
                <a:rPr lang="en-US" sz="1100" dirty="0" smtClean="0">
                  <a:solidFill>
                    <a:schemeClr val="tx1"/>
                  </a:solidFill>
                  <a:latin typeface="Segoe UI Semibold" panose="020B0702040204020203" pitchFamily="34" charset="0"/>
                  <a:ea typeface="Segoe UI" pitchFamily="34" charset="0"/>
                  <a:cs typeface="Segoe UI" pitchFamily="34" charset="0"/>
                </a:rPr>
                <a:t>Event Hubs</a:t>
              </a:r>
            </a:p>
            <a:p>
              <a:pPr defTabSz="913748" fontAlgn="base">
                <a:lnSpc>
                  <a:spcPct val="90000"/>
                </a:lnSpc>
                <a:spcBef>
                  <a:spcPct val="0"/>
                </a:spcBef>
              </a:pPr>
              <a:r>
                <a:rPr lang="en-US" sz="1100" dirty="0" smtClean="0">
                  <a:solidFill>
                    <a:schemeClr val="tx1"/>
                  </a:solidFill>
                  <a:latin typeface="Segoe UI Semibold" panose="020B0702040204020203" pitchFamily="34" charset="0"/>
                  <a:ea typeface="Segoe UI" pitchFamily="34" charset="0"/>
                  <a:cs typeface="Segoe UI" pitchFamily="34" charset="0"/>
                </a:rPr>
                <a:t>&amp;</a:t>
              </a:r>
            </a:p>
            <a:p>
              <a:pPr defTabSz="913748" fontAlgn="base">
                <a:lnSpc>
                  <a:spcPct val="90000"/>
                </a:lnSpc>
                <a:spcBef>
                  <a:spcPct val="0"/>
                </a:spcBef>
              </a:pPr>
              <a:r>
                <a:rPr lang="en-US" sz="1100" dirty="0" smtClean="0">
                  <a:solidFill>
                    <a:schemeClr val="tx1"/>
                  </a:solidFill>
                  <a:latin typeface="Segoe UI Semibold" panose="020B0702040204020203" pitchFamily="34" charset="0"/>
                  <a:ea typeface="Segoe UI" pitchFamily="34" charset="0"/>
                  <a:cs typeface="Segoe UI" pitchFamily="34" charset="0"/>
                </a:rPr>
                <a:t>IoT Hub</a:t>
              </a:r>
              <a:endParaRPr lang="en-US" sz="1100" dirty="0">
                <a:solidFill>
                  <a:schemeClr val="tx1"/>
                </a:solidFill>
                <a:latin typeface="Segoe UI Semibold" panose="020B0702040204020203" pitchFamily="34" charset="0"/>
                <a:ea typeface="Segoe UI" pitchFamily="34" charset="0"/>
                <a:cs typeface="Segoe UI" pitchFamily="34" charset="0"/>
              </a:endParaRPr>
            </a:p>
          </p:txBody>
        </p:sp>
        <p:grpSp>
          <p:nvGrpSpPr>
            <p:cNvPr id="158" name="Group 157"/>
            <p:cNvGrpSpPr/>
            <p:nvPr/>
          </p:nvGrpSpPr>
          <p:grpSpPr>
            <a:xfrm>
              <a:off x="3937962" y="4220314"/>
              <a:ext cx="828566" cy="927456"/>
              <a:chOff x="3889804" y="5487538"/>
              <a:chExt cx="981581" cy="1503220"/>
            </a:xfrm>
          </p:grpSpPr>
          <p:grpSp>
            <p:nvGrpSpPr>
              <p:cNvPr id="23" name="Group 22"/>
              <p:cNvGrpSpPr/>
              <p:nvPr/>
            </p:nvGrpSpPr>
            <p:grpSpPr>
              <a:xfrm>
                <a:off x="4088812" y="5729791"/>
                <a:ext cx="640699" cy="978963"/>
                <a:chOff x="3994659" y="7008702"/>
                <a:chExt cx="745465" cy="1374671"/>
              </a:xfrm>
            </p:grpSpPr>
            <p:sp>
              <p:nvSpPr>
                <p:cNvPr id="192" name="Rectangle 191"/>
                <p:cNvSpPr/>
                <p:nvPr>
                  <p:custDataLst>
                    <p:tags r:id="rId1"/>
                  </p:custDataLst>
                </p:nvPr>
              </p:nvSpPr>
              <p:spPr bwMode="auto">
                <a:xfrm>
                  <a:off x="3994660" y="7008702"/>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solidFill>
                      <a:schemeClr val="tx1"/>
                    </a:solidFill>
                    <a:ea typeface="Segoe UI" pitchFamily="34" charset="0"/>
                    <a:cs typeface="Segoe UI" pitchFamily="34" charset="0"/>
                  </a:endParaRPr>
                </a:p>
              </p:txBody>
            </p:sp>
            <p:sp>
              <p:nvSpPr>
                <p:cNvPr id="193" name="Rectangle 192"/>
                <p:cNvSpPr/>
                <p:nvPr>
                  <p:custDataLst>
                    <p:tags r:id="rId2"/>
                  </p:custDataLst>
                </p:nvPr>
              </p:nvSpPr>
              <p:spPr bwMode="auto">
                <a:xfrm>
                  <a:off x="4285367" y="7262718"/>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solidFill>
                      <a:schemeClr val="tx1"/>
                    </a:solidFill>
                    <a:ea typeface="Segoe UI" pitchFamily="34" charset="0"/>
                    <a:cs typeface="Segoe UI" pitchFamily="34" charset="0"/>
                  </a:endParaRPr>
                </a:p>
              </p:txBody>
            </p:sp>
            <p:sp>
              <p:nvSpPr>
                <p:cNvPr id="194" name="Rectangle 193"/>
                <p:cNvSpPr/>
                <p:nvPr>
                  <p:custDataLst>
                    <p:tags r:id="rId3"/>
                  </p:custDataLst>
                </p:nvPr>
              </p:nvSpPr>
              <p:spPr bwMode="auto">
                <a:xfrm>
                  <a:off x="3994660" y="7513156"/>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solidFill>
                      <a:schemeClr val="tx1"/>
                    </a:solidFill>
                    <a:ea typeface="Segoe UI" pitchFamily="34" charset="0"/>
                    <a:cs typeface="Segoe UI" pitchFamily="34" charset="0"/>
                  </a:endParaRPr>
                </a:p>
              </p:txBody>
            </p:sp>
            <p:sp>
              <p:nvSpPr>
                <p:cNvPr id="195" name="Rectangle 194"/>
                <p:cNvSpPr/>
                <p:nvPr>
                  <p:custDataLst>
                    <p:tags r:id="rId4"/>
                  </p:custDataLst>
                </p:nvPr>
              </p:nvSpPr>
              <p:spPr bwMode="auto">
                <a:xfrm>
                  <a:off x="4285367" y="7799834"/>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solidFill>
                      <a:schemeClr val="tx1"/>
                    </a:solidFill>
                    <a:ea typeface="Segoe UI" pitchFamily="34" charset="0"/>
                    <a:cs typeface="Segoe UI" pitchFamily="34" charset="0"/>
                  </a:endParaRPr>
                </a:p>
              </p:txBody>
            </p:sp>
            <p:sp>
              <p:nvSpPr>
                <p:cNvPr id="196" name="Rectangle 195"/>
                <p:cNvSpPr/>
                <p:nvPr>
                  <p:custDataLst>
                    <p:tags r:id="rId5"/>
                  </p:custDataLst>
                </p:nvPr>
              </p:nvSpPr>
              <p:spPr bwMode="auto">
                <a:xfrm>
                  <a:off x="3994659" y="8017615"/>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solidFill>
                      <a:schemeClr val="tx1"/>
                    </a:solidFill>
                    <a:ea typeface="Segoe UI" pitchFamily="34" charset="0"/>
                    <a:cs typeface="Segoe UI" pitchFamily="34" charset="0"/>
                  </a:endParaRPr>
                </a:p>
              </p:txBody>
            </p:sp>
            <p:sp>
              <p:nvSpPr>
                <p:cNvPr id="200" name="Rectangle 199"/>
                <p:cNvSpPr/>
                <p:nvPr>
                  <p:custDataLst>
                    <p:tags r:id="rId6"/>
                  </p:custDataLst>
                </p:nvPr>
              </p:nvSpPr>
              <p:spPr bwMode="auto">
                <a:xfrm>
                  <a:off x="4557245" y="7511743"/>
                  <a:ext cx="182879"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solidFill>
                      <a:schemeClr val="tx1"/>
                    </a:solidFill>
                    <a:ea typeface="Segoe UI" pitchFamily="34" charset="0"/>
                    <a:cs typeface="Segoe UI" pitchFamily="34" charset="0"/>
                  </a:endParaRPr>
                </a:p>
              </p:txBody>
            </p:sp>
          </p:grpSp>
          <p:sp>
            <p:nvSpPr>
              <p:cNvPr id="329" name="Freeform 328"/>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0" name="Freeform 329"/>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cxnSp>
        <p:nvCxnSpPr>
          <p:cNvPr id="138" name="2 fg"/>
          <p:cNvCxnSpPr/>
          <p:nvPr/>
        </p:nvCxnSpPr>
        <p:spPr>
          <a:xfrm flipV="1">
            <a:off x="1001852" y="5515260"/>
            <a:ext cx="345623" cy="3572"/>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9" name="2 fg"/>
          <p:cNvCxnSpPr/>
          <p:nvPr/>
        </p:nvCxnSpPr>
        <p:spPr>
          <a:xfrm flipV="1">
            <a:off x="996283" y="5764545"/>
            <a:ext cx="340045" cy="11241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2 fg"/>
          <p:cNvCxnSpPr/>
          <p:nvPr/>
        </p:nvCxnSpPr>
        <p:spPr>
          <a:xfrm flipV="1">
            <a:off x="1003336" y="4597486"/>
            <a:ext cx="333731" cy="20013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87" name="2 Field Gateway"/>
          <p:cNvGrpSpPr/>
          <p:nvPr/>
        </p:nvGrpSpPr>
        <p:grpSpPr>
          <a:xfrm>
            <a:off x="1384343" y="3692659"/>
            <a:ext cx="769091" cy="1063609"/>
            <a:chOff x="1547306" y="5067599"/>
            <a:chExt cx="769091" cy="1063609"/>
          </a:xfrm>
        </p:grpSpPr>
        <p:sp>
          <p:nvSpPr>
            <p:cNvPr id="188" name="Rectangle 187"/>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chemeClr val="tx1"/>
                  </a:solidFill>
                  <a:latin typeface="Segoe UI Semibold" panose="020B0702040204020203" pitchFamily="34" charset="0"/>
                  <a:ea typeface="Segoe UI" pitchFamily="34" charset="0"/>
                  <a:cs typeface="Segoe UI" pitchFamily="34" charset="0"/>
                </a:rPr>
                <a:t>Field Gateway</a:t>
              </a:r>
            </a:p>
          </p:txBody>
        </p:sp>
        <p:sp>
          <p:nvSpPr>
            <p:cNvPr id="189"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grpSp>
      <p:grpSp>
        <p:nvGrpSpPr>
          <p:cNvPr id="191" name="3 Protocol Adaptation"/>
          <p:cNvGrpSpPr/>
          <p:nvPr/>
        </p:nvGrpSpPr>
        <p:grpSpPr>
          <a:xfrm>
            <a:off x="2149195" y="3694038"/>
            <a:ext cx="808360" cy="1062230"/>
            <a:chOff x="2505117" y="3539000"/>
            <a:chExt cx="877565" cy="1062230"/>
          </a:xfrm>
        </p:grpSpPr>
        <p:sp>
          <p:nvSpPr>
            <p:cNvPr id="197" name="Rectangle 196"/>
            <p:cNvSpPr/>
            <p:nvPr/>
          </p:nvSpPr>
          <p:spPr bwMode="auto">
            <a:xfrm>
              <a:off x="2505117" y="3539000"/>
              <a:ext cx="877565"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chemeClr val="tx1"/>
                  </a:solidFill>
                  <a:latin typeface="Segoe UI Semibold" panose="020B0702040204020203" pitchFamily="34" charset="0"/>
                  <a:ea typeface="Segoe UI" pitchFamily="34" charset="0"/>
                  <a:cs typeface="Segoe UI" pitchFamily="34" charset="0"/>
                </a:rPr>
                <a:t>Protocol Adaptation</a:t>
              </a:r>
            </a:p>
          </p:txBody>
        </p:sp>
        <p:sp>
          <p:nvSpPr>
            <p:cNvPr id="198"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04"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05"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206" name="Elbow Connector 205"/>
            <p:cNvCxnSpPr>
              <a:stCxn id="198" idx="3"/>
              <a:endCxn id="204"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Elbow Connector 206"/>
            <p:cNvCxnSpPr>
              <a:stCxn id="201" idx="3"/>
              <a:endCxn id="204"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8" name="Elbow Connector 207"/>
            <p:cNvCxnSpPr>
              <a:stCxn id="203" idx="3"/>
              <a:endCxn id="204"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9" name="Elbow Connector 208"/>
            <p:cNvCxnSpPr>
              <a:stCxn id="205" idx="3"/>
              <a:endCxn id="204"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10" name="2   Arrow fg"/>
          <p:cNvCxnSpPr/>
          <p:nvPr/>
        </p:nvCxnSpPr>
        <p:spPr>
          <a:xfrm>
            <a:off x="2976172" y="4229247"/>
            <a:ext cx="765584" cy="221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1" name="2   Arrow fg"/>
          <p:cNvCxnSpPr/>
          <p:nvPr/>
        </p:nvCxnSpPr>
        <p:spPr>
          <a:xfrm flipV="1">
            <a:off x="1010050" y="2998611"/>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3" name="2   Arrow fg"/>
          <p:cNvCxnSpPr/>
          <p:nvPr/>
        </p:nvCxnSpPr>
        <p:spPr>
          <a:xfrm flipV="1">
            <a:off x="1010049" y="2643742"/>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4" name="2   Arrow fg"/>
          <p:cNvCxnSpPr/>
          <p:nvPr/>
        </p:nvCxnSpPr>
        <p:spPr>
          <a:xfrm flipV="1">
            <a:off x="1010049" y="3344893"/>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5" name="2 fg"/>
          <p:cNvCxnSpPr/>
          <p:nvPr/>
        </p:nvCxnSpPr>
        <p:spPr>
          <a:xfrm>
            <a:off x="1005901" y="3719760"/>
            <a:ext cx="325659" cy="16009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6" name="2 fg"/>
          <p:cNvCxnSpPr/>
          <p:nvPr/>
        </p:nvCxnSpPr>
        <p:spPr>
          <a:xfrm>
            <a:off x="1009301" y="4092932"/>
            <a:ext cx="327027" cy="5814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7" name="2 fg"/>
          <p:cNvCxnSpPr/>
          <p:nvPr/>
        </p:nvCxnSpPr>
        <p:spPr>
          <a:xfrm flipV="1">
            <a:off x="1011809" y="4373170"/>
            <a:ext cx="319751" cy="86945"/>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5761036" y="2009904"/>
            <a:ext cx="6569885" cy="3825663"/>
          </a:xfrm>
          <a:prstGeom prst="rect">
            <a:avLst/>
          </a:prstGeom>
          <a:noFill/>
        </p:spPr>
        <p:txBody>
          <a:bodyPr wrap="square" lIns="182880" tIns="146304" rIns="182880" bIns="146304" rtlCol="0">
            <a:spAutoFit/>
          </a:bodyPr>
          <a:lstStyle/>
          <a:p>
            <a:pPr>
              <a:lnSpc>
                <a:spcPct val="90000"/>
              </a:lnSpc>
              <a:spcAft>
                <a:spcPts val="600"/>
              </a:spcAft>
            </a:pPr>
            <a:r>
              <a:rPr lang="en-US" sz="2400" b="1" dirty="0" smtClean="0">
                <a:solidFill>
                  <a:sysClr val="windowText" lastClr="000000"/>
                </a:solidFill>
                <a:ea typeface="Segoe UI Black" panose="020B0A02040204020203" pitchFamily="34" charset="0"/>
                <a:cs typeface="Segoe UI Black" panose="020B0A02040204020203" pitchFamily="34" charset="0"/>
              </a:rPr>
              <a:t>Cross-Platform </a:t>
            </a:r>
          </a:p>
          <a:p>
            <a:pPr>
              <a:lnSpc>
                <a:spcPct val="90000"/>
              </a:lnSpc>
              <a:spcAft>
                <a:spcPts val="600"/>
              </a:spcAft>
            </a:pPr>
            <a:r>
              <a:rPr lang="en-US" sz="2400" b="1" dirty="0" smtClean="0">
                <a:solidFill>
                  <a:sysClr val="windowText" lastClr="000000"/>
                </a:solidFill>
                <a:ea typeface="Segoe UI Black" panose="020B0A02040204020203" pitchFamily="34" charset="0"/>
                <a:cs typeface="Segoe UI Black" panose="020B0A02040204020203" pitchFamily="34" charset="0"/>
              </a:rPr>
              <a:t>Device Support</a:t>
            </a:r>
          </a:p>
          <a:p>
            <a:pPr marL="342900" indent="-342900">
              <a:lnSpc>
                <a:spcPct val="90000"/>
              </a:lnSpc>
              <a:spcAft>
                <a:spcPts val="600"/>
              </a:spcAft>
              <a:buFont typeface="Arial" panose="020B0604020202020204" pitchFamily="34" charset="0"/>
              <a:buChar char="•"/>
            </a:pPr>
            <a:r>
              <a:rPr lang="en-US" sz="2400" dirty="0" smtClean="0">
                <a:solidFill>
                  <a:sysClr val="windowText" lastClr="000000"/>
                </a:solidFill>
                <a:cs typeface="Segoe UI Semibold" panose="020B0702040204020203" pitchFamily="34" charset="0"/>
              </a:rPr>
              <a:t>Open source “agent” framework</a:t>
            </a:r>
          </a:p>
          <a:p>
            <a:pPr marL="342900" indent="-342900">
              <a:lnSpc>
                <a:spcPct val="90000"/>
              </a:lnSpc>
              <a:spcAft>
                <a:spcPts val="600"/>
              </a:spcAft>
              <a:buFont typeface="Arial" panose="020B0604020202020204" pitchFamily="34" charset="0"/>
              <a:buChar char="•"/>
            </a:pPr>
            <a:r>
              <a:rPr lang="en-US" sz="2400" dirty="0" smtClean="0">
                <a:solidFill>
                  <a:sysClr val="windowText" lastClr="000000"/>
                </a:solidFill>
                <a:cs typeface="Segoe UI Semibold" panose="020B0702040204020203" pitchFamily="34" charset="0"/>
              </a:rPr>
              <a:t>Simple, secure device &lt;-&gt; cloud connectivity &amp; management</a:t>
            </a:r>
          </a:p>
          <a:p>
            <a:pPr marL="342900" indent="-342900">
              <a:lnSpc>
                <a:spcPct val="90000"/>
              </a:lnSpc>
              <a:spcAft>
                <a:spcPts val="600"/>
              </a:spcAft>
              <a:buFont typeface="Arial" panose="020B0604020202020204" pitchFamily="34" charset="0"/>
              <a:buChar char="•"/>
            </a:pPr>
            <a:r>
              <a:rPr lang="en-US" sz="2400" dirty="0" smtClean="0">
                <a:solidFill>
                  <a:sysClr val="windowText" lastClr="000000"/>
                </a:solidFill>
                <a:cs typeface="Segoe UI Semibold" panose="020B0702040204020203" pitchFamily="34" charset="0"/>
              </a:rPr>
              <a:t>RTOS, Linux, Windows, Android, iOS</a:t>
            </a:r>
          </a:p>
          <a:p>
            <a:pPr marL="342900" indent="-342900">
              <a:lnSpc>
                <a:spcPct val="90000"/>
              </a:lnSpc>
              <a:spcAft>
                <a:spcPts val="600"/>
              </a:spcAft>
              <a:buFont typeface="Arial" panose="020B0604020202020204" pitchFamily="34" charset="0"/>
              <a:buChar char="•"/>
            </a:pPr>
            <a:r>
              <a:rPr lang="en-US" sz="2400" dirty="0" smtClean="0">
                <a:solidFill>
                  <a:sysClr val="windowText" lastClr="000000"/>
                </a:solidFill>
                <a:cs typeface="Segoe UI Semibold" panose="020B0702040204020203" pitchFamily="34" charset="0"/>
              </a:rPr>
              <a:t>Easy to use, not required</a:t>
            </a:r>
          </a:p>
          <a:p>
            <a:pPr marL="342900" indent="-342900">
              <a:lnSpc>
                <a:spcPct val="90000"/>
              </a:lnSpc>
              <a:spcAft>
                <a:spcPts val="600"/>
              </a:spcAft>
              <a:buFont typeface="Arial" panose="020B0604020202020204" pitchFamily="34" charset="0"/>
              <a:buChar char="•"/>
            </a:pPr>
            <a:endParaRPr lang="en-US" sz="2400" dirty="0" smtClean="0">
              <a:solidFill>
                <a:sysClr val="windowText" lastClr="000000"/>
              </a:solidFill>
              <a:cs typeface="Segoe UI Semibold" panose="020B0702040204020203" pitchFamily="34" charset="0"/>
            </a:endParaRPr>
          </a:p>
          <a:p>
            <a:pPr marL="809271" lvl="1" indent="-342900">
              <a:lnSpc>
                <a:spcPct val="90000"/>
              </a:lnSpc>
              <a:spcAft>
                <a:spcPts val="600"/>
              </a:spcAft>
              <a:buFont typeface="Arial" panose="020B0604020202020204" pitchFamily="34" charset="0"/>
              <a:buChar char="•"/>
            </a:pPr>
            <a:endParaRPr lang="en-US" sz="2400" dirty="0" smtClean="0">
              <a:solidFill>
                <a:sysClr val="windowText" lastClr="000000"/>
              </a:solidFill>
              <a:cs typeface="Segoe UI Semibold" panose="020B0702040204020203" pitchFamily="34" charset="0"/>
            </a:endParaRPr>
          </a:p>
        </p:txBody>
      </p:sp>
      <p:sp>
        <p:nvSpPr>
          <p:cNvPr id="84" name="2 Device"/>
          <p:cNvSpPr txBox="1"/>
          <p:nvPr/>
        </p:nvSpPr>
        <p:spPr>
          <a:xfrm>
            <a:off x="5929161" y="5495042"/>
            <a:ext cx="5997315" cy="806811"/>
          </a:xfrm>
          <a:prstGeom prst="rect">
            <a:avLst/>
          </a:prstGeom>
          <a:solidFill>
            <a:srgbClr val="3999C6"/>
          </a:solidFill>
        </p:spPr>
        <p:txBody>
          <a:bodyPr wrap="square" lIns="91440" tIns="91440" rIns="91440" bIns="91440" rtlCol="0" anchor="ctr">
            <a:noAutofit/>
          </a:bodyPr>
          <a:lstStyle>
            <a:defPPr>
              <a:defRPr lang="en-US"/>
            </a:defPPr>
            <a:lvl1pPr defTabSz="932597">
              <a:defRPr sz="1600">
                <a:solidFill>
                  <a:schemeClr val="bg2"/>
                </a:solidFill>
              </a:defRPr>
            </a:lvl1pPr>
          </a:lstStyle>
          <a:p>
            <a:pPr algn="ctr"/>
            <a:r>
              <a:rPr lang="en-US" dirty="0" smtClean="0">
                <a:solidFill>
                  <a:srgbClr val="FFFFFF"/>
                </a:solidFill>
              </a:rPr>
              <a:t>Cross Platform C Code</a:t>
            </a:r>
            <a:endParaRPr lang="en-US" dirty="0">
              <a:solidFill>
                <a:srgbClr val="FFFFFF"/>
              </a:solidFill>
            </a:endParaRPr>
          </a:p>
        </p:txBody>
      </p:sp>
      <p:sp>
        <p:nvSpPr>
          <p:cNvPr id="85" name="2 Device"/>
          <p:cNvSpPr txBox="1"/>
          <p:nvPr/>
        </p:nvSpPr>
        <p:spPr>
          <a:xfrm>
            <a:off x="5929161" y="6351071"/>
            <a:ext cx="5997315" cy="430887"/>
          </a:xfrm>
          <a:prstGeom prst="rect">
            <a:avLst/>
          </a:prstGeom>
          <a:solidFill>
            <a:srgbClr val="3999C6"/>
          </a:solidFill>
        </p:spPr>
        <p:txBody>
          <a:bodyPr wrap="square" lIns="91440" tIns="91440" rIns="91440" bIns="91440" rtlCol="0">
            <a:spAutoFit/>
          </a:bodyPr>
          <a:lstStyle>
            <a:defPPr>
              <a:defRPr lang="en-US"/>
            </a:defPPr>
            <a:lvl1pPr defTabSz="932597">
              <a:defRPr sz="1600">
                <a:solidFill>
                  <a:srgbClr val="FFFFFF"/>
                </a:solidFill>
              </a:defRPr>
            </a:lvl1pPr>
          </a:lstStyle>
          <a:p>
            <a:pPr algn="ctr"/>
            <a:r>
              <a:rPr lang="en-US" dirty="0" smtClean="0"/>
              <a:t>OS Abstraction Layer / OS Bindings</a:t>
            </a:r>
            <a:endParaRPr lang="en-US" dirty="0"/>
          </a:p>
        </p:txBody>
      </p:sp>
      <p:sp>
        <p:nvSpPr>
          <p:cNvPr id="86" name="2 Device"/>
          <p:cNvSpPr txBox="1"/>
          <p:nvPr/>
        </p:nvSpPr>
        <p:spPr>
          <a:xfrm>
            <a:off x="5921803" y="4994486"/>
            <a:ext cx="1458602" cy="430887"/>
          </a:xfrm>
          <a:prstGeom prst="rect">
            <a:avLst/>
          </a:prstGeom>
          <a:solidFill>
            <a:srgbClr val="3999C6"/>
          </a:solidFill>
        </p:spPr>
        <p:txBody>
          <a:bodyPr wrap="square" lIns="91440" tIns="91440" rIns="91440" bIns="91440" rtlCol="0">
            <a:spAutoFit/>
          </a:bodyPr>
          <a:lstStyle>
            <a:defPPr>
              <a:defRPr lang="en-US"/>
            </a:defPPr>
            <a:lvl1pPr defTabSz="932597">
              <a:defRPr sz="1600">
                <a:solidFill>
                  <a:schemeClr val="bg2"/>
                </a:solidFill>
              </a:defRPr>
            </a:lvl1pPr>
          </a:lstStyle>
          <a:p>
            <a:pPr algn="ctr"/>
            <a:r>
              <a:rPr lang="en-US" dirty="0" smtClean="0">
                <a:solidFill>
                  <a:srgbClr val="FFFFFF"/>
                </a:solidFill>
              </a:rPr>
              <a:t>C API</a:t>
            </a:r>
            <a:endParaRPr lang="en-US" dirty="0">
              <a:solidFill>
                <a:srgbClr val="FFFFFF"/>
              </a:solidFill>
            </a:endParaRPr>
          </a:p>
        </p:txBody>
      </p:sp>
      <p:sp>
        <p:nvSpPr>
          <p:cNvPr id="87" name="2 Device"/>
          <p:cNvSpPr txBox="1"/>
          <p:nvPr/>
        </p:nvSpPr>
        <p:spPr>
          <a:xfrm>
            <a:off x="7445988" y="4993450"/>
            <a:ext cx="1447426" cy="430887"/>
          </a:xfrm>
          <a:prstGeom prst="rect">
            <a:avLst/>
          </a:prstGeom>
          <a:solidFill>
            <a:srgbClr val="3999C6"/>
          </a:solidFill>
        </p:spPr>
        <p:txBody>
          <a:bodyPr wrap="square" lIns="91440" tIns="91440" rIns="91440" bIns="91440" rtlCol="0">
            <a:spAutoFit/>
          </a:bodyPr>
          <a:lstStyle>
            <a:defPPr>
              <a:defRPr lang="en-US"/>
            </a:defPPr>
            <a:lvl1pPr defTabSz="932597">
              <a:defRPr sz="1600">
                <a:solidFill>
                  <a:schemeClr val="bg2"/>
                </a:solidFill>
              </a:defRPr>
            </a:lvl1pPr>
          </a:lstStyle>
          <a:p>
            <a:pPr algn="ctr"/>
            <a:r>
              <a:rPr lang="en-US" dirty="0" smtClean="0">
                <a:solidFill>
                  <a:srgbClr val="FFFFFF"/>
                </a:solidFill>
              </a:rPr>
              <a:t>.NET  API</a:t>
            </a:r>
            <a:endParaRPr lang="en-US" dirty="0">
              <a:solidFill>
                <a:srgbClr val="FFFFFF"/>
              </a:solidFill>
            </a:endParaRPr>
          </a:p>
        </p:txBody>
      </p:sp>
      <p:sp>
        <p:nvSpPr>
          <p:cNvPr id="88" name="2 Device"/>
          <p:cNvSpPr txBox="1"/>
          <p:nvPr/>
        </p:nvSpPr>
        <p:spPr>
          <a:xfrm>
            <a:off x="8958998" y="4992548"/>
            <a:ext cx="1447109" cy="430887"/>
          </a:xfrm>
          <a:prstGeom prst="rect">
            <a:avLst/>
          </a:prstGeom>
          <a:solidFill>
            <a:srgbClr val="3999C6"/>
          </a:solidFill>
        </p:spPr>
        <p:txBody>
          <a:bodyPr wrap="square" lIns="91440" tIns="91440" rIns="91440" bIns="91440" rtlCol="0">
            <a:spAutoFit/>
          </a:bodyPr>
          <a:lstStyle>
            <a:defPPr>
              <a:defRPr lang="en-US"/>
            </a:defPPr>
            <a:lvl1pPr defTabSz="932597">
              <a:defRPr sz="1600">
                <a:solidFill>
                  <a:schemeClr val="bg2"/>
                </a:solidFill>
              </a:defRPr>
            </a:lvl1pPr>
          </a:lstStyle>
          <a:p>
            <a:pPr algn="ctr"/>
            <a:r>
              <a:rPr lang="en-US" dirty="0" smtClean="0">
                <a:solidFill>
                  <a:srgbClr val="FFFFFF"/>
                </a:solidFill>
              </a:rPr>
              <a:t>Java API</a:t>
            </a:r>
            <a:endParaRPr lang="en-US" dirty="0">
              <a:solidFill>
                <a:srgbClr val="FFFFFF"/>
              </a:solidFill>
            </a:endParaRPr>
          </a:p>
        </p:txBody>
      </p:sp>
      <p:sp>
        <p:nvSpPr>
          <p:cNvPr id="89" name="2 Device"/>
          <p:cNvSpPr txBox="1"/>
          <p:nvPr/>
        </p:nvSpPr>
        <p:spPr>
          <a:xfrm>
            <a:off x="10471691" y="4992548"/>
            <a:ext cx="1447426" cy="430887"/>
          </a:xfrm>
          <a:prstGeom prst="rect">
            <a:avLst/>
          </a:prstGeom>
          <a:solidFill>
            <a:srgbClr val="3999C6"/>
          </a:solidFill>
        </p:spPr>
        <p:txBody>
          <a:bodyPr wrap="square" lIns="91440" tIns="91440" rIns="91440" bIns="91440" rtlCol="0">
            <a:spAutoFit/>
          </a:bodyPr>
          <a:lstStyle>
            <a:defPPr>
              <a:defRPr lang="en-US"/>
            </a:defPPr>
            <a:lvl1pPr defTabSz="932597">
              <a:defRPr sz="1600">
                <a:solidFill>
                  <a:schemeClr val="bg2"/>
                </a:solidFill>
              </a:defRPr>
            </a:lvl1pPr>
          </a:lstStyle>
          <a:p>
            <a:pPr algn="ctr"/>
            <a:r>
              <a:rPr lang="en-US" dirty="0" smtClean="0">
                <a:solidFill>
                  <a:srgbClr val="FFFFFF"/>
                </a:solidFill>
              </a:rPr>
              <a:t>Javascript API</a:t>
            </a:r>
            <a:endParaRPr lang="en-US" dirty="0">
              <a:solidFill>
                <a:srgbClr val="FFFFFF"/>
              </a:solidFill>
            </a:endParaRPr>
          </a:p>
        </p:txBody>
      </p:sp>
    </p:spTree>
    <p:extLst>
      <p:ext uri="{BB962C8B-B14F-4D97-AF65-F5344CB8AC3E}">
        <p14:creationId xmlns:p14="http://schemas.microsoft.com/office/powerpoint/2010/main" val="2897308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4"/>
                                        </p:tgtEl>
                                        <p:attrNameLst>
                                          <p:attrName>style.visibility</p:attrName>
                                        </p:attrNameLst>
                                      </p:cBhvr>
                                      <p:to>
                                        <p:strVal val="visible"/>
                                      </p:to>
                                    </p:set>
                                    <p:animEffect transition="in" filter="fade">
                                      <p:cBhvr>
                                        <p:cTn id="12" dur="500"/>
                                        <p:tgtEl>
                                          <p:spTgt spid="8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5"/>
                                        </p:tgtEl>
                                        <p:attrNameLst>
                                          <p:attrName>style.visibility</p:attrName>
                                        </p:attrNameLst>
                                      </p:cBhvr>
                                      <p:to>
                                        <p:strVal val="visible"/>
                                      </p:to>
                                    </p:set>
                                    <p:animEffect transition="in" filter="fade">
                                      <p:cBhvr>
                                        <p:cTn id="17" dur="500"/>
                                        <p:tgtEl>
                                          <p:spTgt spid="8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fade">
                                      <p:cBhvr>
                                        <p:cTn id="22" dur="500"/>
                                        <p:tgtEl>
                                          <p:spTgt spid="86"/>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87"/>
                                        </p:tgtEl>
                                        <p:attrNameLst>
                                          <p:attrName>style.visibility</p:attrName>
                                        </p:attrNameLst>
                                      </p:cBhvr>
                                      <p:to>
                                        <p:strVal val="visible"/>
                                      </p:to>
                                    </p:set>
                                    <p:animEffect transition="in" filter="fade">
                                      <p:cBhvr>
                                        <p:cTn id="26" dur="500"/>
                                        <p:tgtEl>
                                          <p:spTgt spid="87"/>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88"/>
                                        </p:tgtEl>
                                        <p:attrNameLst>
                                          <p:attrName>style.visibility</p:attrName>
                                        </p:attrNameLst>
                                      </p:cBhvr>
                                      <p:to>
                                        <p:strVal val="visible"/>
                                      </p:to>
                                    </p:set>
                                    <p:animEffect transition="in" filter="fade">
                                      <p:cBhvr>
                                        <p:cTn id="30" dur="500"/>
                                        <p:tgtEl>
                                          <p:spTgt spid="88"/>
                                        </p:tgtEl>
                                      </p:cBhvr>
                                    </p:animEffect>
                                  </p:childTnLst>
                                </p:cTn>
                              </p:par>
                            </p:childTnLst>
                          </p:cTn>
                        </p:par>
                        <p:par>
                          <p:cTn id="31" fill="hold">
                            <p:stCondLst>
                              <p:cond delay="1500"/>
                            </p:stCondLst>
                            <p:childTnLst>
                              <p:par>
                                <p:cTn id="32" presetID="10" presetClass="entr" presetSubtype="0" fill="hold" grpId="0" nodeType="afterEffect">
                                  <p:stCondLst>
                                    <p:cond delay="0"/>
                                  </p:stCondLst>
                                  <p:childTnLst>
                                    <p:set>
                                      <p:cBhvr>
                                        <p:cTn id="33" dur="1" fill="hold">
                                          <p:stCondLst>
                                            <p:cond delay="0"/>
                                          </p:stCondLst>
                                        </p:cTn>
                                        <p:tgtEl>
                                          <p:spTgt spid="89"/>
                                        </p:tgtEl>
                                        <p:attrNameLst>
                                          <p:attrName>style.visibility</p:attrName>
                                        </p:attrNameLst>
                                      </p:cBhvr>
                                      <p:to>
                                        <p:strVal val="visible"/>
                                      </p:to>
                                    </p:set>
                                    <p:animEffect transition="in" filter="fade">
                                      <p:cBhvr>
                                        <p:cTn id="34"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4" grpId="0" animBg="1"/>
      <p:bldP spid="85" grpId="0" animBg="1"/>
      <p:bldP spid="86" grpId="0" animBg="1"/>
      <p:bldP spid="87" grpId="0" animBg="1"/>
      <p:bldP spid="88" grpId="0" animBg="1"/>
      <p:bldP spid="8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loud"/>
          <p:cNvSpPr>
            <a:spLocks noChangeAspect="1"/>
          </p:cNvSpPr>
          <p:nvPr/>
        </p:nvSpPr>
        <p:spPr bwMode="black">
          <a:xfrm>
            <a:off x="3133179" y="982662"/>
            <a:ext cx="9197743" cy="54507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2">
              <a:lumMod val="20000"/>
              <a:lumOff val="80000"/>
            </a:schemeClr>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algn="ctr">
              <a:lnSpc>
                <a:spcPct val="80000"/>
              </a:lnSpc>
            </a:pPr>
            <a:endParaRPr lang="en-US" sz="4400" spc="-150" dirty="0">
              <a:solidFill>
                <a:srgbClr val="FFFFFF"/>
              </a:solidFill>
              <a:latin typeface="Segoe UI Light"/>
            </a:endParaRPr>
          </a:p>
        </p:txBody>
      </p:sp>
      <p:cxnSp>
        <p:nvCxnSpPr>
          <p:cNvPr id="227" name="2 fg"/>
          <p:cNvCxnSpPr/>
          <p:nvPr/>
        </p:nvCxnSpPr>
        <p:spPr>
          <a:xfrm>
            <a:off x="1005627" y="5160033"/>
            <a:ext cx="338743" cy="10454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9" name="2   Arrow fg"/>
          <p:cNvCxnSpPr/>
          <p:nvPr/>
        </p:nvCxnSpPr>
        <p:spPr>
          <a:xfrm>
            <a:off x="2179637" y="5495042"/>
            <a:ext cx="1593360" cy="317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3" name="2 Arrow"/>
          <p:cNvCxnSpPr/>
          <p:nvPr/>
        </p:nvCxnSpPr>
        <p:spPr>
          <a:xfrm>
            <a:off x="1010114" y="2267026"/>
            <a:ext cx="2780886" cy="1305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2 Field Gateway"/>
          <p:cNvGrpSpPr/>
          <p:nvPr/>
        </p:nvGrpSpPr>
        <p:grpSpPr>
          <a:xfrm>
            <a:off x="1386312" y="4957895"/>
            <a:ext cx="769091" cy="1063609"/>
            <a:chOff x="1547306" y="5067599"/>
            <a:chExt cx="769091" cy="1063609"/>
          </a:xfrm>
        </p:grpSpPr>
        <p:sp>
          <p:nvSpPr>
            <p:cNvPr id="15" name="Rectangle 14"/>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chemeClr val="tx1"/>
                  </a:solidFill>
                  <a:latin typeface="Segoe UI Semibold" panose="020B0702040204020203" pitchFamily="34" charset="0"/>
                  <a:ea typeface="Segoe UI" pitchFamily="34" charset="0"/>
                  <a:cs typeface="Segoe UI" pitchFamily="34" charset="0"/>
                </a:rPr>
                <a:t>Field Gateway</a:t>
              </a:r>
            </a:p>
          </p:txBody>
        </p:sp>
        <p:sp>
          <p:nvSpPr>
            <p:cNvPr id="75"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grpSp>
      <p:sp>
        <p:nvSpPr>
          <p:cNvPr id="28" name="Rectangle 27"/>
          <p:cNvSpPr/>
          <p:nvPr/>
        </p:nvSpPr>
        <p:spPr bwMode="auto">
          <a:xfrm>
            <a:off x="1" y="1768156"/>
            <a:ext cx="1004696" cy="43325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solidFill>
                <a:schemeClr val="tx1"/>
              </a:solidFill>
              <a:ea typeface="Segoe UI" pitchFamily="34" charset="0"/>
              <a:cs typeface="Segoe UI" pitchFamily="34" charset="0"/>
            </a:endParaRPr>
          </a:p>
        </p:txBody>
      </p:sp>
      <p:sp>
        <p:nvSpPr>
          <p:cNvPr id="27" name="2 Device"/>
          <p:cNvSpPr txBox="1"/>
          <p:nvPr/>
        </p:nvSpPr>
        <p:spPr>
          <a:xfrm>
            <a:off x="1367461" y="6100731"/>
            <a:ext cx="3583925" cy="677108"/>
          </a:xfrm>
          <a:prstGeom prst="rect">
            <a:avLst/>
          </a:prstGeom>
          <a:gradFill>
            <a:gsLst>
              <a:gs pos="28000">
                <a:srgbClr val="5EB6DA"/>
              </a:gs>
              <a:gs pos="28000">
                <a:srgbClr val="3999C6"/>
              </a:gs>
            </a:gsLst>
            <a:lin ang="8100000" scaled="1"/>
          </a:gradFill>
        </p:spPr>
        <p:txBody>
          <a:bodyPr wrap="square" lIns="91440" tIns="91440" rIns="0" bIns="91440" rtlCol="0">
            <a:spAutoFit/>
          </a:bodyPr>
          <a:lstStyle>
            <a:defPPr>
              <a:defRPr lang="en-US"/>
            </a:defPPr>
            <a:lvl1pPr defTabSz="932597">
              <a:defRPr sz="1600">
                <a:solidFill>
                  <a:schemeClr val="bg2"/>
                </a:solidFill>
              </a:defRPr>
            </a:lvl1pPr>
          </a:lstStyle>
          <a:p>
            <a:r>
              <a:rPr lang="en-US" dirty="0">
                <a:solidFill>
                  <a:srgbClr val="FFFFFF"/>
                </a:solidFill>
              </a:rPr>
              <a:t>Device </a:t>
            </a:r>
          </a:p>
          <a:p>
            <a:r>
              <a:rPr lang="en-US" dirty="0">
                <a:solidFill>
                  <a:srgbClr val="FFFFFF"/>
                </a:solidFill>
              </a:rPr>
              <a:t>Connectivity &amp; Management</a:t>
            </a:r>
          </a:p>
        </p:txBody>
      </p:sp>
      <p:sp>
        <p:nvSpPr>
          <p:cNvPr id="56" name="3"/>
          <p:cNvSpPr txBox="1"/>
          <p:nvPr/>
        </p:nvSpPr>
        <p:spPr>
          <a:xfrm>
            <a:off x="5450422" y="6100731"/>
            <a:ext cx="3681432" cy="677108"/>
          </a:xfrm>
          <a:prstGeom prst="rect">
            <a:avLst/>
          </a:prstGeom>
          <a:gradFill>
            <a:gsLst>
              <a:gs pos="28000">
                <a:srgbClr val="5EB6DA"/>
              </a:gs>
              <a:gs pos="28000">
                <a:srgbClr val="3999C6"/>
              </a:gs>
            </a:gsLst>
            <a:lin ang="8100000" scaled="1"/>
          </a:gradFill>
        </p:spPr>
        <p:txBody>
          <a:bodyPr wrap="square" lIns="91440" tIns="91440" rIns="0" bIns="91440" rtlCol="0">
            <a:spAutoFit/>
          </a:bodyPr>
          <a:lstStyle/>
          <a:p>
            <a:pPr defTabSz="932597"/>
            <a:r>
              <a:rPr lang="en-US" sz="1600" dirty="0">
                <a:solidFill>
                  <a:srgbClr val="FFFFFF"/>
                </a:solidFill>
              </a:rPr>
              <a:t>Analytics &amp; </a:t>
            </a:r>
          </a:p>
          <a:p>
            <a:pPr defTabSz="932597"/>
            <a:r>
              <a:rPr lang="en-US" sz="1600" dirty="0">
                <a:solidFill>
                  <a:srgbClr val="FFFFFF"/>
                </a:solidFill>
              </a:rPr>
              <a:t>Operationalized Insights</a:t>
            </a:r>
          </a:p>
        </p:txBody>
      </p:sp>
      <p:sp>
        <p:nvSpPr>
          <p:cNvPr id="5" name="Title 4"/>
          <p:cNvSpPr>
            <a:spLocks noGrp="1"/>
          </p:cNvSpPr>
          <p:nvPr>
            <p:ph type="title"/>
          </p:nvPr>
        </p:nvSpPr>
        <p:spPr/>
        <p:txBody>
          <a:bodyPr/>
          <a:lstStyle/>
          <a:p>
            <a:pPr lvl="0"/>
            <a:r>
              <a:rPr lang="en-US" dirty="0">
                <a:solidFill>
                  <a:schemeClr val="tx1"/>
                </a:solidFill>
              </a:rPr>
              <a:t>IoT Device &amp; Cloud </a:t>
            </a:r>
            <a:r>
              <a:rPr lang="en-US" dirty="0" smtClean="0">
                <a:solidFill>
                  <a:schemeClr val="tx1"/>
                </a:solidFill>
              </a:rPr>
              <a:t>Patterns</a:t>
            </a:r>
            <a:endParaRPr lang="en-US" dirty="0">
              <a:solidFill>
                <a:schemeClr val="tx1"/>
              </a:solidFill>
            </a:endParaRPr>
          </a:p>
        </p:txBody>
      </p:sp>
      <p:cxnSp>
        <p:nvCxnSpPr>
          <p:cNvPr id="237" name="Straight Arrow Connector 236"/>
          <p:cNvCxnSpPr/>
          <p:nvPr/>
        </p:nvCxnSpPr>
        <p:spPr>
          <a:xfrm>
            <a:off x="4951386" y="5125902"/>
            <a:ext cx="457200"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p:cNvCxnSpPr/>
          <p:nvPr/>
        </p:nvCxnSpPr>
        <p:spPr>
          <a:xfrm>
            <a:off x="4951386" y="3834906"/>
            <a:ext cx="457200"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p:cNvCxnSpPr/>
          <p:nvPr/>
        </p:nvCxnSpPr>
        <p:spPr>
          <a:xfrm>
            <a:off x="4951386" y="2620274"/>
            <a:ext cx="457200"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8" name="1 Devices - sensors"/>
          <p:cNvGrpSpPr/>
          <p:nvPr/>
        </p:nvGrpSpPr>
        <p:grpSpPr>
          <a:xfrm>
            <a:off x="115914" y="2043077"/>
            <a:ext cx="871159" cy="3991585"/>
            <a:chOff x="276909" y="1995490"/>
            <a:chExt cx="871159" cy="3991585"/>
          </a:xfrm>
        </p:grpSpPr>
        <p:sp>
          <p:nvSpPr>
            <p:cNvPr id="230" name="Rectangle 229"/>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32" name="TextBox 231"/>
            <p:cNvSpPr txBox="1"/>
            <p:nvPr/>
          </p:nvSpPr>
          <p:spPr>
            <a:xfrm rot="16200000">
              <a:off x="-1511456" y="3783855"/>
              <a:ext cx="3976839" cy="400110"/>
            </a:xfrm>
            <a:prstGeom prst="rect">
              <a:avLst/>
            </a:prstGeom>
            <a:noFill/>
            <a:ln>
              <a:noFill/>
              <a:headEnd type="none" w="med" len="med"/>
              <a:tailEnd type="none" w="med" len="med"/>
            </a:ln>
          </p:spPr>
          <p:txBody>
            <a:bodyPr wrap="square" lIns="0" tIns="0" rIns="0" bIns="0" rtlCol="0">
              <a:spAutoFit/>
            </a:bodyPr>
            <a:lstStyle/>
            <a:p>
              <a:pPr algn="ctr" defTabSz="932384"/>
              <a:r>
                <a:rPr lang="en-US" sz="1400" spc="-38" dirty="0">
                  <a:latin typeface="Segoe UI Black" panose="020B0A02040204020203" pitchFamily="34" charset="0"/>
                  <a:ea typeface="Segoe UI Black" panose="020B0A02040204020203" pitchFamily="34" charset="0"/>
                  <a:cs typeface="Segoe UI Black" panose="020B0A02040204020203" pitchFamily="34" charset="0"/>
                </a:rPr>
                <a:t>Devices</a:t>
              </a:r>
            </a:p>
            <a:p>
              <a:pPr algn="ctr" defTabSz="932384"/>
              <a:r>
                <a:rPr lang="en-US" sz="1200" spc="-38" dirty="0">
                  <a:latin typeface="Segoe UI Semibold" panose="020B0702040204020203" pitchFamily="34" charset="0"/>
                  <a:ea typeface="Segoe UI" pitchFamily="34" charset="0"/>
                  <a:cs typeface="Segoe UI Semibold" panose="020B0702040204020203" pitchFamily="34" charset="0"/>
                </a:rPr>
                <a:t>RTOS, </a:t>
              </a:r>
              <a:r>
                <a:rPr lang="en-US" sz="1200" spc="-38" dirty="0" smtClean="0">
                  <a:latin typeface="Segoe UI Semibold" panose="020B0702040204020203" pitchFamily="34" charset="0"/>
                  <a:ea typeface="Segoe UI" pitchFamily="34" charset="0"/>
                  <a:cs typeface="Segoe UI Semibold" panose="020B0702040204020203" pitchFamily="34" charset="0"/>
                </a:rPr>
                <a:t>Linux</a:t>
              </a:r>
              <a:r>
                <a:rPr lang="en-US" sz="1200" spc="-38" dirty="0">
                  <a:latin typeface="Segoe UI Semibold" panose="020B0702040204020203" pitchFamily="34" charset="0"/>
                  <a:ea typeface="Segoe UI" pitchFamily="34" charset="0"/>
                  <a:cs typeface="Segoe UI Semibold" panose="020B0702040204020203" pitchFamily="34" charset="0"/>
                </a:rPr>
                <a:t>, </a:t>
              </a:r>
              <a:r>
                <a:rPr lang="en-US" sz="1200" spc="-38" dirty="0" smtClean="0">
                  <a:latin typeface="Segoe UI Semibold" panose="020B0702040204020203" pitchFamily="34" charset="0"/>
                  <a:ea typeface="Segoe UI" pitchFamily="34" charset="0"/>
                  <a:cs typeface="Segoe UI Semibold" panose="020B0702040204020203" pitchFamily="34" charset="0"/>
                </a:rPr>
                <a:t>Windows, Android</a:t>
              </a:r>
              <a:r>
                <a:rPr lang="en-US" sz="1200" spc="-38" dirty="0">
                  <a:latin typeface="Segoe UI Semibold" panose="020B0702040204020203" pitchFamily="34" charset="0"/>
                  <a:ea typeface="Segoe UI" pitchFamily="34" charset="0"/>
                  <a:cs typeface="Segoe UI Semibold" panose="020B0702040204020203" pitchFamily="34" charset="0"/>
                </a:rPr>
                <a:t>, </a:t>
              </a:r>
              <a:r>
                <a:rPr lang="en-US" sz="1200" spc="-38" dirty="0" smtClean="0">
                  <a:latin typeface="Segoe UI Semibold" panose="020B0702040204020203" pitchFamily="34" charset="0"/>
                  <a:ea typeface="Segoe UI" pitchFamily="34" charset="0"/>
                  <a:cs typeface="Segoe UI Semibold" panose="020B0702040204020203" pitchFamily="34" charset="0"/>
                </a:rPr>
                <a:t>iOS </a:t>
              </a:r>
              <a:endParaRPr lang="en-US" sz="1200" spc="-38" dirty="0">
                <a:latin typeface="Segoe UI Semibold" panose="020B0702040204020203" pitchFamily="34" charset="0"/>
                <a:ea typeface="Segoe UI" pitchFamily="34" charset="0"/>
                <a:cs typeface="Segoe UI Semibold" panose="020B0702040204020203" pitchFamily="34" charset="0"/>
              </a:endParaRPr>
            </a:p>
          </p:txBody>
        </p:sp>
        <p:sp>
          <p:nvSpPr>
            <p:cNvPr id="234"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sp>
          <p:nvSpPr>
            <p:cNvPr id="235" name="Rectangle 234"/>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36"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sp>
          <p:nvSpPr>
            <p:cNvPr id="240" name="Rectangle 239"/>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41"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sp>
          <p:nvSpPr>
            <p:cNvPr id="242" name="Rectangle 241"/>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43"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sp>
          <p:nvSpPr>
            <p:cNvPr id="244" name="Rectangle 243"/>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45"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sp>
          <p:nvSpPr>
            <p:cNvPr id="246" name="Rectangle 245"/>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47"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sp>
          <p:nvSpPr>
            <p:cNvPr id="248" name="Rectangle 247"/>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52"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sp>
          <p:nvSpPr>
            <p:cNvPr id="253" name="Rectangle 252"/>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54"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sp>
          <p:nvSpPr>
            <p:cNvPr id="255" name="Rectangle 254"/>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56"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sp>
          <p:nvSpPr>
            <p:cNvPr id="257" name="Rectangle 256"/>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58"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sp>
          <p:nvSpPr>
            <p:cNvPr id="259" name="Rectangle 258"/>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60"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grpSp>
      <p:grpSp>
        <p:nvGrpSpPr>
          <p:cNvPr id="63" name="3 Protocol Adaptation"/>
          <p:cNvGrpSpPr/>
          <p:nvPr/>
        </p:nvGrpSpPr>
        <p:grpSpPr>
          <a:xfrm>
            <a:off x="2957554" y="2430462"/>
            <a:ext cx="830388" cy="1062230"/>
            <a:chOff x="2503269" y="3539000"/>
            <a:chExt cx="901479" cy="1062230"/>
          </a:xfrm>
        </p:grpSpPr>
        <p:sp>
          <p:nvSpPr>
            <p:cNvPr id="17" name="Rectangle 16"/>
            <p:cNvSpPr/>
            <p:nvPr/>
          </p:nvSpPr>
          <p:spPr bwMode="auto">
            <a:xfrm>
              <a:off x="2503269" y="3539000"/>
              <a:ext cx="901479"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chemeClr val="tx1"/>
                  </a:solidFill>
                  <a:latin typeface="Segoe UI Semibold" panose="020B0702040204020203" pitchFamily="34" charset="0"/>
                  <a:ea typeface="Segoe UI" pitchFamily="34" charset="0"/>
                  <a:cs typeface="Segoe UI" pitchFamily="34" charset="0"/>
                </a:rPr>
                <a:t>Protocol Adaptation</a:t>
              </a:r>
            </a:p>
          </p:txBody>
        </p:sp>
        <p:sp>
          <p:nvSpPr>
            <p:cNvPr id="167"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8"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74"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16" name="Elbow Connector 15"/>
            <p:cNvCxnSpPr>
              <a:stCxn id="167" idx="3"/>
              <a:endCxn id="171"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9" name="Elbow Connector 198"/>
            <p:cNvCxnSpPr>
              <a:stCxn id="168" idx="3"/>
              <a:endCxn id="171"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1" name="Elbow Connector 260"/>
            <p:cNvCxnSpPr>
              <a:stCxn id="169" idx="3"/>
              <a:endCxn id="171"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Elbow Connector 261"/>
            <p:cNvCxnSpPr>
              <a:stCxn id="174" idx="3"/>
              <a:endCxn id="171"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31" name="4  Batch Analytics &amp; Visualizations"/>
          <p:cNvGrpSpPr/>
          <p:nvPr/>
        </p:nvGrpSpPr>
        <p:grpSpPr>
          <a:xfrm>
            <a:off x="5450423" y="2008244"/>
            <a:ext cx="3672108" cy="1204299"/>
            <a:chOff x="5450423" y="2008244"/>
            <a:chExt cx="3672108" cy="1204299"/>
          </a:xfrm>
        </p:grpSpPr>
        <p:sp>
          <p:nvSpPr>
            <p:cNvPr id="20" name="Rectangle 19"/>
            <p:cNvSpPr/>
            <p:nvPr/>
          </p:nvSpPr>
          <p:spPr bwMode="auto">
            <a:xfrm rot="16200000">
              <a:off x="6684327" y="774340"/>
              <a:ext cx="1204299" cy="3672108"/>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Batch Analytics &amp; Visualizations</a:t>
              </a:r>
            </a:p>
            <a:p>
              <a:pPr defTabSz="913748" fontAlgn="base">
                <a:lnSpc>
                  <a:spcPct val="90000"/>
                </a:lnSpc>
                <a:spcBef>
                  <a:spcPct val="0"/>
                </a:spcBef>
                <a:spcAft>
                  <a:spcPts val="600"/>
                </a:spcAft>
              </a:pPr>
              <a:r>
                <a:rPr lang="en-US" sz="1100" dirty="0">
                  <a:solidFill>
                    <a:schemeClr val="tx1"/>
                  </a:solidFill>
                  <a:latin typeface="Segoe UI Semibold" panose="020B0702040204020203" pitchFamily="34" charset="0"/>
                  <a:ea typeface="Segoe UI" pitchFamily="34" charset="0"/>
                  <a:cs typeface="Segoe UI" pitchFamily="34" charset="0"/>
                </a:rPr>
                <a:t>Azure HDInsight, AzureML, Power BI, </a:t>
              </a:r>
            </a:p>
            <a:p>
              <a:pPr defTabSz="913748" fontAlgn="base">
                <a:lnSpc>
                  <a:spcPct val="90000"/>
                </a:lnSpc>
                <a:spcBef>
                  <a:spcPct val="0"/>
                </a:spcBef>
                <a:spcAft>
                  <a:spcPts val="600"/>
                </a:spcAft>
              </a:pPr>
              <a:r>
                <a:rPr lang="en-US" sz="1100" dirty="0">
                  <a:solidFill>
                    <a:schemeClr val="tx1"/>
                  </a:solidFill>
                  <a:latin typeface="Segoe UI Semibold" panose="020B0702040204020203" pitchFamily="34" charset="0"/>
                  <a:ea typeface="Segoe UI" pitchFamily="34" charset="0"/>
                  <a:cs typeface="Segoe UI" pitchFamily="34" charset="0"/>
                </a:rPr>
                <a:t>Azure Data Factory</a:t>
              </a:r>
            </a:p>
          </p:txBody>
        </p:sp>
        <p:sp>
          <p:nvSpPr>
            <p:cNvPr id="170" name="Donut 15"/>
            <p:cNvSpPr/>
            <p:nvPr/>
          </p:nvSpPr>
          <p:spPr bwMode="auto">
            <a:xfrm>
              <a:off x="8211129" y="2347651"/>
              <a:ext cx="201211" cy="200210"/>
            </a:xfrm>
            <a:custGeom>
              <a:avLst/>
              <a:gdLst/>
              <a:ahLst/>
              <a:cxnLst/>
              <a:rect l="l" t="t" r="r" b="b"/>
              <a:pathLst>
                <a:path w="786988" h="783276">
                  <a:moveTo>
                    <a:pt x="469995" y="99669"/>
                  </a:moveTo>
                  <a:cubicBezTo>
                    <a:pt x="349970" y="99669"/>
                    <a:pt x="252671" y="196968"/>
                    <a:pt x="252671" y="316993"/>
                  </a:cubicBezTo>
                  <a:cubicBezTo>
                    <a:pt x="252671" y="437018"/>
                    <a:pt x="349970" y="534317"/>
                    <a:pt x="469995" y="534317"/>
                  </a:cubicBezTo>
                  <a:cubicBezTo>
                    <a:pt x="590020" y="534317"/>
                    <a:pt x="687319" y="437018"/>
                    <a:pt x="687319" y="316993"/>
                  </a:cubicBezTo>
                  <a:cubicBezTo>
                    <a:pt x="687319" y="196968"/>
                    <a:pt x="590020" y="99669"/>
                    <a:pt x="469995" y="99669"/>
                  </a:cubicBezTo>
                  <a:close/>
                  <a:moveTo>
                    <a:pt x="469995" y="0"/>
                  </a:moveTo>
                  <a:cubicBezTo>
                    <a:pt x="645065" y="0"/>
                    <a:pt x="786988" y="141923"/>
                    <a:pt x="786988" y="316993"/>
                  </a:cubicBezTo>
                  <a:cubicBezTo>
                    <a:pt x="786988" y="492063"/>
                    <a:pt x="645065" y="633986"/>
                    <a:pt x="469995" y="633986"/>
                  </a:cubicBezTo>
                  <a:cubicBezTo>
                    <a:pt x="406791" y="633986"/>
                    <a:pt x="347908" y="615489"/>
                    <a:pt x="298782" y="583117"/>
                  </a:cubicBezTo>
                  <a:lnTo>
                    <a:pt x="118646" y="762954"/>
                  </a:lnTo>
                  <a:cubicBezTo>
                    <a:pt x="91472" y="790083"/>
                    <a:pt x="47451" y="790046"/>
                    <a:pt x="20322" y="762872"/>
                  </a:cubicBezTo>
                  <a:cubicBezTo>
                    <a:pt x="-6806" y="735698"/>
                    <a:pt x="-6770" y="691678"/>
                    <a:pt x="20404" y="664549"/>
                  </a:cubicBezTo>
                  <a:lnTo>
                    <a:pt x="201471" y="483783"/>
                  </a:lnTo>
                  <a:cubicBezTo>
                    <a:pt x="170460" y="435720"/>
                    <a:pt x="153002" y="378395"/>
                    <a:pt x="153002" y="316993"/>
                  </a:cubicBezTo>
                  <a:cubicBezTo>
                    <a:pt x="153002" y="141923"/>
                    <a:pt x="294925" y="0"/>
                    <a:pt x="469995" y="0"/>
                  </a:cubicBez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smtClean="0">
                <a:solidFill>
                  <a:schemeClr val="tx1"/>
                </a:solidFill>
                <a:ea typeface="Segoe UI" pitchFamily="34" charset="0"/>
                <a:cs typeface="Segoe UI" pitchFamily="34" charset="0"/>
              </a:endParaRPr>
            </a:p>
          </p:txBody>
        </p:sp>
        <p:pic>
          <p:nvPicPr>
            <p:cNvPr id="172" name="Picture 171"/>
            <p:cNvPicPr>
              <a:picLocks noChangeAspect="1"/>
            </p:cNvPicPr>
            <p:nvPr/>
          </p:nvPicPr>
          <p:blipFill rotWithShape="1">
            <a:blip r:embed="rId9"/>
            <a:srcRect l="4124" t="4367" r="3458" b="2343"/>
            <a:stretch/>
          </p:blipFill>
          <p:spPr>
            <a:xfrm>
              <a:off x="8650346" y="2347608"/>
              <a:ext cx="227584" cy="228730"/>
            </a:xfrm>
            <a:prstGeom prst="rect">
              <a:avLst/>
            </a:prstGeom>
          </p:spPr>
        </p:pic>
        <p:pic>
          <p:nvPicPr>
            <p:cNvPr id="68" name="Picture 67"/>
            <p:cNvPicPr>
              <a:picLocks noChangeAspect="1"/>
            </p:cNvPicPr>
            <p:nvPr/>
          </p:nvPicPr>
          <p:blipFill>
            <a:blip r:embed="rId10">
              <a:clrChange>
                <a:clrFrom>
                  <a:srgbClr val="FFFFFF"/>
                </a:clrFrom>
                <a:clrTo>
                  <a:srgbClr val="FFFFFF">
                    <a:alpha val="0"/>
                  </a:srgbClr>
                </a:clrTo>
              </a:clrChange>
            </a:blip>
            <a:stretch>
              <a:fillRect/>
            </a:stretch>
          </p:blipFill>
          <p:spPr>
            <a:xfrm>
              <a:off x="8011778" y="2480749"/>
              <a:ext cx="965079" cy="656115"/>
            </a:xfrm>
            <a:prstGeom prst="rect">
              <a:avLst/>
            </a:prstGeom>
          </p:spPr>
        </p:pic>
      </p:grpSp>
      <p:grpSp>
        <p:nvGrpSpPr>
          <p:cNvPr id="334" name="5 Hot Path Analytics"/>
          <p:cNvGrpSpPr/>
          <p:nvPr/>
        </p:nvGrpSpPr>
        <p:grpSpPr>
          <a:xfrm>
            <a:off x="5450422" y="3328732"/>
            <a:ext cx="3681432" cy="1277142"/>
            <a:chOff x="5450422" y="3278736"/>
            <a:chExt cx="3681432" cy="1184581"/>
          </a:xfrm>
        </p:grpSpPr>
        <p:sp>
          <p:nvSpPr>
            <p:cNvPr id="19" name="Rectangle 18"/>
            <p:cNvSpPr/>
            <p:nvPr/>
          </p:nvSpPr>
          <p:spPr bwMode="auto">
            <a:xfrm rot="16200000">
              <a:off x="6709892" y="2019266"/>
              <a:ext cx="1153167" cy="3672108"/>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Hot Path Analytics</a:t>
              </a:r>
            </a:p>
            <a:p>
              <a:pPr defTabSz="913748" fontAlgn="base">
                <a:lnSpc>
                  <a:spcPct val="90000"/>
                </a:lnSpc>
                <a:spcBef>
                  <a:spcPct val="0"/>
                </a:spcBef>
                <a:spcAft>
                  <a:spcPts val="600"/>
                </a:spcAft>
              </a:pPr>
              <a:r>
                <a:rPr lang="en-US" sz="1100" dirty="0">
                  <a:solidFill>
                    <a:schemeClr val="tx1"/>
                  </a:solidFill>
                  <a:latin typeface="Segoe UI Semibold" panose="020B0702040204020203" pitchFamily="34" charset="0"/>
                  <a:ea typeface="Segoe UI" pitchFamily="34" charset="0"/>
                  <a:cs typeface="Segoe UI" pitchFamily="34" charset="0"/>
                </a:rPr>
                <a:t>Azure Stream Analytics, Azure </a:t>
              </a:r>
              <a:r>
                <a:rPr lang="en-US" sz="1100" dirty="0" smtClean="0">
                  <a:solidFill>
                    <a:schemeClr val="tx1"/>
                  </a:solidFill>
                  <a:latin typeface="Segoe UI Semibold" panose="020B0702040204020203" pitchFamily="34" charset="0"/>
                  <a:ea typeface="Segoe UI" pitchFamily="34" charset="0"/>
                  <a:cs typeface="Segoe UI" pitchFamily="34" charset="0"/>
                </a:rPr>
                <a:t>HDInsight Storm</a:t>
              </a:r>
              <a:endParaRPr lang="en-US" sz="1100" dirty="0">
                <a:solidFill>
                  <a:schemeClr val="tx1"/>
                </a:solidFill>
                <a:latin typeface="Segoe UI Semibold" panose="020B0702040204020203" pitchFamily="34" charset="0"/>
                <a:ea typeface="Segoe UI" pitchFamily="34" charset="0"/>
                <a:cs typeface="Segoe UI" pitchFamily="34" charset="0"/>
              </a:endParaRPr>
            </a:p>
          </p:txBody>
        </p:sp>
        <p:pic>
          <p:nvPicPr>
            <p:cNvPr id="69" name="Picture 68"/>
            <p:cNvPicPr>
              <a:picLocks noChangeAspect="1"/>
            </p:cNvPicPr>
            <p:nvPr/>
          </p:nvPicPr>
          <p:blipFill>
            <a:blip r:embed="rId11">
              <a:clrChange>
                <a:clrFrom>
                  <a:srgbClr val="FFFFFF"/>
                </a:clrFrom>
                <a:clrTo>
                  <a:srgbClr val="FFFFFF">
                    <a:alpha val="0"/>
                  </a:srgbClr>
                </a:clrTo>
              </a:clrChange>
            </a:blip>
            <a:stretch>
              <a:fillRect/>
            </a:stretch>
          </p:blipFill>
          <p:spPr>
            <a:xfrm>
              <a:off x="8089835" y="3293698"/>
              <a:ext cx="1042019" cy="540305"/>
            </a:xfrm>
            <a:prstGeom prst="rect">
              <a:avLst/>
            </a:prstGeom>
          </p:spPr>
        </p:pic>
        <p:sp>
          <p:nvSpPr>
            <p:cNvPr id="86" name="Freeform 85"/>
            <p:cNvSpPr/>
            <p:nvPr/>
          </p:nvSpPr>
          <p:spPr bwMode="auto">
            <a:xfrm>
              <a:off x="8082643" y="3758837"/>
              <a:ext cx="562569" cy="704480"/>
            </a:xfrm>
            <a:custGeom>
              <a:avLst/>
              <a:gdLst>
                <a:gd name="connsiteX0" fmla="*/ 0 w 562569"/>
                <a:gd name="connsiteY0" fmla="*/ 0 h 704480"/>
                <a:gd name="connsiteX1" fmla="*/ 0 w 562569"/>
                <a:gd name="connsiteY1" fmla="*/ 0 h 704480"/>
                <a:gd name="connsiteX2" fmla="*/ 506186 w 562569"/>
                <a:gd name="connsiteY2" fmla="*/ 568234 h 704480"/>
                <a:gd name="connsiteX3" fmla="*/ 522514 w 562569"/>
                <a:gd name="connsiteY3" fmla="*/ 620486 h 704480"/>
                <a:gd name="connsiteX4" fmla="*/ 535577 w 562569"/>
                <a:gd name="connsiteY4" fmla="*/ 649877 h 704480"/>
                <a:gd name="connsiteX5" fmla="*/ 538843 w 562569"/>
                <a:gd name="connsiteY5" fmla="*/ 666206 h 704480"/>
                <a:gd name="connsiteX6" fmla="*/ 551906 w 562569"/>
                <a:gd name="connsiteY6" fmla="*/ 679269 h 704480"/>
                <a:gd name="connsiteX7" fmla="*/ 551906 w 562569"/>
                <a:gd name="connsiteY7" fmla="*/ 672737 h 70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569" h="704480">
                  <a:moveTo>
                    <a:pt x="0" y="0"/>
                  </a:moveTo>
                  <a:lnTo>
                    <a:pt x="0" y="0"/>
                  </a:lnTo>
                  <a:cubicBezTo>
                    <a:pt x="168729" y="189411"/>
                    <a:pt x="340331" y="376301"/>
                    <a:pt x="506186" y="568234"/>
                  </a:cubicBezTo>
                  <a:cubicBezTo>
                    <a:pt x="525364" y="590428"/>
                    <a:pt x="515255" y="598709"/>
                    <a:pt x="522514" y="620486"/>
                  </a:cubicBezTo>
                  <a:cubicBezTo>
                    <a:pt x="533359" y="653020"/>
                    <a:pt x="530233" y="628504"/>
                    <a:pt x="535577" y="649877"/>
                  </a:cubicBezTo>
                  <a:cubicBezTo>
                    <a:pt x="536923" y="655262"/>
                    <a:pt x="536089" y="661387"/>
                    <a:pt x="538843" y="666206"/>
                  </a:cubicBezTo>
                  <a:cubicBezTo>
                    <a:pt x="601893" y="776543"/>
                    <a:pt x="515111" y="605679"/>
                    <a:pt x="551906" y="679269"/>
                  </a:cubicBezTo>
                  <a:lnTo>
                    <a:pt x="551906" y="672737"/>
                  </a:ln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chemeClr val="tx1"/>
                </a:solidFill>
              </a:endParaRPr>
            </a:p>
          </p:txBody>
        </p:sp>
        <p:grpSp>
          <p:nvGrpSpPr>
            <p:cNvPr id="91" name="Group 90"/>
            <p:cNvGrpSpPr/>
            <p:nvPr/>
          </p:nvGrpSpPr>
          <p:grpSpPr>
            <a:xfrm>
              <a:off x="8351817" y="3852488"/>
              <a:ext cx="490879" cy="404121"/>
              <a:chOff x="7675590" y="3471813"/>
              <a:chExt cx="577669" cy="475570"/>
            </a:xfrm>
          </p:grpSpPr>
          <p:sp>
            <p:nvSpPr>
              <p:cNvPr id="299" name="Freeform 298"/>
              <p:cNvSpPr>
                <a:spLocks noEditPoints="1"/>
              </p:cNvSpPr>
              <p:nvPr/>
            </p:nvSpPr>
            <p:spPr bwMode="auto">
              <a:xfrm>
                <a:off x="7779932" y="3471813"/>
                <a:ext cx="473327" cy="47557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34294" bIns="34294" numCol="1" spcCol="0" rtlCol="0" fromWordArt="0" anchor="b" anchorCtr="0" forceAA="0" compatLnSpc="1">
                <a:prstTxWarp prst="textNoShape">
                  <a:avLst/>
                </a:prstTxWarp>
                <a:noAutofit/>
              </a:bodyPr>
              <a:lstStyle/>
              <a:p>
                <a:pPr algn="ctr" defTabSz="932406"/>
                <a:endParaRPr lang="en-US" sz="800" dirty="0">
                  <a:solidFill>
                    <a:schemeClr val="tx1"/>
                  </a:solidFill>
                  <a:ea typeface="Segoe UI" pitchFamily="34" charset="0"/>
                  <a:cs typeface="Segoe UI" pitchFamily="34" charset="0"/>
                </a:endParaRPr>
              </a:p>
            </p:txBody>
          </p:sp>
          <p:grpSp>
            <p:nvGrpSpPr>
              <p:cNvPr id="89" name="Group 88"/>
              <p:cNvGrpSpPr/>
              <p:nvPr/>
            </p:nvGrpSpPr>
            <p:grpSpPr>
              <a:xfrm>
                <a:off x="7782698" y="3571498"/>
                <a:ext cx="341279" cy="239441"/>
                <a:chOff x="9441838" y="3565088"/>
                <a:chExt cx="1231545" cy="864052"/>
              </a:xfrm>
              <a:solidFill>
                <a:schemeClr val="bg1"/>
              </a:solidFill>
            </p:grpSpPr>
            <p:sp>
              <p:nvSpPr>
                <p:cNvPr id="87" name="Oval 86"/>
                <p:cNvSpPr/>
                <p:nvPr/>
              </p:nvSpPr>
              <p:spPr bwMode="auto">
                <a:xfrm>
                  <a:off x="9916043" y="3671804"/>
                  <a:ext cx="757340" cy="75733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solidFill>
                      <a:schemeClr val="tx1"/>
                    </a:solidFill>
                    <a:ea typeface="Segoe UI" pitchFamily="34" charset="0"/>
                    <a:cs typeface="Segoe UI" pitchFamily="34" charset="0"/>
                  </a:endParaRPr>
                </a:p>
              </p:txBody>
            </p:sp>
            <p:sp>
              <p:nvSpPr>
                <p:cNvPr id="300" name="Oval 299"/>
                <p:cNvSpPr/>
                <p:nvPr/>
              </p:nvSpPr>
              <p:spPr bwMode="auto">
                <a:xfrm>
                  <a:off x="9441838" y="3565088"/>
                  <a:ext cx="971392" cy="57492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solidFill>
                      <a:schemeClr val="tx1"/>
                    </a:solidFill>
                    <a:ea typeface="Segoe UI" pitchFamily="34" charset="0"/>
                    <a:cs typeface="Segoe UI" pitchFamily="34" charset="0"/>
                  </a:endParaRPr>
                </a:p>
              </p:txBody>
            </p:sp>
          </p:grpSp>
          <p:sp>
            <p:nvSpPr>
              <p:cNvPr id="81" name="Freeform 80"/>
              <p:cNvSpPr/>
              <p:nvPr/>
            </p:nvSpPr>
            <p:spPr bwMode="auto">
              <a:xfrm>
                <a:off x="7726563" y="3624414"/>
                <a:ext cx="311448" cy="74608"/>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Lst>
                <a:ahLst/>
                <a:cxnLst>
                  <a:cxn ang="0">
                    <a:pos x="connsiteX0" y="connsiteY0"/>
                  </a:cxn>
                  <a:cxn ang="0">
                    <a:pos x="connsiteX1" y="connsiteY1"/>
                  </a:cxn>
                  <a:cxn ang="0">
                    <a:pos x="connsiteX2" y="connsiteY2"/>
                  </a:cxn>
                </a:cxnLst>
                <a:rect l="l" t="t" r="r" b="b"/>
                <a:pathLst>
                  <a:path w="10784" h="20445">
                    <a:moveTo>
                      <a:pt x="10784" y="15756"/>
                    </a:moveTo>
                    <a:cubicBezTo>
                      <a:pt x="6939" y="-15198"/>
                      <a:pt x="4490" y="7431"/>
                      <a:pt x="2974" y="16574"/>
                    </a:cubicBezTo>
                    <a:cubicBezTo>
                      <a:pt x="1458" y="25717"/>
                      <a:pt x="393" y="16153"/>
                      <a:pt x="0" y="13449"/>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chemeClr val="tx1"/>
                  </a:solidFill>
                </a:endParaRPr>
              </a:p>
            </p:txBody>
          </p:sp>
          <p:sp>
            <p:nvSpPr>
              <p:cNvPr id="297" name="Freeform 296"/>
              <p:cNvSpPr/>
              <p:nvPr/>
            </p:nvSpPr>
            <p:spPr bwMode="auto">
              <a:xfrm>
                <a:off x="7675590" y="3678237"/>
                <a:ext cx="313120" cy="71900"/>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 name="connsiteX0" fmla="*/ 10784 w 10784"/>
                  <a:gd name="connsiteY0" fmla="*/ 15201 h 21304"/>
                  <a:gd name="connsiteX1" fmla="*/ 5063 w 10784"/>
                  <a:gd name="connsiteY1" fmla="*/ 17805 h 21304"/>
                  <a:gd name="connsiteX2" fmla="*/ 0 w 10784"/>
                  <a:gd name="connsiteY2" fmla="*/ 12894 h 21304"/>
                  <a:gd name="connsiteX0" fmla="*/ 10784 w 10784"/>
                  <a:gd name="connsiteY0" fmla="*/ 14472 h 19292"/>
                  <a:gd name="connsiteX1" fmla="*/ 5063 w 10784"/>
                  <a:gd name="connsiteY1" fmla="*/ 17076 h 19292"/>
                  <a:gd name="connsiteX2" fmla="*/ 0 w 10784"/>
                  <a:gd name="connsiteY2" fmla="*/ 12165 h 19292"/>
                  <a:gd name="connsiteX0" fmla="*/ 10784 w 10784"/>
                  <a:gd name="connsiteY0" fmla="*/ 11390 h 16210"/>
                  <a:gd name="connsiteX1" fmla="*/ 5063 w 10784"/>
                  <a:gd name="connsiteY1" fmla="*/ 13994 h 16210"/>
                  <a:gd name="connsiteX2" fmla="*/ 0 w 10784"/>
                  <a:gd name="connsiteY2" fmla="*/ 9083 h 16210"/>
                  <a:gd name="connsiteX0" fmla="*/ 10784 w 10784"/>
                  <a:gd name="connsiteY0" fmla="*/ 11390 h 19703"/>
                  <a:gd name="connsiteX1" fmla="*/ 5063 w 10784"/>
                  <a:gd name="connsiteY1" fmla="*/ 13994 h 19703"/>
                  <a:gd name="connsiteX2" fmla="*/ 0 w 10784"/>
                  <a:gd name="connsiteY2" fmla="*/ 9083 h 19703"/>
                </a:gdLst>
                <a:ahLst/>
                <a:cxnLst>
                  <a:cxn ang="0">
                    <a:pos x="connsiteX0" y="connsiteY0"/>
                  </a:cxn>
                  <a:cxn ang="0">
                    <a:pos x="connsiteX1" y="connsiteY1"/>
                  </a:cxn>
                  <a:cxn ang="0">
                    <a:pos x="connsiteX2" y="connsiteY2"/>
                  </a:cxn>
                </a:cxnLst>
                <a:rect l="l" t="t" r="r" b="b"/>
                <a:pathLst>
                  <a:path w="10784" h="19703">
                    <a:moveTo>
                      <a:pt x="10784" y="11390"/>
                    </a:moveTo>
                    <a:cubicBezTo>
                      <a:pt x="7502" y="-12617"/>
                      <a:pt x="6086" y="7828"/>
                      <a:pt x="5063" y="13994"/>
                    </a:cubicBezTo>
                    <a:cubicBezTo>
                      <a:pt x="4040" y="20160"/>
                      <a:pt x="1731" y="24689"/>
                      <a:pt x="0" y="9083"/>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chemeClr val="tx1"/>
                  </a:solidFill>
                </a:endParaRPr>
              </a:p>
            </p:txBody>
          </p:sp>
          <p:sp>
            <p:nvSpPr>
              <p:cNvPr id="298" name="Freeform 297"/>
              <p:cNvSpPr/>
              <p:nvPr/>
            </p:nvSpPr>
            <p:spPr bwMode="auto">
              <a:xfrm>
                <a:off x="7675591" y="3738652"/>
                <a:ext cx="307517" cy="73724"/>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 name="connsiteX0" fmla="*/ 10784 w 10784"/>
                  <a:gd name="connsiteY0" fmla="*/ 13023 h 26368"/>
                  <a:gd name="connsiteX1" fmla="*/ 5204 w 10784"/>
                  <a:gd name="connsiteY1" fmla="*/ 23964 h 26368"/>
                  <a:gd name="connsiteX2" fmla="*/ 0 w 10784"/>
                  <a:gd name="connsiteY2" fmla="*/ 10716 h 26368"/>
                  <a:gd name="connsiteX0" fmla="*/ 10784 w 10784"/>
                  <a:gd name="connsiteY0" fmla="*/ 7155 h 20500"/>
                  <a:gd name="connsiteX1" fmla="*/ 5204 w 10784"/>
                  <a:gd name="connsiteY1" fmla="*/ 18096 h 20500"/>
                  <a:gd name="connsiteX2" fmla="*/ 0 w 10784"/>
                  <a:gd name="connsiteY2" fmla="*/ 4848 h 20500"/>
                  <a:gd name="connsiteX0" fmla="*/ 10784 w 10784"/>
                  <a:gd name="connsiteY0" fmla="*/ 6425 h 18282"/>
                  <a:gd name="connsiteX1" fmla="*/ 5204 w 10784"/>
                  <a:gd name="connsiteY1" fmla="*/ 17366 h 18282"/>
                  <a:gd name="connsiteX2" fmla="*/ 0 w 10784"/>
                  <a:gd name="connsiteY2" fmla="*/ 4118 h 18282"/>
                  <a:gd name="connsiteX0" fmla="*/ 10784 w 10784"/>
                  <a:gd name="connsiteY0" fmla="*/ 6425 h 18593"/>
                  <a:gd name="connsiteX1" fmla="*/ 5204 w 10784"/>
                  <a:gd name="connsiteY1" fmla="*/ 17366 h 18593"/>
                  <a:gd name="connsiteX2" fmla="*/ 0 w 10784"/>
                  <a:gd name="connsiteY2" fmla="*/ 4118 h 18593"/>
                  <a:gd name="connsiteX0" fmla="*/ 10784 w 10784"/>
                  <a:gd name="connsiteY0" fmla="*/ 6773 h 19765"/>
                  <a:gd name="connsiteX1" fmla="*/ 5204 w 10784"/>
                  <a:gd name="connsiteY1" fmla="*/ 17714 h 19765"/>
                  <a:gd name="connsiteX2" fmla="*/ 0 w 10784"/>
                  <a:gd name="connsiteY2" fmla="*/ 4466 h 19765"/>
                  <a:gd name="connsiteX0" fmla="*/ 10784 w 10784"/>
                  <a:gd name="connsiteY0" fmla="*/ 8591 h 21583"/>
                  <a:gd name="connsiteX1" fmla="*/ 5204 w 10784"/>
                  <a:gd name="connsiteY1" fmla="*/ 19532 h 21583"/>
                  <a:gd name="connsiteX2" fmla="*/ 0 w 10784"/>
                  <a:gd name="connsiteY2" fmla="*/ 6284 h 21583"/>
                  <a:gd name="connsiteX0" fmla="*/ 10784 w 10784"/>
                  <a:gd name="connsiteY0" fmla="*/ 7120 h 20112"/>
                  <a:gd name="connsiteX1" fmla="*/ 5204 w 10784"/>
                  <a:gd name="connsiteY1" fmla="*/ 18061 h 20112"/>
                  <a:gd name="connsiteX2" fmla="*/ 0 w 10784"/>
                  <a:gd name="connsiteY2" fmla="*/ 4813 h 20112"/>
                  <a:gd name="connsiteX0" fmla="*/ 10784 w 10784"/>
                  <a:gd name="connsiteY0" fmla="*/ 8331 h 21323"/>
                  <a:gd name="connsiteX1" fmla="*/ 5204 w 10784"/>
                  <a:gd name="connsiteY1" fmla="*/ 19272 h 21323"/>
                  <a:gd name="connsiteX2" fmla="*/ 0 w 10784"/>
                  <a:gd name="connsiteY2" fmla="*/ 6024 h 21323"/>
                  <a:gd name="connsiteX0" fmla="*/ 10784 w 10784"/>
                  <a:gd name="connsiteY0" fmla="*/ 7812 h 20804"/>
                  <a:gd name="connsiteX1" fmla="*/ 5204 w 10784"/>
                  <a:gd name="connsiteY1" fmla="*/ 18753 h 20804"/>
                  <a:gd name="connsiteX2" fmla="*/ 0 w 10784"/>
                  <a:gd name="connsiteY2" fmla="*/ 5505 h 20804"/>
                  <a:gd name="connsiteX0" fmla="*/ 10948 w 10948"/>
                  <a:gd name="connsiteY0" fmla="*/ 6691 h 17636"/>
                  <a:gd name="connsiteX1" fmla="*/ 5368 w 10948"/>
                  <a:gd name="connsiteY1" fmla="*/ 17632 h 17636"/>
                  <a:gd name="connsiteX2" fmla="*/ 0 w 10948"/>
                  <a:gd name="connsiteY2" fmla="*/ 4186 h 17636"/>
                  <a:gd name="connsiteX0" fmla="*/ 10948 w 10948"/>
                  <a:gd name="connsiteY0" fmla="*/ 6691 h 17636"/>
                  <a:gd name="connsiteX1" fmla="*/ 5368 w 10948"/>
                  <a:gd name="connsiteY1" fmla="*/ 17632 h 17636"/>
                  <a:gd name="connsiteX2" fmla="*/ 0 w 10948"/>
                  <a:gd name="connsiteY2" fmla="*/ 4186 h 17636"/>
                  <a:gd name="connsiteX0" fmla="*/ 10971 w 10971"/>
                  <a:gd name="connsiteY0" fmla="*/ 6691 h 17636"/>
                  <a:gd name="connsiteX1" fmla="*/ 5391 w 10971"/>
                  <a:gd name="connsiteY1" fmla="*/ 17632 h 17636"/>
                  <a:gd name="connsiteX2" fmla="*/ 0 w 10971"/>
                  <a:gd name="connsiteY2" fmla="*/ 4186 h 17636"/>
                  <a:gd name="connsiteX0" fmla="*/ 10971 w 10971"/>
                  <a:gd name="connsiteY0" fmla="*/ 6691 h 17636"/>
                  <a:gd name="connsiteX1" fmla="*/ 5391 w 10971"/>
                  <a:gd name="connsiteY1" fmla="*/ 17632 h 17636"/>
                  <a:gd name="connsiteX2" fmla="*/ 0 w 10971"/>
                  <a:gd name="connsiteY2" fmla="*/ 4186 h 17636"/>
                  <a:gd name="connsiteX0" fmla="*/ 10666 w 10666"/>
                  <a:gd name="connsiteY0" fmla="*/ 6761 h 17703"/>
                  <a:gd name="connsiteX1" fmla="*/ 5086 w 10666"/>
                  <a:gd name="connsiteY1" fmla="*/ 17702 h 17703"/>
                  <a:gd name="connsiteX2" fmla="*/ 0 w 10666"/>
                  <a:gd name="connsiteY2" fmla="*/ 7432 h 17703"/>
                  <a:gd name="connsiteX0" fmla="*/ 10877 w 10877"/>
                  <a:gd name="connsiteY0" fmla="*/ 6669 h 17617"/>
                  <a:gd name="connsiteX1" fmla="*/ 5297 w 10877"/>
                  <a:gd name="connsiteY1" fmla="*/ 17610 h 17617"/>
                  <a:gd name="connsiteX2" fmla="*/ 0 w 10877"/>
                  <a:gd name="connsiteY2" fmla="*/ 3172 h 17617"/>
                  <a:gd name="connsiteX0" fmla="*/ 10877 w 10877"/>
                  <a:gd name="connsiteY0" fmla="*/ 6669 h 17617"/>
                  <a:gd name="connsiteX1" fmla="*/ 5297 w 10877"/>
                  <a:gd name="connsiteY1" fmla="*/ 17610 h 17617"/>
                  <a:gd name="connsiteX2" fmla="*/ 0 w 10877"/>
                  <a:gd name="connsiteY2" fmla="*/ 3172 h 17617"/>
                  <a:gd name="connsiteX0" fmla="*/ 10877 w 10877"/>
                  <a:gd name="connsiteY0" fmla="*/ 7417 h 20060"/>
                  <a:gd name="connsiteX1" fmla="*/ 5297 w 10877"/>
                  <a:gd name="connsiteY1" fmla="*/ 18358 h 20060"/>
                  <a:gd name="connsiteX2" fmla="*/ 0 w 10877"/>
                  <a:gd name="connsiteY2" fmla="*/ 3920 h 20060"/>
                  <a:gd name="connsiteX0" fmla="*/ 10971 w 10971"/>
                  <a:gd name="connsiteY0" fmla="*/ 6682 h 17628"/>
                  <a:gd name="connsiteX1" fmla="*/ 5391 w 10971"/>
                  <a:gd name="connsiteY1" fmla="*/ 17623 h 17628"/>
                  <a:gd name="connsiteX2" fmla="*/ 0 w 10971"/>
                  <a:gd name="connsiteY2" fmla="*/ 3780 h 17628"/>
                  <a:gd name="connsiteX0" fmla="*/ 10971 w 10971"/>
                  <a:gd name="connsiteY0" fmla="*/ 6682 h 18885"/>
                  <a:gd name="connsiteX1" fmla="*/ 5391 w 10971"/>
                  <a:gd name="connsiteY1" fmla="*/ 17623 h 18885"/>
                  <a:gd name="connsiteX2" fmla="*/ 0 w 10971"/>
                  <a:gd name="connsiteY2" fmla="*/ 3780 h 18885"/>
                  <a:gd name="connsiteX0" fmla="*/ 10971 w 10971"/>
                  <a:gd name="connsiteY0" fmla="*/ 7726 h 22919"/>
                  <a:gd name="connsiteX1" fmla="*/ 5391 w 10971"/>
                  <a:gd name="connsiteY1" fmla="*/ 18667 h 22919"/>
                  <a:gd name="connsiteX2" fmla="*/ 0 w 10971"/>
                  <a:gd name="connsiteY2" fmla="*/ 4824 h 22919"/>
                  <a:gd name="connsiteX0" fmla="*/ 10971 w 10971"/>
                  <a:gd name="connsiteY0" fmla="*/ 7466 h 21967"/>
                  <a:gd name="connsiteX1" fmla="*/ 5391 w 10971"/>
                  <a:gd name="connsiteY1" fmla="*/ 18407 h 21967"/>
                  <a:gd name="connsiteX2" fmla="*/ 0 w 10971"/>
                  <a:gd name="connsiteY2" fmla="*/ 4564 h 21967"/>
                  <a:gd name="connsiteX0" fmla="*/ 10971 w 10971"/>
                  <a:gd name="connsiteY0" fmla="*/ 7466 h 21070"/>
                  <a:gd name="connsiteX1" fmla="*/ 5391 w 10971"/>
                  <a:gd name="connsiteY1" fmla="*/ 18407 h 21070"/>
                  <a:gd name="connsiteX2" fmla="*/ 0 w 10971"/>
                  <a:gd name="connsiteY2" fmla="*/ 4564 h 21070"/>
                  <a:gd name="connsiteX0" fmla="*/ 10971 w 10971"/>
                  <a:gd name="connsiteY0" fmla="*/ 7466 h 21492"/>
                  <a:gd name="connsiteX1" fmla="*/ 5391 w 10971"/>
                  <a:gd name="connsiteY1" fmla="*/ 18407 h 21492"/>
                  <a:gd name="connsiteX2" fmla="*/ 0 w 10971"/>
                  <a:gd name="connsiteY2" fmla="*/ 4564 h 21492"/>
                  <a:gd name="connsiteX0" fmla="*/ 10971 w 10971"/>
                  <a:gd name="connsiteY0" fmla="*/ 7610 h 21090"/>
                  <a:gd name="connsiteX1" fmla="*/ 5814 w 10971"/>
                  <a:gd name="connsiteY1" fmla="*/ 17757 h 21090"/>
                  <a:gd name="connsiteX2" fmla="*/ 0 w 10971"/>
                  <a:gd name="connsiteY2" fmla="*/ 4708 h 21090"/>
                  <a:gd name="connsiteX0" fmla="*/ 10971 w 10971"/>
                  <a:gd name="connsiteY0" fmla="*/ 7895 h 20418"/>
                  <a:gd name="connsiteX1" fmla="*/ 5814 w 10971"/>
                  <a:gd name="connsiteY1" fmla="*/ 16572 h 20418"/>
                  <a:gd name="connsiteX2" fmla="*/ 0 w 10971"/>
                  <a:gd name="connsiteY2" fmla="*/ 4993 h 20418"/>
                  <a:gd name="connsiteX0" fmla="*/ 10971 w 10971"/>
                  <a:gd name="connsiteY0" fmla="*/ 6825 h 19348"/>
                  <a:gd name="connsiteX1" fmla="*/ 5814 w 10971"/>
                  <a:gd name="connsiteY1" fmla="*/ 15502 h 19348"/>
                  <a:gd name="connsiteX2" fmla="*/ 0 w 10971"/>
                  <a:gd name="connsiteY2" fmla="*/ 3923 h 19348"/>
                  <a:gd name="connsiteX0" fmla="*/ 10971 w 10971"/>
                  <a:gd name="connsiteY0" fmla="*/ 7680 h 20203"/>
                  <a:gd name="connsiteX1" fmla="*/ 5814 w 10971"/>
                  <a:gd name="connsiteY1" fmla="*/ 16357 h 20203"/>
                  <a:gd name="connsiteX2" fmla="*/ 0 w 10971"/>
                  <a:gd name="connsiteY2" fmla="*/ 4778 h 20203"/>
                </a:gdLst>
                <a:ahLst/>
                <a:cxnLst>
                  <a:cxn ang="0">
                    <a:pos x="connsiteX0" y="connsiteY0"/>
                  </a:cxn>
                  <a:cxn ang="0">
                    <a:pos x="connsiteX1" y="connsiteY1"/>
                  </a:cxn>
                  <a:cxn ang="0">
                    <a:pos x="connsiteX2" y="connsiteY2"/>
                  </a:cxn>
                </a:cxnLst>
                <a:rect l="l" t="t" r="r" b="b"/>
                <a:pathLst>
                  <a:path w="10971" h="20203">
                    <a:moveTo>
                      <a:pt x="10971" y="7680"/>
                    </a:moveTo>
                    <a:cubicBezTo>
                      <a:pt x="8294" y="-11867"/>
                      <a:pt x="7267" y="11482"/>
                      <a:pt x="5814" y="16357"/>
                    </a:cubicBezTo>
                    <a:cubicBezTo>
                      <a:pt x="4361" y="21232"/>
                      <a:pt x="2271" y="24950"/>
                      <a:pt x="0" y="4778"/>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chemeClr val="tx1"/>
                  </a:solidFill>
                </a:endParaRPr>
              </a:p>
            </p:txBody>
          </p:sp>
        </p:grpSp>
      </p:grpSp>
      <p:grpSp>
        <p:nvGrpSpPr>
          <p:cNvPr id="336" name="6 Hot Path Business Logic"/>
          <p:cNvGrpSpPr/>
          <p:nvPr/>
        </p:nvGrpSpPr>
        <p:grpSpPr>
          <a:xfrm>
            <a:off x="5450422" y="4672203"/>
            <a:ext cx="3673695" cy="1323037"/>
            <a:chOff x="5450422" y="4485437"/>
            <a:chExt cx="3673695" cy="1201144"/>
          </a:xfrm>
        </p:grpSpPr>
        <p:sp>
          <p:nvSpPr>
            <p:cNvPr id="21" name="Rectangle 20"/>
            <p:cNvSpPr/>
            <p:nvPr/>
          </p:nvSpPr>
          <p:spPr bwMode="auto">
            <a:xfrm rot="16200000">
              <a:off x="6685904" y="3249955"/>
              <a:ext cx="1201144" cy="3672108"/>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Hot Path Business Logic</a:t>
              </a:r>
            </a:p>
            <a:p>
              <a:pPr defTabSz="913748" fontAlgn="base">
                <a:lnSpc>
                  <a:spcPct val="90000"/>
                </a:lnSpc>
                <a:spcBef>
                  <a:spcPct val="0"/>
                </a:spcBef>
                <a:spcAft>
                  <a:spcPts val="600"/>
                </a:spcAft>
              </a:pPr>
              <a:r>
                <a:rPr lang="en-US" sz="1100" dirty="0">
                  <a:solidFill>
                    <a:schemeClr val="tx1"/>
                  </a:solidFill>
                  <a:latin typeface="Segoe UI Semibold" panose="020B0702040204020203" pitchFamily="34" charset="0"/>
                  <a:ea typeface="Segoe UI" pitchFamily="34" charset="0"/>
                  <a:cs typeface="Segoe UI" pitchFamily="34" charset="0"/>
                </a:rPr>
                <a:t>Service Fabric &amp; Actor Framework</a:t>
              </a:r>
            </a:p>
          </p:txBody>
        </p:sp>
        <p:pic>
          <p:nvPicPr>
            <p:cNvPr id="295" name="Picture 294"/>
            <p:cNvPicPr>
              <a:picLocks noChangeAspect="1"/>
            </p:cNvPicPr>
            <p:nvPr/>
          </p:nvPicPr>
          <p:blipFill>
            <a:blip r:embed="rId11">
              <a:clrChange>
                <a:clrFrom>
                  <a:srgbClr val="FFFFFF"/>
                </a:clrFrom>
                <a:clrTo>
                  <a:srgbClr val="FFFFFF">
                    <a:alpha val="0"/>
                  </a:srgbClr>
                </a:clrTo>
              </a:clrChange>
            </a:blip>
            <a:stretch>
              <a:fillRect/>
            </a:stretch>
          </p:blipFill>
          <p:spPr>
            <a:xfrm>
              <a:off x="8082098" y="4525618"/>
              <a:ext cx="1042019" cy="540305"/>
            </a:xfrm>
            <a:prstGeom prst="rect">
              <a:avLst/>
            </a:prstGeom>
          </p:spPr>
        </p:pic>
      </p:grpSp>
      <p:grpSp>
        <p:nvGrpSpPr>
          <p:cNvPr id="159" name="2 Cloud Gateway"/>
          <p:cNvGrpSpPr/>
          <p:nvPr/>
        </p:nvGrpSpPr>
        <p:grpSpPr>
          <a:xfrm>
            <a:off x="3793359" y="2009904"/>
            <a:ext cx="1150668" cy="3976839"/>
            <a:chOff x="3791485" y="2035023"/>
            <a:chExt cx="1150668" cy="3976839"/>
          </a:xfrm>
        </p:grpSpPr>
        <p:sp>
          <p:nvSpPr>
            <p:cNvPr id="18" name="Rectangle 17"/>
            <p:cNvSpPr/>
            <p:nvPr/>
          </p:nvSpPr>
          <p:spPr bwMode="auto">
            <a:xfrm>
              <a:off x="3791485" y="2035023"/>
              <a:ext cx="1150668"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pPr>
              <a:r>
                <a:rPr lang="en-US" sz="11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Cloud </a:t>
              </a:r>
              <a:r>
                <a:rPr lang="en-US" sz="1100" dirty="0" smtClean="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Gateway</a:t>
              </a:r>
            </a:p>
            <a:p>
              <a:pPr defTabSz="913748" fontAlgn="base">
                <a:lnSpc>
                  <a:spcPct val="90000"/>
                </a:lnSpc>
                <a:spcBef>
                  <a:spcPct val="0"/>
                </a:spcBef>
              </a:pPr>
              <a:endParaRPr lang="en-US" sz="800" dirty="0">
                <a:solidFill>
                  <a:schemeClr val="tx1"/>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pPr>
              <a:r>
                <a:rPr lang="en-US" sz="1100" dirty="0" smtClean="0">
                  <a:solidFill>
                    <a:schemeClr val="tx1"/>
                  </a:solidFill>
                  <a:latin typeface="Segoe UI Semibold" panose="020B0702040204020203" pitchFamily="34" charset="0"/>
                  <a:ea typeface="Segoe UI" pitchFamily="34" charset="0"/>
                  <a:cs typeface="Segoe UI" pitchFamily="34" charset="0"/>
                </a:rPr>
                <a:t>Event Hubs</a:t>
              </a:r>
            </a:p>
            <a:p>
              <a:pPr defTabSz="913748" fontAlgn="base">
                <a:lnSpc>
                  <a:spcPct val="90000"/>
                </a:lnSpc>
                <a:spcBef>
                  <a:spcPct val="0"/>
                </a:spcBef>
              </a:pPr>
              <a:r>
                <a:rPr lang="en-US" sz="1100" dirty="0" smtClean="0">
                  <a:solidFill>
                    <a:schemeClr val="tx1"/>
                  </a:solidFill>
                  <a:latin typeface="Segoe UI Semibold" panose="020B0702040204020203" pitchFamily="34" charset="0"/>
                  <a:ea typeface="Segoe UI" pitchFamily="34" charset="0"/>
                  <a:cs typeface="Segoe UI" pitchFamily="34" charset="0"/>
                </a:rPr>
                <a:t>&amp;</a:t>
              </a:r>
            </a:p>
            <a:p>
              <a:pPr defTabSz="913748" fontAlgn="base">
                <a:lnSpc>
                  <a:spcPct val="90000"/>
                </a:lnSpc>
                <a:spcBef>
                  <a:spcPct val="0"/>
                </a:spcBef>
              </a:pPr>
              <a:r>
                <a:rPr lang="en-US" sz="1100" dirty="0" smtClean="0">
                  <a:solidFill>
                    <a:schemeClr val="tx1"/>
                  </a:solidFill>
                  <a:latin typeface="Segoe UI Semibold" panose="020B0702040204020203" pitchFamily="34" charset="0"/>
                  <a:ea typeface="Segoe UI" pitchFamily="34" charset="0"/>
                  <a:cs typeface="Segoe UI" pitchFamily="34" charset="0"/>
                </a:rPr>
                <a:t>IoT Hub</a:t>
              </a:r>
              <a:endParaRPr lang="en-US" sz="1100" dirty="0">
                <a:solidFill>
                  <a:schemeClr val="tx1"/>
                </a:solidFill>
                <a:latin typeface="Segoe UI Semibold" panose="020B0702040204020203" pitchFamily="34" charset="0"/>
                <a:ea typeface="Segoe UI" pitchFamily="34" charset="0"/>
                <a:cs typeface="Segoe UI" pitchFamily="34" charset="0"/>
              </a:endParaRPr>
            </a:p>
          </p:txBody>
        </p:sp>
        <p:grpSp>
          <p:nvGrpSpPr>
            <p:cNvPr id="158" name="Group 157"/>
            <p:cNvGrpSpPr/>
            <p:nvPr/>
          </p:nvGrpSpPr>
          <p:grpSpPr>
            <a:xfrm>
              <a:off x="3937962" y="4220314"/>
              <a:ext cx="828566" cy="927456"/>
              <a:chOff x="3889804" y="5487538"/>
              <a:chExt cx="981581" cy="1503220"/>
            </a:xfrm>
          </p:grpSpPr>
          <p:grpSp>
            <p:nvGrpSpPr>
              <p:cNvPr id="23" name="Group 22"/>
              <p:cNvGrpSpPr/>
              <p:nvPr/>
            </p:nvGrpSpPr>
            <p:grpSpPr>
              <a:xfrm>
                <a:off x="4088812" y="5729791"/>
                <a:ext cx="640699" cy="978963"/>
                <a:chOff x="3994659" y="7008702"/>
                <a:chExt cx="745465" cy="1374671"/>
              </a:xfrm>
            </p:grpSpPr>
            <p:sp>
              <p:nvSpPr>
                <p:cNvPr id="192" name="Rectangle 191"/>
                <p:cNvSpPr/>
                <p:nvPr>
                  <p:custDataLst>
                    <p:tags r:id="rId1"/>
                  </p:custDataLst>
                </p:nvPr>
              </p:nvSpPr>
              <p:spPr bwMode="auto">
                <a:xfrm>
                  <a:off x="3994660" y="7008702"/>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solidFill>
                      <a:schemeClr val="tx1"/>
                    </a:solidFill>
                    <a:ea typeface="Segoe UI" pitchFamily="34" charset="0"/>
                    <a:cs typeface="Segoe UI" pitchFamily="34" charset="0"/>
                  </a:endParaRPr>
                </a:p>
              </p:txBody>
            </p:sp>
            <p:sp>
              <p:nvSpPr>
                <p:cNvPr id="193" name="Rectangle 192"/>
                <p:cNvSpPr/>
                <p:nvPr>
                  <p:custDataLst>
                    <p:tags r:id="rId2"/>
                  </p:custDataLst>
                </p:nvPr>
              </p:nvSpPr>
              <p:spPr bwMode="auto">
                <a:xfrm>
                  <a:off x="4285367" y="7262718"/>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solidFill>
                      <a:schemeClr val="tx1"/>
                    </a:solidFill>
                    <a:ea typeface="Segoe UI" pitchFamily="34" charset="0"/>
                    <a:cs typeface="Segoe UI" pitchFamily="34" charset="0"/>
                  </a:endParaRPr>
                </a:p>
              </p:txBody>
            </p:sp>
            <p:sp>
              <p:nvSpPr>
                <p:cNvPr id="194" name="Rectangle 193"/>
                <p:cNvSpPr/>
                <p:nvPr>
                  <p:custDataLst>
                    <p:tags r:id="rId3"/>
                  </p:custDataLst>
                </p:nvPr>
              </p:nvSpPr>
              <p:spPr bwMode="auto">
                <a:xfrm>
                  <a:off x="3994660" y="7513156"/>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solidFill>
                      <a:schemeClr val="tx1"/>
                    </a:solidFill>
                    <a:ea typeface="Segoe UI" pitchFamily="34" charset="0"/>
                    <a:cs typeface="Segoe UI" pitchFamily="34" charset="0"/>
                  </a:endParaRPr>
                </a:p>
              </p:txBody>
            </p:sp>
            <p:sp>
              <p:nvSpPr>
                <p:cNvPr id="195" name="Rectangle 194"/>
                <p:cNvSpPr/>
                <p:nvPr>
                  <p:custDataLst>
                    <p:tags r:id="rId4"/>
                  </p:custDataLst>
                </p:nvPr>
              </p:nvSpPr>
              <p:spPr bwMode="auto">
                <a:xfrm>
                  <a:off x="4285367" y="7799834"/>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solidFill>
                      <a:schemeClr val="tx1"/>
                    </a:solidFill>
                    <a:ea typeface="Segoe UI" pitchFamily="34" charset="0"/>
                    <a:cs typeface="Segoe UI" pitchFamily="34" charset="0"/>
                  </a:endParaRPr>
                </a:p>
              </p:txBody>
            </p:sp>
            <p:sp>
              <p:nvSpPr>
                <p:cNvPr id="196" name="Rectangle 195"/>
                <p:cNvSpPr/>
                <p:nvPr>
                  <p:custDataLst>
                    <p:tags r:id="rId5"/>
                  </p:custDataLst>
                </p:nvPr>
              </p:nvSpPr>
              <p:spPr bwMode="auto">
                <a:xfrm>
                  <a:off x="3994659" y="8017615"/>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solidFill>
                      <a:schemeClr val="tx1"/>
                    </a:solidFill>
                    <a:ea typeface="Segoe UI" pitchFamily="34" charset="0"/>
                    <a:cs typeface="Segoe UI" pitchFamily="34" charset="0"/>
                  </a:endParaRPr>
                </a:p>
              </p:txBody>
            </p:sp>
            <p:sp>
              <p:nvSpPr>
                <p:cNvPr id="200" name="Rectangle 199"/>
                <p:cNvSpPr/>
                <p:nvPr>
                  <p:custDataLst>
                    <p:tags r:id="rId6"/>
                  </p:custDataLst>
                </p:nvPr>
              </p:nvSpPr>
              <p:spPr bwMode="auto">
                <a:xfrm>
                  <a:off x="4557245" y="7511743"/>
                  <a:ext cx="182879"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solidFill>
                      <a:schemeClr val="tx1"/>
                    </a:solidFill>
                    <a:ea typeface="Segoe UI" pitchFamily="34" charset="0"/>
                    <a:cs typeface="Segoe UI" pitchFamily="34" charset="0"/>
                  </a:endParaRPr>
                </a:p>
              </p:txBody>
            </p:sp>
          </p:grpSp>
          <p:sp>
            <p:nvSpPr>
              <p:cNvPr id="329" name="Freeform 328"/>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0" name="Freeform 329"/>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pic>
        <p:nvPicPr>
          <p:cNvPr id="140" name="Picture 13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66631" y="5399016"/>
            <a:ext cx="384246" cy="384246"/>
          </a:xfrm>
          <a:prstGeom prst="rect">
            <a:avLst/>
          </a:prstGeom>
        </p:spPr>
      </p:pic>
      <p:cxnSp>
        <p:nvCxnSpPr>
          <p:cNvPr id="138" name="2 fg"/>
          <p:cNvCxnSpPr/>
          <p:nvPr/>
        </p:nvCxnSpPr>
        <p:spPr>
          <a:xfrm flipV="1">
            <a:off x="1001852" y="5515260"/>
            <a:ext cx="345623" cy="3572"/>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9" name="2 fg"/>
          <p:cNvCxnSpPr/>
          <p:nvPr/>
        </p:nvCxnSpPr>
        <p:spPr>
          <a:xfrm flipV="1">
            <a:off x="996283" y="5764545"/>
            <a:ext cx="340045" cy="11241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2 fg"/>
          <p:cNvCxnSpPr/>
          <p:nvPr/>
        </p:nvCxnSpPr>
        <p:spPr>
          <a:xfrm flipV="1">
            <a:off x="1003336" y="4597486"/>
            <a:ext cx="333731" cy="20013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87" name="2 Field Gateway"/>
          <p:cNvGrpSpPr/>
          <p:nvPr/>
        </p:nvGrpSpPr>
        <p:grpSpPr>
          <a:xfrm>
            <a:off x="1384343" y="3692659"/>
            <a:ext cx="769091" cy="1063609"/>
            <a:chOff x="1547306" y="5067599"/>
            <a:chExt cx="769091" cy="1063609"/>
          </a:xfrm>
        </p:grpSpPr>
        <p:sp>
          <p:nvSpPr>
            <p:cNvPr id="188" name="Rectangle 187"/>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chemeClr val="tx1"/>
                  </a:solidFill>
                  <a:latin typeface="Segoe UI Semibold" panose="020B0702040204020203" pitchFamily="34" charset="0"/>
                  <a:ea typeface="Segoe UI" pitchFamily="34" charset="0"/>
                  <a:cs typeface="Segoe UI" pitchFamily="34" charset="0"/>
                </a:rPr>
                <a:t>Field Gateway</a:t>
              </a:r>
            </a:p>
          </p:txBody>
        </p:sp>
        <p:sp>
          <p:nvSpPr>
            <p:cNvPr id="189"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grpSp>
      <p:grpSp>
        <p:nvGrpSpPr>
          <p:cNvPr id="191" name="3 Protocol Adaptation"/>
          <p:cNvGrpSpPr/>
          <p:nvPr/>
        </p:nvGrpSpPr>
        <p:grpSpPr>
          <a:xfrm>
            <a:off x="2149195" y="3694038"/>
            <a:ext cx="808360" cy="1062230"/>
            <a:chOff x="2505117" y="3539000"/>
            <a:chExt cx="877565" cy="1062230"/>
          </a:xfrm>
        </p:grpSpPr>
        <p:sp>
          <p:nvSpPr>
            <p:cNvPr id="197" name="Rectangle 196"/>
            <p:cNvSpPr/>
            <p:nvPr/>
          </p:nvSpPr>
          <p:spPr bwMode="auto">
            <a:xfrm>
              <a:off x="2505117" y="3539000"/>
              <a:ext cx="877565"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chemeClr val="tx1"/>
                  </a:solidFill>
                  <a:latin typeface="Segoe UI Semibold" panose="020B0702040204020203" pitchFamily="34" charset="0"/>
                  <a:ea typeface="Segoe UI" pitchFamily="34" charset="0"/>
                  <a:cs typeface="Segoe UI" pitchFamily="34" charset="0"/>
                </a:rPr>
                <a:t>Protocol Adaptation</a:t>
              </a:r>
            </a:p>
          </p:txBody>
        </p:sp>
        <p:sp>
          <p:nvSpPr>
            <p:cNvPr id="198"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04"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05"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206" name="Elbow Connector 205"/>
            <p:cNvCxnSpPr>
              <a:stCxn id="198" idx="3"/>
              <a:endCxn id="204"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Elbow Connector 206"/>
            <p:cNvCxnSpPr>
              <a:stCxn id="201" idx="3"/>
              <a:endCxn id="204"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8" name="Elbow Connector 207"/>
            <p:cNvCxnSpPr>
              <a:stCxn id="203" idx="3"/>
              <a:endCxn id="204"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9" name="Elbow Connector 208"/>
            <p:cNvCxnSpPr>
              <a:stCxn id="205" idx="3"/>
              <a:endCxn id="204"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10" name="2   Arrow fg"/>
          <p:cNvCxnSpPr/>
          <p:nvPr/>
        </p:nvCxnSpPr>
        <p:spPr>
          <a:xfrm>
            <a:off x="2976172" y="4229247"/>
            <a:ext cx="765584" cy="221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1" name="2   Arrow fg"/>
          <p:cNvCxnSpPr/>
          <p:nvPr/>
        </p:nvCxnSpPr>
        <p:spPr>
          <a:xfrm flipV="1">
            <a:off x="1010050" y="2998611"/>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3" name="2   Arrow fg"/>
          <p:cNvCxnSpPr/>
          <p:nvPr/>
        </p:nvCxnSpPr>
        <p:spPr>
          <a:xfrm flipV="1">
            <a:off x="1010049" y="2643742"/>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4" name="2   Arrow fg"/>
          <p:cNvCxnSpPr/>
          <p:nvPr/>
        </p:nvCxnSpPr>
        <p:spPr>
          <a:xfrm flipV="1">
            <a:off x="1010049" y="3344893"/>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5" name="2 fg"/>
          <p:cNvCxnSpPr/>
          <p:nvPr/>
        </p:nvCxnSpPr>
        <p:spPr>
          <a:xfrm>
            <a:off x="1005901" y="3719760"/>
            <a:ext cx="325659" cy="16009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6" name="2 fg"/>
          <p:cNvCxnSpPr/>
          <p:nvPr/>
        </p:nvCxnSpPr>
        <p:spPr>
          <a:xfrm>
            <a:off x="1009301" y="4092932"/>
            <a:ext cx="327027" cy="5814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7" name="2 fg"/>
          <p:cNvCxnSpPr/>
          <p:nvPr/>
        </p:nvCxnSpPr>
        <p:spPr>
          <a:xfrm flipV="1">
            <a:off x="1011809" y="4373170"/>
            <a:ext cx="319751" cy="86945"/>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4" name="TextBox 143"/>
          <p:cNvSpPr txBox="1"/>
          <p:nvPr/>
        </p:nvSpPr>
        <p:spPr>
          <a:xfrm>
            <a:off x="8877930" y="583518"/>
            <a:ext cx="3970184" cy="2265236"/>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cs typeface="Segoe UI Semibold" panose="020B0702040204020203" pitchFamily="34" charset="0"/>
              </a:rPr>
              <a:t>Find insights to</a:t>
            </a:r>
          </a:p>
          <a:p>
            <a:pPr marL="342900" indent="-342900">
              <a:lnSpc>
                <a:spcPct val="90000"/>
              </a:lnSpc>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cs typeface="Segoe UI Semibold" panose="020B0702040204020203" pitchFamily="34" charset="0"/>
              </a:rPr>
              <a:t>Power new services</a:t>
            </a:r>
          </a:p>
          <a:p>
            <a:pPr marL="342900" indent="-342900">
              <a:lnSpc>
                <a:spcPct val="90000"/>
              </a:lnSpc>
              <a:spcAft>
                <a:spcPts val="600"/>
              </a:spcAft>
              <a:buFont typeface="Arial" panose="020B0604020202020204" pitchFamily="34" charset="0"/>
              <a:buChar char="•"/>
            </a:pPr>
            <a:r>
              <a:rPr lang="en-US" sz="2400" dirty="0" smtClean="0">
                <a:gradFill>
                  <a:gsLst>
                    <a:gs pos="2917">
                      <a:schemeClr val="tx1"/>
                    </a:gs>
                    <a:gs pos="30000">
                      <a:schemeClr val="tx1"/>
                    </a:gs>
                  </a:gsLst>
                  <a:lin ang="5400000" scaled="0"/>
                </a:gradFill>
                <a:cs typeface="Segoe UI Semibold" panose="020B0702040204020203" pitchFamily="34" charset="0"/>
              </a:rPr>
              <a:t>Improve your “things”</a:t>
            </a:r>
          </a:p>
          <a:p>
            <a:pPr marL="342900" indent="-342900">
              <a:lnSpc>
                <a:spcPct val="90000"/>
              </a:lnSpc>
              <a:spcAft>
                <a:spcPts val="600"/>
              </a:spcAft>
              <a:buFont typeface="Arial" panose="020B0604020202020204" pitchFamily="34" charset="0"/>
              <a:buChar char="•"/>
            </a:pPr>
            <a:endParaRPr lang="en-US" sz="2400" dirty="0" smtClean="0">
              <a:gradFill>
                <a:gsLst>
                  <a:gs pos="2917">
                    <a:schemeClr val="tx1"/>
                  </a:gs>
                  <a:gs pos="30000">
                    <a:schemeClr val="tx1"/>
                  </a:gs>
                </a:gsLst>
                <a:lin ang="5400000" scaled="0"/>
              </a:gradFill>
              <a:cs typeface="Segoe UI Semibold" panose="020B0702040204020203" pitchFamily="34" charset="0"/>
            </a:endParaRPr>
          </a:p>
          <a:p>
            <a:pPr marL="809271" lvl="1" indent="-342900">
              <a:lnSpc>
                <a:spcPct val="90000"/>
              </a:lnSpc>
              <a:spcAft>
                <a:spcPts val="600"/>
              </a:spcAft>
              <a:buFont typeface="Arial" panose="020B0604020202020204" pitchFamily="34" charset="0"/>
              <a:buChar char="•"/>
            </a:pPr>
            <a:endParaRPr lang="en-US" sz="2400" dirty="0" smtClean="0">
              <a:gradFill>
                <a:gsLst>
                  <a:gs pos="2917">
                    <a:schemeClr val="tx1"/>
                  </a:gs>
                  <a:gs pos="30000">
                    <a:schemeClr val="tx1"/>
                  </a:gs>
                </a:gsLst>
                <a:lin ang="5400000" scaled="0"/>
              </a:gradFill>
              <a:cs typeface="Segoe UI Semibold" panose="020B0702040204020203" pitchFamily="34" charset="0"/>
            </a:endParaRPr>
          </a:p>
        </p:txBody>
      </p:sp>
      <p:sp>
        <p:nvSpPr>
          <p:cNvPr id="145" name="TextBox 144"/>
          <p:cNvSpPr txBox="1"/>
          <p:nvPr/>
        </p:nvSpPr>
        <p:spPr>
          <a:xfrm>
            <a:off x="9255102" y="3318728"/>
            <a:ext cx="2401595" cy="2111347"/>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solidFill>
                  <a:sysClr val="windowText" lastClr="000000"/>
                </a:solidFill>
                <a:cs typeface="Segoe UI Semibold" panose="020B0702040204020203" pitchFamily="34" charset="0"/>
              </a:rPr>
              <a:t>Operationalize your insights in real time</a:t>
            </a:r>
          </a:p>
          <a:p>
            <a:pPr>
              <a:lnSpc>
                <a:spcPct val="90000"/>
              </a:lnSpc>
              <a:spcAft>
                <a:spcPts val="600"/>
              </a:spcAft>
            </a:pPr>
            <a:endParaRPr lang="en-US" sz="2400" dirty="0" smtClean="0">
              <a:solidFill>
                <a:sysClr val="windowText" lastClr="000000"/>
              </a:solidFill>
              <a:cs typeface="Segoe UI Semibold" panose="020B0702040204020203" pitchFamily="34" charset="0"/>
            </a:endParaRPr>
          </a:p>
          <a:p>
            <a:pPr marL="809271" lvl="1" indent="-342900">
              <a:lnSpc>
                <a:spcPct val="90000"/>
              </a:lnSpc>
              <a:spcAft>
                <a:spcPts val="600"/>
              </a:spcAft>
              <a:buFont typeface="Arial" panose="020B0604020202020204" pitchFamily="34" charset="0"/>
              <a:buChar char="•"/>
            </a:pPr>
            <a:endParaRPr lang="en-US" sz="2400" dirty="0" smtClean="0">
              <a:solidFill>
                <a:sysClr val="windowText" lastClr="000000"/>
              </a:solidFill>
              <a:cs typeface="Segoe UI Semibold" panose="020B0702040204020203" pitchFamily="34" charset="0"/>
            </a:endParaRPr>
          </a:p>
        </p:txBody>
      </p:sp>
      <p:sp>
        <p:nvSpPr>
          <p:cNvPr id="110" name="TextBox 109"/>
          <p:cNvSpPr txBox="1"/>
          <p:nvPr/>
        </p:nvSpPr>
        <p:spPr>
          <a:xfrm>
            <a:off x="9211525" y="4597242"/>
            <a:ext cx="2657564" cy="3006977"/>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cs typeface="Segoe UI Semibold" panose="020B0702040204020203" pitchFamily="34" charset="0"/>
              </a:rPr>
              <a:t>IoT Scale </a:t>
            </a:r>
          </a:p>
          <a:p>
            <a:pPr>
              <a:lnSpc>
                <a:spcPct val="90000"/>
              </a:lnSpc>
              <a:spcAft>
                <a:spcPts val="600"/>
              </a:spcAft>
            </a:pPr>
            <a:r>
              <a:rPr lang="en-US" sz="2400" dirty="0" smtClean="0">
                <a:gradFill>
                  <a:gsLst>
                    <a:gs pos="2917">
                      <a:schemeClr val="tx1"/>
                    </a:gs>
                    <a:gs pos="30000">
                      <a:schemeClr val="tx1"/>
                    </a:gs>
                  </a:gsLst>
                  <a:lin ang="5400000" scaled="0"/>
                </a:gradFill>
                <a:cs typeface="Segoe UI Semibold" panose="020B0702040204020203" pitchFamily="34" charset="0"/>
              </a:rPr>
              <a:t>Object Models &amp; Business Logic</a:t>
            </a:r>
          </a:p>
          <a:p>
            <a:pPr>
              <a:lnSpc>
                <a:spcPct val="90000"/>
              </a:lnSpc>
              <a:spcAft>
                <a:spcPts val="600"/>
              </a:spcAft>
            </a:pPr>
            <a:endParaRPr lang="en-US" sz="2400" dirty="0">
              <a:gradFill>
                <a:gsLst>
                  <a:gs pos="2917">
                    <a:schemeClr val="tx1"/>
                  </a:gs>
                  <a:gs pos="30000">
                    <a:schemeClr val="tx1"/>
                  </a:gs>
                </a:gsLst>
                <a:lin ang="5400000" scaled="0"/>
              </a:gradFill>
              <a:cs typeface="Segoe UI Semibold" panose="020B0702040204020203" pitchFamily="34" charset="0"/>
            </a:endParaRPr>
          </a:p>
          <a:p>
            <a:pPr>
              <a:lnSpc>
                <a:spcPct val="90000"/>
              </a:lnSpc>
              <a:spcAft>
                <a:spcPts val="600"/>
              </a:spcAft>
            </a:pPr>
            <a:endParaRPr lang="en-US" sz="2400" dirty="0" smtClean="0">
              <a:gradFill>
                <a:gsLst>
                  <a:gs pos="2917">
                    <a:schemeClr val="tx1"/>
                  </a:gs>
                  <a:gs pos="30000">
                    <a:schemeClr val="tx1"/>
                  </a:gs>
                </a:gsLst>
                <a:lin ang="5400000" scaled="0"/>
              </a:gradFill>
              <a:cs typeface="Segoe UI Semibold" panose="020B0702040204020203" pitchFamily="34" charset="0"/>
            </a:endParaRPr>
          </a:p>
          <a:p>
            <a:pPr>
              <a:lnSpc>
                <a:spcPct val="90000"/>
              </a:lnSpc>
              <a:spcAft>
                <a:spcPts val="600"/>
              </a:spcAft>
            </a:pPr>
            <a:endParaRPr lang="en-US" sz="2400" dirty="0" smtClean="0">
              <a:gradFill>
                <a:gsLst>
                  <a:gs pos="2917">
                    <a:schemeClr val="tx1"/>
                  </a:gs>
                  <a:gs pos="30000">
                    <a:schemeClr val="tx1"/>
                  </a:gs>
                </a:gsLst>
                <a:lin ang="5400000" scaled="0"/>
              </a:gradFill>
              <a:cs typeface="Segoe UI Semibold" panose="020B0702040204020203" pitchFamily="34" charset="0"/>
            </a:endParaRPr>
          </a:p>
          <a:p>
            <a:pPr marL="809271" lvl="1" indent="-342900">
              <a:lnSpc>
                <a:spcPct val="90000"/>
              </a:lnSpc>
              <a:spcAft>
                <a:spcPts val="600"/>
              </a:spcAft>
              <a:buFont typeface="Arial" panose="020B0604020202020204" pitchFamily="34" charset="0"/>
              <a:buChar char="•"/>
            </a:pPr>
            <a:endParaRPr lang="en-US" sz="2400" dirty="0" smtClean="0">
              <a:gradFill>
                <a:gsLst>
                  <a:gs pos="2917">
                    <a:schemeClr val="tx1"/>
                  </a:gs>
                  <a:gs pos="30000">
                    <a:schemeClr val="tx1"/>
                  </a:gs>
                </a:gsLst>
                <a:lin ang="5400000" scaled="0"/>
              </a:gradFill>
              <a:cs typeface="Segoe UI Semibold" panose="020B0702040204020203" pitchFamily="34" charset="0"/>
            </a:endParaRPr>
          </a:p>
        </p:txBody>
      </p:sp>
    </p:spTree>
    <p:extLst>
      <p:ext uri="{BB962C8B-B14F-4D97-AF65-F5344CB8AC3E}">
        <p14:creationId xmlns:p14="http://schemas.microsoft.com/office/powerpoint/2010/main" val="1948169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9"/>
                                        </p:tgtEl>
                                        <p:attrNameLst>
                                          <p:attrName>style.visibility</p:attrName>
                                        </p:attrNameLst>
                                      </p:cBhvr>
                                      <p:to>
                                        <p:strVal val="visible"/>
                                      </p:to>
                                    </p:set>
                                    <p:animEffect transition="in" filter="fade">
                                      <p:cBhvr>
                                        <p:cTn id="12" dur="500"/>
                                        <p:tgtEl>
                                          <p:spTgt spid="239"/>
                                        </p:tgtEl>
                                      </p:cBhvr>
                                    </p:animEffect>
                                  </p:childTnLst>
                                </p:cTn>
                              </p:par>
                              <p:par>
                                <p:cTn id="13" presetID="10" presetClass="entr" presetSubtype="0" fill="hold" nodeType="withEffect">
                                  <p:stCondLst>
                                    <p:cond delay="0"/>
                                  </p:stCondLst>
                                  <p:childTnLst>
                                    <p:set>
                                      <p:cBhvr>
                                        <p:cTn id="14" dur="1" fill="hold">
                                          <p:stCondLst>
                                            <p:cond delay="0"/>
                                          </p:stCondLst>
                                        </p:cTn>
                                        <p:tgtEl>
                                          <p:spTgt spid="331"/>
                                        </p:tgtEl>
                                        <p:attrNameLst>
                                          <p:attrName>style.visibility</p:attrName>
                                        </p:attrNameLst>
                                      </p:cBhvr>
                                      <p:to>
                                        <p:strVal val="visible"/>
                                      </p:to>
                                    </p:set>
                                    <p:animEffect transition="in" filter="fade">
                                      <p:cBhvr>
                                        <p:cTn id="15" dur="500"/>
                                        <p:tgtEl>
                                          <p:spTgt spid="33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4"/>
                                        </p:tgtEl>
                                        <p:attrNameLst>
                                          <p:attrName>style.visibility</p:attrName>
                                        </p:attrNameLst>
                                      </p:cBhvr>
                                      <p:to>
                                        <p:strVal val="visible"/>
                                      </p:to>
                                    </p:set>
                                    <p:animEffect transition="in" filter="fade">
                                      <p:cBhvr>
                                        <p:cTn id="18" dur="500"/>
                                        <p:tgtEl>
                                          <p:spTgt spid="14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38"/>
                                        </p:tgtEl>
                                        <p:attrNameLst>
                                          <p:attrName>style.visibility</p:attrName>
                                        </p:attrNameLst>
                                      </p:cBhvr>
                                      <p:to>
                                        <p:strVal val="visible"/>
                                      </p:to>
                                    </p:set>
                                    <p:animEffect transition="in" filter="fade">
                                      <p:cBhvr>
                                        <p:cTn id="23" dur="500"/>
                                        <p:tgtEl>
                                          <p:spTgt spid="238"/>
                                        </p:tgtEl>
                                      </p:cBhvr>
                                    </p:animEffect>
                                  </p:childTnLst>
                                </p:cTn>
                              </p:par>
                              <p:par>
                                <p:cTn id="24" presetID="10" presetClass="entr" presetSubtype="0" fill="hold" nodeType="withEffect">
                                  <p:stCondLst>
                                    <p:cond delay="0"/>
                                  </p:stCondLst>
                                  <p:childTnLst>
                                    <p:set>
                                      <p:cBhvr>
                                        <p:cTn id="25" dur="1" fill="hold">
                                          <p:stCondLst>
                                            <p:cond delay="0"/>
                                          </p:stCondLst>
                                        </p:cTn>
                                        <p:tgtEl>
                                          <p:spTgt spid="334"/>
                                        </p:tgtEl>
                                        <p:attrNameLst>
                                          <p:attrName>style.visibility</p:attrName>
                                        </p:attrNameLst>
                                      </p:cBhvr>
                                      <p:to>
                                        <p:strVal val="visible"/>
                                      </p:to>
                                    </p:set>
                                    <p:animEffect transition="in" filter="fade">
                                      <p:cBhvr>
                                        <p:cTn id="26" dur="500"/>
                                        <p:tgtEl>
                                          <p:spTgt spid="334"/>
                                        </p:tgtEl>
                                      </p:cBhvr>
                                    </p:animEffect>
                                  </p:childTnLst>
                                </p:cTn>
                              </p:par>
                              <p:par>
                                <p:cTn id="27" presetID="1" presetClass="exit" presetSubtype="0" fill="hold" grpId="1" nodeType="withEffect">
                                  <p:stCondLst>
                                    <p:cond delay="0"/>
                                  </p:stCondLst>
                                  <p:childTnLst>
                                    <p:set>
                                      <p:cBhvr>
                                        <p:cTn id="28" dur="1" fill="hold">
                                          <p:stCondLst>
                                            <p:cond delay="0"/>
                                          </p:stCondLst>
                                        </p:cTn>
                                        <p:tgtEl>
                                          <p:spTgt spid="144"/>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45"/>
                                        </p:tgtEl>
                                        <p:attrNameLst>
                                          <p:attrName>style.visibility</p:attrName>
                                        </p:attrNameLst>
                                      </p:cBhvr>
                                      <p:to>
                                        <p:strVal val="visible"/>
                                      </p:to>
                                    </p:set>
                                    <p:animEffect transition="in" filter="fade">
                                      <p:cBhvr>
                                        <p:cTn id="31" dur="500"/>
                                        <p:tgtEl>
                                          <p:spTgt spid="14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37"/>
                                        </p:tgtEl>
                                        <p:attrNameLst>
                                          <p:attrName>style.visibility</p:attrName>
                                        </p:attrNameLst>
                                      </p:cBhvr>
                                      <p:to>
                                        <p:strVal val="visible"/>
                                      </p:to>
                                    </p:set>
                                    <p:animEffect transition="in" filter="fade">
                                      <p:cBhvr>
                                        <p:cTn id="36" dur="500"/>
                                        <p:tgtEl>
                                          <p:spTgt spid="237"/>
                                        </p:tgtEl>
                                      </p:cBhvr>
                                    </p:animEffect>
                                  </p:childTnLst>
                                </p:cTn>
                              </p:par>
                              <p:par>
                                <p:cTn id="37" presetID="10" presetClass="entr" presetSubtype="0" fill="hold" nodeType="withEffect">
                                  <p:stCondLst>
                                    <p:cond delay="0"/>
                                  </p:stCondLst>
                                  <p:childTnLst>
                                    <p:set>
                                      <p:cBhvr>
                                        <p:cTn id="38" dur="1" fill="hold">
                                          <p:stCondLst>
                                            <p:cond delay="0"/>
                                          </p:stCondLst>
                                        </p:cTn>
                                        <p:tgtEl>
                                          <p:spTgt spid="336"/>
                                        </p:tgtEl>
                                        <p:attrNameLst>
                                          <p:attrName>style.visibility</p:attrName>
                                        </p:attrNameLst>
                                      </p:cBhvr>
                                      <p:to>
                                        <p:strVal val="visible"/>
                                      </p:to>
                                    </p:set>
                                    <p:animEffect transition="in" filter="fade">
                                      <p:cBhvr>
                                        <p:cTn id="39" dur="500"/>
                                        <p:tgtEl>
                                          <p:spTgt spid="336"/>
                                        </p:tgtEl>
                                      </p:cBhvr>
                                    </p:animEffect>
                                  </p:childTnLst>
                                </p:cTn>
                              </p:par>
                              <p:par>
                                <p:cTn id="40" presetID="10" presetClass="entr" presetSubtype="0" fill="hold" nodeType="withEffect">
                                  <p:stCondLst>
                                    <p:cond delay="0"/>
                                  </p:stCondLst>
                                  <p:childTnLst>
                                    <p:set>
                                      <p:cBhvr>
                                        <p:cTn id="41" dur="1" fill="hold">
                                          <p:stCondLst>
                                            <p:cond delay="0"/>
                                          </p:stCondLst>
                                        </p:cTn>
                                        <p:tgtEl>
                                          <p:spTgt spid="140"/>
                                        </p:tgtEl>
                                        <p:attrNameLst>
                                          <p:attrName>style.visibility</p:attrName>
                                        </p:attrNameLst>
                                      </p:cBhvr>
                                      <p:to>
                                        <p:strVal val="visible"/>
                                      </p:to>
                                    </p:set>
                                    <p:animEffect transition="in" filter="fade">
                                      <p:cBhvr>
                                        <p:cTn id="42" dur="500"/>
                                        <p:tgtEl>
                                          <p:spTgt spid="140"/>
                                        </p:tgtEl>
                                      </p:cBhvr>
                                    </p:animEffect>
                                  </p:childTnLst>
                                </p:cTn>
                              </p:par>
                              <p:par>
                                <p:cTn id="43" presetID="1" presetClass="exit" presetSubtype="0" fill="hold" grpId="1" nodeType="withEffect">
                                  <p:stCondLst>
                                    <p:cond delay="0"/>
                                  </p:stCondLst>
                                  <p:childTnLst>
                                    <p:set>
                                      <p:cBhvr>
                                        <p:cTn id="44" dur="1" fill="hold">
                                          <p:stCondLst>
                                            <p:cond delay="0"/>
                                          </p:stCondLst>
                                        </p:cTn>
                                        <p:tgtEl>
                                          <p:spTgt spid="145"/>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110"/>
                                        </p:tgtEl>
                                        <p:attrNameLst>
                                          <p:attrName>style.visibility</p:attrName>
                                        </p:attrNameLst>
                                      </p:cBhvr>
                                      <p:to>
                                        <p:strVal val="visible"/>
                                      </p:to>
                                    </p:set>
                                    <p:animEffect transition="in" filter="fade">
                                      <p:cBhvr>
                                        <p:cTn id="47"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144" grpId="0"/>
      <p:bldP spid="144" grpId="1"/>
      <p:bldP spid="145" grpId="0"/>
      <p:bldP spid="145" grpId="1"/>
      <p:bldP spid="1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loud"/>
          <p:cNvSpPr>
            <a:spLocks noChangeAspect="1"/>
          </p:cNvSpPr>
          <p:nvPr/>
        </p:nvSpPr>
        <p:spPr bwMode="black">
          <a:xfrm>
            <a:off x="3133179" y="982662"/>
            <a:ext cx="9197743" cy="54507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2">
              <a:lumMod val="20000"/>
              <a:lumOff val="80000"/>
            </a:schemeClr>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algn="ctr">
              <a:lnSpc>
                <a:spcPct val="80000"/>
              </a:lnSpc>
            </a:pPr>
            <a:endParaRPr lang="en-US" sz="4400" spc="-150" dirty="0">
              <a:solidFill>
                <a:srgbClr val="FFFFFF"/>
              </a:solidFill>
              <a:latin typeface="Segoe UI Light"/>
            </a:endParaRPr>
          </a:p>
        </p:txBody>
      </p:sp>
      <p:cxnSp>
        <p:nvCxnSpPr>
          <p:cNvPr id="227" name="2 fg"/>
          <p:cNvCxnSpPr/>
          <p:nvPr/>
        </p:nvCxnSpPr>
        <p:spPr>
          <a:xfrm>
            <a:off x="1005627" y="5160033"/>
            <a:ext cx="338743" cy="10454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9" name="2   Arrow fg"/>
          <p:cNvCxnSpPr/>
          <p:nvPr/>
        </p:nvCxnSpPr>
        <p:spPr>
          <a:xfrm>
            <a:off x="2179637" y="5495042"/>
            <a:ext cx="1593360" cy="317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3" name="2 Arrow"/>
          <p:cNvCxnSpPr/>
          <p:nvPr/>
        </p:nvCxnSpPr>
        <p:spPr>
          <a:xfrm>
            <a:off x="1010114" y="2267026"/>
            <a:ext cx="2780886" cy="1305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2 Field Gateway"/>
          <p:cNvGrpSpPr/>
          <p:nvPr/>
        </p:nvGrpSpPr>
        <p:grpSpPr>
          <a:xfrm>
            <a:off x="1386312" y="4957895"/>
            <a:ext cx="769091" cy="1063609"/>
            <a:chOff x="1547306" y="5067599"/>
            <a:chExt cx="769091" cy="1063609"/>
          </a:xfrm>
        </p:grpSpPr>
        <p:sp>
          <p:nvSpPr>
            <p:cNvPr id="15" name="Rectangle 14"/>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chemeClr val="tx1"/>
                  </a:solidFill>
                  <a:latin typeface="Segoe UI Semibold" panose="020B0702040204020203" pitchFamily="34" charset="0"/>
                  <a:ea typeface="Segoe UI" pitchFamily="34" charset="0"/>
                  <a:cs typeface="Segoe UI" pitchFamily="34" charset="0"/>
                </a:rPr>
                <a:t>Field Gateway</a:t>
              </a:r>
            </a:p>
          </p:txBody>
        </p:sp>
        <p:sp>
          <p:nvSpPr>
            <p:cNvPr id="75"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grpSp>
      <p:sp>
        <p:nvSpPr>
          <p:cNvPr id="28" name="Rectangle 27"/>
          <p:cNvSpPr/>
          <p:nvPr/>
        </p:nvSpPr>
        <p:spPr bwMode="auto">
          <a:xfrm>
            <a:off x="1" y="1768156"/>
            <a:ext cx="1004696" cy="43325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solidFill>
                <a:schemeClr val="tx1"/>
              </a:solidFill>
              <a:ea typeface="Segoe UI" pitchFamily="34" charset="0"/>
              <a:cs typeface="Segoe UI" pitchFamily="34" charset="0"/>
            </a:endParaRPr>
          </a:p>
        </p:txBody>
      </p:sp>
      <p:sp>
        <p:nvSpPr>
          <p:cNvPr id="27" name="2 Device"/>
          <p:cNvSpPr txBox="1"/>
          <p:nvPr/>
        </p:nvSpPr>
        <p:spPr>
          <a:xfrm>
            <a:off x="1367461" y="6100731"/>
            <a:ext cx="3583925" cy="677108"/>
          </a:xfrm>
          <a:prstGeom prst="rect">
            <a:avLst/>
          </a:prstGeom>
          <a:gradFill>
            <a:gsLst>
              <a:gs pos="28000">
                <a:srgbClr val="5EB6DA"/>
              </a:gs>
              <a:gs pos="28000">
                <a:srgbClr val="3999C6"/>
              </a:gs>
            </a:gsLst>
            <a:lin ang="8100000" scaled="1"/>
          </a:gradFill>
        </p:spPr>
        <p:txBody>
          <a:bodyPr wrap="square" lIns="91440" tIns="91440" rIns="0" bIns="91440" rtlCol="0">
            <a:spAutoFit/>
          </a:bodyPr>
          <a:lstStyle>
            <a:defPPr>
              <a:defRPr lang="en-US"/>
            </a:defPPr>
            <a:lvl1pPr defTabSz="932597">
              <a:defRPr sz="1600">
                <a:solidFill>
                  <a:schemeClr val="bg2"/>
                </a:solidFill>
              </a:defRPr>
            </a:lvl1pPr>
          </a:lstStyle>
          <a:p>
            <a:r>
              <a:rPr lang="en-US" dirty="0">
                <a:solidFill>
                  <a:srgbClr val="FFFFFF"/>
                </a:solidFill>
              </a:rPr>
              <a:t>Device </a:t>
            </a:r>
          </a:p>
          <a:p>
            <a:r>
              <a:rPr lang="en-US" dirty="0">
                <a:solidFill>
                  <a:srgbClr val="FFFFFF"/>
                </a:solidFill>
              </a:rPr>
              <a:t>Connectivity &amp; Management</a:t>
            </a:r>
          </a:p>
        </p:txBody>
      </p:sp>
      <p:sp>
        <p:nvSpPr>
          <p:cNvPr id="56" name="3"/>
          <p:cNvSpPr txBox="1"/>
          <p:nvPr/>
        </p:nvSpPr>
        <p:spPr>
          <a:xfrm>
            <a:off x="5450422" y="6100731"/>
            <a:ext cx="3681432" cy="677108"/>
          </a:xfrm>
          <a:prstGeom prst="rect">
            <a:avLst/>
          </a:prstGeom>
          <a:gradFill>
            <a:gsLst>
              <a:gs pos="28000">
                <a:srgbClr val="5EB6DA"/>
              </a:gs>
              <a:gs pos="28000">
                <a:srgbClr val="3999C6"/>
              </a:gs>
            </a:gsLst>
            <a:lin ang="8100000" scaled="1"/>
          </a:gradFill>
        </p:spPr>
        <p:txBody>
          <a:bodyPr wrap="square" lIns="91440" tIns="91440" rIns="0" bIns="91440" rtlCol="0">
            <a:spAutoFit/>
          </a:bodyPr>
          <a:lstStyle/>
          <a:p>
            <a:pPr defTabSz="932597"/>
            <a:r>
              <a:rPr lang="en-US" sz="1600" dirty="0">
                <a:solidFill>
                  <a:srgbClr val="FFFFFF"/>
                </a:solidFill>
              </a:rPr>
              <a:t>Analytics &amp; </a:t>
            </a:r>
          </a:p>
          <a:p>
            <a:pPr defTabSz="932597"/>
            <a:r>
              <a:rPr lang="en-US" sz="1600" dirty="0">
                <a:solidFill>
                  <a:srgbClr val="FFFFFF"/>
                </a:solidFill>
              </a:rPr>
              <a:t>Operationalized Insights</a:t>
            </a:r>
          </a:p>
        </p:txBody>
      </p:sp>
      <p:sp>
        <p:nvSpPr>
          <p:cNvPr id="58" name="7 Presentation"/>
          <p:cNvSpPr txBox="1"/>
          <p:nvPr/>
        </p:nvSpPr>
        <p:spPr>
          <a:xfrm>
            <a:off x="9715484" y="6100731"/>
            <a:ext cx="2179368" cy="677108"/>
          </a:xfrm>
          <a:prstGeom prst="rect">
            <a:avLst/>
          </a:prstGeom>
          <a:gradFill>
            <a:gsLst>
              <a:gs pos="28000">
                <a:srgbClr val="5EB6DA"/>
              </a:gs>
              <a:gs pos="28000">
                <a:srgbClr val="3999C6"/>
              </a:gs>
            </a:gsLst>
            <a:lin ang="8100000" scaled="1"/>
          </a:gradFill>
        </p:spPr>
        <p:txBody>
          <a:bodyPr wrap="square" lIns="91440" tIns="91440" rIns="0" bIns="91440" rtlCol="0">
            <a:spAutoFit/>
          </a:bodyPr>
          <a:lstStyle>
            <a:defPPr>
              <a:defRPr lang="en-US"/>
            </a:defPPr>
            <a:lvl1pPr defTabSz="932597">
              <a:defRPr sz="1600">
                <a:solidFill>
                  <a:schemeClr val="bg2"/>
                </a:solidFill>
              </a:defRPr>
            </a:lvl1pPr>
          </a:lstStyle>
          <a:p>
            <a:r>
              <a:rPr lang="en-US" dirty="0">
                <a:solidFill>
                  <a:srgbClr val="FFFFFF"/>
                </a:solidFill>
              </a:rPr>
              <a:t>Presentation &amp; </a:t>
            </a:r>
          </a:p>
          <a:p>
            <a:r>
              <a:rPr lang="en-US" dirty="0">
                <a:solidFill>
                  <a:srgbClr val="FFFFFF"/>
                </a:solidFill>
              </a:rPr>
              <a:t>Business Connectivity</a:t>
            </a:r>
          </a:p>
        </p:txBody>
      </p:sp>
      <p:sp>
        <p:nvSpPr>
          <p:cNvPr id="5" name="Title 4"/>
          <p:cNvSpPr>
            <a:spLocks noGrp="1"/>
          </p:cNvSpPr>
          <p:nvPr>
            <p:ph type="title"/>
          </p:nvPr>
        </p:nvSpPr>
        <p:spPr/>
        <p:txBody>
          <a:bodyPr/>
          <a:lstStyle/>
          <a:p>
            <a:pPr lvl="0"/>
            <a:r>
              <a:rPr lang="en-US" dirty="0">
                <a:solidFill>
                  <a:schemeClr val="tx1"/>
                </a:solidFill>
              </a:rPr>
              <a:t>IoT Device &amp; Cloud </a:t>
            </a:r>
            <a:r>
              <a:rPr lang="en-US" dirty="0" smtClean="0">
                <a:solidFill>
                  <a:schemeClr val="tx1"/>
                </a:solidFill>
              </a:rPr>
              <a:t>Patterns</a:t>
            </a:r>
            <a:endParaRPr lang="en-US" dirty="0">
              <a:solidFill>
                <a:schemeClr val="tx1"/>
              </a:solidFill>
            </a:endParaRPr>
          </a:p>
        </p:txBody>
      </p:sp>
      <p:cxnSp>
        <p:nvCxnSpPr>
          <p:cNvPr id="237" name="Straight Arrow Connector 236"/>
          <p:cNvCxnSpPr/>
          <p:nvPr/>
        </p:nvCxnSpPr>
        <p:spPr>
          <a:xfrm>
            <a:off x="4951386" y="5125902"/>
            <a:ext cx="457200"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p:cNvCxnSpPr/>
          <p:nvPr/>
        </p:nvCxnSpPr>
        <p:spPr>
          <a:xfrm>
            <a:off x="4951386" y="3834906"/>
            <a:ext cx="457200"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p:cNvCxnSpPr/>
          <p:nvPr/>
        </p:nvCxnSpPr>
        <p:spPr>
          <a:xfrm>
            <a:off x="4951386" y="2620274"/>
            <a:ext cx="457200"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p:cNvCxnSpPr/>
          <p:nvPr/>
        </p:nvCxnSpPr>
        <p:spPr>
          <a:xfrm>
            <a:off x="9254171" y="5125902"/>
            <a:ext cx="365760"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p:cNvCxnSpPr/>
          <p:nvPr/>
        </p:nvCxnSpPr>
        <p:spPr>
          <a:xfrm>
            <a:off x="9254171" y="3968875"/>
            <a:ext cx="365760"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1" name="Straight Arrow Connector 250"/>
          <p:cNvCxnSpPr/>
          <p:nvPr/>
        </p:nvCxnSpPr>
        <p:spPr>
          <a:xfrm>
            <a:off x="9254171" y="2620274"/>
            <a:ext cx="365760" cy="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8" name="1 Devices - sensors"/>
          <p:cNvGrpSpPr/>
          <p:nvPr/>
        </p:nvGrpSpPr>
        <p:grpSpPr>
          <a:xfrm>
            <a:off x="115914" y="2043077"/>
            <a:ext cx="871159" cy="3991585"/>
            <a:chOff x="276909" y="1995490"/>
            <a:chExt cx="871159" cy="3991585"/>
          </a:xfrm>
        </p:grpSpPr>
        <p:sp>
          <p:nvSpPr>
            <p:cNvPr id="230" name="Rectangle 229"/>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32" name="TextBox 231"/>
            <p:cNvSpPr txBox="1"/>
            <p:nvPr/>
          </p:nvSpPr>
          <p:spPr>
            <a:xfrm rot="16200000">
              <a:off x="-1511456" y="3783855"/>
              <a:ext cx="3976839" cy="400110"/>
            </a:xfrm>
            <a:prstGeom prst="rect">
              <a:avLst/>
            </a:prstGeom>
            <a:noFill/>
            <a:ln>
              <a:noFill/>
              <a:headEnd type="none" w="med" len="med"/>
              <a:tailEnd type="none" w="med" len="med"/>
            </a:ln>
          </p:spPr>
          <p:txBody>
            <a:bodyPr wrap="square" lIns="0" tIns="0" rIns="0" bIns="0" rtlCol="0">
              <a:spAutoFit/>
            </a:bodyPr>
            <a:lstStyle/>
            <a:p>
              <a:pPr algn="ctr" defTabSz="932384"/>
              <a:r>
                <a:rPr lang="en-US" sz="1400" spc="-38" dirty="0">
                  <a:latin typeface="Segoe UI Black" panose="020B0A02040204020203" pitchFamily="34" charset="0"/>
                  <a:ea typeface="Segoe UI Black" panose="020B0A02040204020203" pitchFamily="34" charset="0"/>
                  <a:cs typeface="Segoe UI Black" panose="020B0A02040204020203" pitchFamily="34" charset="0"/>
                </a:rPr>
                <a:t>Devices</a:t>
              </a:r>
            </a:p>
            <a:p>
              <a:pPr algn="ctr" defTabSz="932384"/>
              <a:r>
                <a:rPr lang="en-US" sz="1200" spc="-38" dirty="0">
                  <a:latin typeface="Segoe UI Semibold" panose="020B0702040204020203" pitchFamily="34" charset="0"/>
                  <a:ea typeface="Segoe UI" pitchFamily="34" charset="0"/>
                  <a:cs typeface="Segoe UI Semibold" panose="020B0702040204020203" pitchFamily="34" charset="0"/>
                </a:rPr>
                <a:t>RTOS, </a:t>
              </a:r>
              <a:r>
                <a:rPr lang="en-US" sz="1200" spc="-38" dirty="0" smtClean="0">
                  <a:latin typeface="Segoe UI Semibold" panose="020B0702040204020203" pitchFamily="34" charset="0"/>
                  <a:ea typeface="Segoe UI" pitchFamily="34" charset="0"/>
                  <a:cs typeface="Segoe UI Semibold" panose="020B0702040204020203" pitchFamily="34" charset="0"/>
                </a:rPr>
                <a:t>Linux</a:t>
              </a:r>
              <a:r>
                <a:rPr lang="en-US" sz="1200" spc="-38" dirty="0">
                  <a:latin typeface="Segoe UI Semibold" panose="020B0702040204020203" pitchFamily="34" charset="0"/>
                  <a:ea typeface="Segoe UI" pitchFamily="34" charset="0"/>
                  <a:cs typeface="Segoe UI Semibold" panose="020B0702040204020203" pitchFamily="34" charset="0"/>
                </a:rPr>
                <a:t>, </a:t>
              </a:r>
              <a:r>
                <a:rPr lang="en-US" sz="1200" spc="-38" dirty="0" smtClean="0">
                  <a:latin typeface="Segoe UI Semibold" panose="020B0702040204020203" pitchFamily="34" charset="0"/>
                  <a:ea typeface="Segoe UI" pitchFamily="34" charset="0"/>
                  <a:cs typeface="Segoe UI Semibold" panose="020B0702040204020203" pitchFamily="34" charset="0"/>
                </a:rPr>
                <a:t>Windows, Android</a:t>
              </a:r>
              <a:r>
                <a:rPr lang="en-US" sz="1200" spc="-38" dirty="0">
                  <a:latin typeface="Segoe UI Semibold" panose="020B0702040204020203" pitchFamily="34" charset="0"/>
                  <a:ea typeface="Segoe UI" pitchFamily="34" charset="0"/>
                  <a:cs typeface="Segoe UI Semibold" panose="020B0702040204020203" pitchFamily="34" charset="0"/>
                </a:rPr>
                <a:t>, </a:t>
              </a:r>
              <a:r>
                <a:rPr lang="en-US" sz="1200" spc="-38" dirty="0" smtClean="0">
                  <a:latin typeface="Segoe UI Semibold" panose="020B0702040204020203" pitchFamily="34" charset="0"/>
                  <a:ea typeface="Segoe UI" pitchFamily="34" charset="0"/>
                  <a:cs typeface="Segoe UI Semibold" panose="020B0702040204020203" pitchFamily="34" charset="0"/>
                </a:rPr>
                <a:t>iOS </a:t>
              </a:r>
              <a:endParaRPr lang="en-US" sz="1200" spc="-38" dirty="0">
                <a:latin typeface="Segoe UI Semibold" panose="020B0702040204020203" pitchFamily="34" charset="0"/>
                <a:ea typeface="Segoe UI" pitchFamily="34" charset="0"/>
                <a:cs typeface="Segoe UI Semibold" panose="020B0702040204020203" pitchFamily="34" charset="0"/>
              </a:endParaRPr>
            </a:p>
          </p:txBody>
        </p:sp>
        <p:sp>
          <p:nvSpPr>
            <p:cNvPr id="234"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sp>
          <p:nvSpPr>
            <p:cNvPr id="235" name="Rectangle 234"/>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36"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sp>
          <p:nvSpPr>
            <p:cNvPr id="240" name="Rectangle 239"/>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41"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sp>
          <p:nvSpPr>
            <p:cNvPr id="242" name="Rectangle 241"/>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43"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sp>
          <p:nvSpPr>
            <p:cNvPr id="244" name="Rectangle 243"/>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45"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sp>
          <p:nvSpPr>
            <p:cNvPr id="246" name="Rectangle 245"/>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47"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sp>
          <p:nvSpPr>
            <p:cNvPr id="248" name="Rectangle 247"/>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52"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sp>
          <p:nvSpPr>
            <p:cNvPr id="253" name="Rectangle 252"/>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54"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sp>
          <p:nvSpPr>
            <p:cNvPr id="255" name="Rectangle 254"/>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56"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sp>
          <p:nvSpPr>
            <p:cNvPr id="257" name="Rectangle 256"/>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58"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sp>
          <p:nvSpPr>
            <p:cNvPr id="259" name="Rectangle 258"/>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60"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grpSp>
      <p:grpSp>
        <p:nvGrpSpPr>
          <p:cNvPr id="63" name="3 Protocol Adaptation"/>
          <p:cNvGrpSpPr/>
          <p:nvPr/>
        </p:nvGrpSpPr>
        <p:grpSpPr>
          <a:xfrm>
            <a:off x="2957554" y="2430462"/>
            <a:ext cx="830388" cy="1062230"/>
            <a:chOff x="2503269" y="3539000"/>
            <a:chExt cx="901479" cy="1062230"/>
          </a:xfrm>
        </p:grpSpPr>
        <p:sp>
          <p:nvSpPr>
            <p:cNvPr id="17" name="Rectangle 16"/>
            <p:cNvSpPr/>
            <p:nvPr/>
          </p:nvSpPr>
          <p:spPr bwMode="auto">
            <a:xfrm>
              <a:off x="2503269" y="3539000"/>
              <a:ext cx="901479"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chemeClr val="tx1"/>
                  </a:solidFill>
                  <a:latin typeface="Segoe UI Semibold" panose="020B0702040204020203" pitchFamily="34" charset="0"/>
                  <a:ea typeface="Segoe UI" pitchFamily="34" charset="0"/>
                  <a:cs typeface="Segoe UI" pitchFamily="34" charset="0"/>
                </a:rPr>
                <a:t>Protocol Adaptation</a:t>
              </a:r>
            </a:p>
          </p:txBody>
        </p:sp>
        <p:sp>
          <p:nvSpPr>
            <p:cNvPr id="167"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8"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74"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16" name="Elbow Connector 15"/>
            <p:cNvCxnSpPr>
              <a:stCxn id="167" idx="3"/>
              <a:endCxn id="171"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9" name="Elbow Connector 198"/>
            <p:cNvCxnSpPr>
              <a:stCxn id="168" idx="3"/>
              <a:endCxn id="171"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1" name="Elbow Connector 260"/>
            <p:cNvCxnSpPr>
              <a:stCxn id="169" idx="3"/>
              <a:endCxn id="171"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Elbow Connector 261"/>
            <p:cNvCxnSpPr>
              <a:stCxn id="174" idx="3"/>
              <a:endCxn id="171"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31" name="4  Batch Analytics &amp; Visualizations"/>
          <p:cNvGrpSpPr/>
          <p:nvPr/>
        </p:nvGrpSpPr>
        <p:grpSpPr>
          <a:xfrm>
            <a:off x="5450423" y="2008244"/>
            <a:ext cx="3672108" cy="1204299"/>
            <a:chOff x="5450423" y="2008244"/>
            <a:chExt cx="3672108" cy="1204299"/>
          </a:xfrm>
        </p:grpSpPr>
        <p:sp>
          <p:nvSpPr>
            <p:cNvPr id="20" name="Rectangle 19"/>
            <p:cNvSpPr/>
            <p:nvPr/>
          </p:nvSpPr>
          <p:spPr bwMode="auto">
            <a:xfrm rot="16200000">
              <a:off x="6684327" y="774340"/>
              <a:ext cx="1204299" cy="3672108"/>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b="1"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Batch Analytics &amp; Visualizations</a:t>
              </a:r>
            </a:p>
            <a:p>
              <a:pPr defTabSz="913748" fontAlgn="base">
                <a:lnSpc>
                  <a:spcPct val="90000"/>
                </a:lnSpc>
                <a:spcBef>
                  <a:spcPct val="0"/>
                </a:spcBef>
                <a:spcAft>
                  <a:spcPts val="600"/>
                </a:spcAft>
              </a:pPr>
              <a:r>
                <a:rPr lang="en-US" sz="1100" dirty="0">
                  <a:solidFill>
                    <a:schemeClr val="tx1"/>
                  </a:solidFill>
                  <a:latin typeface="Segoe UI Semibold" panose="020B0702040204020203" pitchFamily="34" charset="0"/>
                  <a:ea typeface="Segoe UI" pitchFamily="34" charset="0"/>
                  <a:cs typeface="Segoe UI" pitchFamily="34" charset="0"/>
                </a:rPr>
                <a:t>Azure HDInsight, AzureML, Power BI, </a:t>
              </a:r>
            </a:p>
            <a:p>
              <a:pPr defTabSz="913748" fontAlgn="base">
                <a:lnSpc>
                  <a:spcPct val="90000"/>
                </a:lnSpc>
                <a:spcBef>
                  <a:spcPct val="0"/>
                </a:spcBef>
                <a:spcAft>
                  <a:spcPts val="600"/>
                </a:spcAft>
              </a:pPr>
              <a:r>
                <a:rPr lang="en-US" sz="1100" dirty="0">
                  <a:solidFill>
                    <a:schemeClr val="tx1"/>
                  </a:solidFill>
                  <a:latin typeface="Segoe UI Semibold" panose="020B0702040204020203" pitchFamily="34" charset="0"/>
                  <a:ea typeface="Segoe UI" pitchFamily="34" charset="0"/>
                  <a:cs typeface="Segoe UI" pitchFamily="34" charset="0"/>
                </a:rPr>
                <a:t>Azure Data Factory</a:t>
              </a:r>
            </a:p>
          </p:txBody>
        </p:sp>
        <p:sp>
          <p:nvSpPr>
            <p:cNvPr id="170" name="Donut 15"/>
            <p:cNvSpPr/>
            <p:nvPr/>
          </p:nvSpPr>
          <p:spPr bwMode="auto">
            <a:xfrm>
              <a:off x="8211129" y="2347651"/>
              <a:ext cx="201211" cy="200210"/>
            </a:xfrm>
            <a:custGeom>
              <a:avLst/>
              <a:gdLst/>
              <a:ahLst/>
              <a:cxnLst/>
              <a:rect l="l" t="t" r="r" b="b"/>
              <a:pathLst>
                <a:path w="786988" h="783276">
                  <a:moveTo>
                    <a:pt x="469995" y="99669"/>
                  </a:moveTo>
                  <a:cubicBezTo>
                    <a:pt x="349970" y="99669"/>
                    <a:pt x="252671" y="196968"/>
                    <a:pt x="252671" y="316993"/>
                  </a:cubicBezTo>
                  <a:cubicBezTo>
                    <a:pt x="252671" y="437018"/>
                    <a:pt x="349970" y="534317"/>
                    <a:pt x="469995" y="534317"/>
                  </a:cubicBezTo>
                  <a:cubicBezTo>
                    <a:pt x="590020" y="534317"/>
                    <a:pt x="687319" y="437018"/>
                    <a:pt x="687319" y="316993"/>
                  </a:cubicBezTo>
                  <a:cubicBezTo>
                    <a:pt x="687319" y="196968"/>
                    <a:pt x="590020" y="99669"/>
                    <a:pt x="469995" y="99669"/>
                  </a:cubicBezTo>
                  <a:close/>
                  <a:moveTo>
                    <a:pt x="469995" y="0"/>
                  </a:moveTo>
                  <a:cubicBezTo>
                    <a:pt x="645065" y="0"/>
                    <a:pt x="786988" y="141923"/>
                    <a:pt x="786988" y="316993"/>
                  </a:cubicBezTo>
                  <a:cubicBezTo>
                    <a:pt x="786988" y="492063"/>
                    <a:pt x="645065" y="633986"/>
                    <a:pt x="469995" y="633986"/>
                  </a:cubicBezTo>
                  <a:cubicBezTo>
                    <a:pt x="406791" y="633986"/>
                    <a:pt x="347908" y="615489"/>
                    <a:pt x="298782" y="583117"/>
                  </a:cubicBezTo>
                  <a:lnTo>
                    <a:pt x="118646" y="762954"/>
                  </a:lnTo>
                  <a:cubicBezTo>
                    <a:pt x="91472" y="790083"/>
                    <a:pt x="47451" y="790046"/>
                    <a:pt x="20322" y="762872"/>
                  </a:cubicBezTo>
                  <a:cubicBezTo>
                    <a:pt x="-6806" y="735698"/>
                    <a:pt x="-6770" y="691678"/>
                    <a:pt x="20404" y="664549"/>
                  </a:cubicBezTo>
                  <a:lnTo>
                    <a:pt x="201471" y="483783"/>
                  </a:lnTo>
                  <a:cubicBezTo>
                    <a:pt x="170460" y="435720"/>
                    <a:pt x="153002" y="378395"/>
                    <a:pt x="153002" y="316993"/>
                  </a:cubicBezTo>
                  <a:cubicBezTo>
                    <a:pt x="153002" y="141923"/>
                    <a:pt x="294925" y="0"/>
                    <a:pt x="469995" y="0"/>
                  </a:cubicBez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smtClean="0">
                <a:solidFill>
                  <a:schemeClr val="tx1"/>
                </a:solidFill>
                <a:ea typeface="Segoe UI" pitchFamily="34" charset="0"/>
                <a:cs typeface="Segoe UI" pitchFamily="34" charset="0"/>
              </a:endParaRPr>
            </a:p>
          </p:txBody>
        </p:sp>
        <p:pic>
          <p:nvPicPr>
            <p:cNvPr id="172" name="Picture 171"/>
            <p:cNvPicPr>
              <a:picLocks noChangeAspect="1"/>
            </p:cNvPicPr>
            <p:nvPr/>
          </p:nvPicPr>
          <p:blipFill rotWithShape="1">
            <a:blip r:embed="rId9"/>
            <a:srcRect l="4124" t="4367" r="3458" b="2343"/>
            <a:stretch/>
          </p:blipFill>
          <p:spPr>
            <a:xfrm>
              <a:off x="8650346" y="2347608"/>
              <a:ext cx="227584" cy="228730"/>
            </a:xfrm>
            <a:prstGeom prst="rect">
              <a:avLst/>
            </a:prstGeom>
          </p:spPr>
        </p:pic>
        <p:pic>
          <p:nvPicPr>
            <p:cNvPr id="68" name="Picture 67"/>
            <p:cNvPicPr>
              <a:picLocks noChangeAspect="1"/>
            </p:cNvPicPr>
            <p:nvPr/>
          </p:nvPicPr>
          <p:blipFill>
            <a:blip r:embed="rId10">
              <a:clrChange>
                <a:clrFrom>
                  <a:srgbClr val="FFFFFF"/>
                </a:clrFrom>
                <a:clrTo>
                  <a:srgbClr val="FFFFFF">
                    <a:alpha val="0"/>
                  </a:srgbClr>
                </a:clrTo>
              </a:clrChange>
            </a:blip>
            <a:stretch>
              <a:fillRect/>
            </a:stretch>
          </p:blipFill>
          <p:spPr>
            <a:xfrm>
              <a:off x="8011778" y="2480749"/>
              <a:ext cx="965079" cy="656115"/>
            </a:xfrm>
            <a:prstGeom prst="rect">
              <a:avLst/>
            </a:prstGeom>
          </p:spPr>
        </p:pic>
      </p:grpSp>
      <p:grpSp>
        <p:nvGrpSpPr>
          <p:cNvPr id="334" name="5 Hot Path Analytics"/>
          <p:cNvGrpSpPr/>
          <p:nvPr/>
        </p:nvGrpSpPr>
        <p:grpSpPr>
          <a:xfrm>
            <a:off x="5450422" y="3328732"/>
            <a:ext cx="3681432" cy="1277142"/>
            <a:chOff x="5450422" y="3278736"/>
            <a:chExt cx="3681432" cy="1184581"/>
          </a:xfrm>
        </p:grpSpPr>
        <p:sp>
          <p:nvSpPr>
            <p:cNvPr id="19" name="Rectangle 18"/>
            <p:cNvSpPr/>
            <p:nvPr/>
          </p:nvSpPr>
          <p:spPr bwMode="auto">
            <a:xfrm rot="16200000">
              <a:off x="6709892" y="2019266"/>
              <a:ext cx="1153167" cy="3672108"/>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Hot Path Analytics</a:t>
              </a:r>
            </a:p>
            <a:p>
              <a:pPr defTabSz="913748" fontAlgn="base">
                <a:lnSpc>
                  <a:spcPct val="90000"/>
                </a:lnSpc>
                <a:spcBef>
                  <a:spcPct val="0"/>
                </a:spcBef>
                <a:spcAft>
                  <a:spcPts val="600"/>
                </a:spcAft>
              </a:pPr>
              <a:r>
                <a:rPr lang="en-US" sz="1100" dirty="0">
                  <a:solidFill>
                    <a:schemeClr val="tx1"/>
                  </a:solidFill>
                  <a:latin typeface="Segoe UI Semibold" panose="020B0702040204020203" pitchFamily="34" charset="0"/>
                  <a:ea typeface="Segoe UI" pitchFamily="34" charset="0"/>
                  <a:cs typeface="Segoe UI" pitchFamily="34" charset="0"/>
                </a:rPr>
                <a:t>Azure Stream Analytics, Azure </a:t>
              </a:r>
              <a:r>
                <a:rPr lang="en-US" sz="1100" dirty="0" smtClean="0">
                  <a:solidFill>
                    <a:schemeClr val="tx1"/>
                  </a:solidFill>
                  <a:latin typeface="Segoe UI Semibold" panose="020B0702040204020203" pitchFamily="34" charset="0"/>
                  <a:ea typeface="Segoe UI" pitchFamily="34" charset="0"/>
                  <a:cs typeface="Segoe UI" pitchFamily="34" charset="0"/>
                </a:rPr>
                <a:t>HDInsight Storm</a:t>
              </a:r>
              <a:endParaRPr lang="en-US" sz="1100" dirty="0">
                <a:solidFill>
                  <a:schemeClr val="tx1"/>
                </a:solidFill>
                <a:latin typeface="Segoe UI Semibold" panose="020B0702040204020203" pitchFamily="34" charset="0"/>
                <a:ea typeface="Segoe UI" pitchFamily="34" charset="0"/>
                <a:cs typeface="Segoe UI" pitchFamily="34" charset="0"/>
              </a:endParaRPr>
            </a:p>
          </p:txBody>
        </p:sp>
        <p:pic>
          <p:nvPicPr>
            <p:cNvPr id="69" name="Picture 68"/>
            <p:cNvPicPr>
              <a:picLocks noChangeAspect="1"/>
            </p:cNvPicPr>
            <p:nvPr/>
          </p:nvPicPr>
          <p:blipFill>
            <a:blip r:embed="rId11">
              <a:clrChange>
                <a:clrFrom>
                  <a:srgbClr val="FFFFFF"/>
                </a:clrFrom>
                <a:clrTo>
                  <a:srgbClr val="FFFFFF">
                    <a:alpha val="0"/>
                  </a:srgbClr>
                </a:clrTo>
              </a:clrChange>
            </a:blip>
            <a:stretch>
              <a:fillRect/>
            </a:stretch>
          </p:blipFill>
          <p:spPr>
            <a:xfrm>
              <a:off x="8089835" y="3293698"/>
              <a:ext cx="1042019" cy="540305"/>
            </a:xfrm>
            <a:prstGeom prst="rect">
              <a:avLst/>
            </a:prstGeom>
          </p:spPr>
        </p:pic>
        <p:sp>
          <p:nvSpPr>
            <p:cNvPr id="86" name="Freeform 85"/>
            <p:cNvSpPr/>
            <p:nvPr/>
          </p:nvSpPr>
          <p:spPr bwMode="auto">
            <a:xfrm>
              <a:off x="8082643" y="3758837"/>
              <a:ext cx="562569" cy="704480"/>
            </a:xfrm>
            <a:custGeom>
              <a:avLst/>
              <a:gdLst>
                <a:gd name="connsiteX0" fmla="*/ 0 w 562569"/>
                <a:gd name="connsiteY0" fmla="*/ 0 h 704480"/>
                <a:gd name="connsiteX1" fmla="*/ 0 w 562569"/>
                <a:gd name="connsiteY1" fmla="*/ 0 h 704480"/>
                <a:gd name="connsiteX2" fmla="*/ 506186 w 562569"/>
                <a:gd name="connsiteY2" fmla="*/ 568234 h 704480"/>
                <a:gd name="connsiteX3" fmla="*/ 522514 w 562569"/>
                <a:gd name="connsiteY3" fmla="*/ 620486 h 704480"/>
                <a:gd name="connsiteX4" fmla="*/ 535577 w 562569"/>
                <a:gd name="connsiteY4" fmla="*/ 649877 h 704480"/>
                <a:gd name="connsiteX5" fmla="*/ 538843 w 562569"/>
                <a:gd name="connsiteY5" fmla="*/ 666206 h 704480"/>
                <a:gd name="connsiteX6" fmla="*/ 551906 w 562569"/>
                <a:gd name="connsiteY6" fmla="*/ 679269 h 704480"/>
                <a:gd name="connsiteX7" fmla="*/ 551906 w 562569"/>
                <a:gd name="connsiteY7" fmla="*/ 672737 h 70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569" h="704480">
                  <a:moveTo>
                    <a:pt x="0" y="0"/>
                  </a:moveTo>
                  <a:lnTo>
                    <a:pt x="0" y="0"/>
                  </a:lnTo>
                  <a:cubicBezTo>
                    <a:pt x="168729" y="189411"/>
                    <a:pt x="340331" y="376301"/>
                    <a:pt x="506186" y="568234"/>
                  </a:cubicBezTo>
                  <a:cubicBezTo>
                    <a:pt x="525364" y="590428"/>
                    <a:pt x="515255" y="598709"/>
                    <a:pt x="522514" y="620486"/>
                  </a:cubicBezTo>
                  <a:cubicBezTo>
                    <a:pt x="533359" y="653020"/>
                    <a:pt x="530233" y="628504"/>
                    <a:pt x="535577" y="649877"/>
                  </a:cubicBezTo>
                  <a:cubicBezTo>
                    <a:pt x="536923" y="655262"/>
                    <a:pt x="536089" y="661387"/>
                    <a:pt x="538843" y="666206"/>
                  </a:cubicBezTo>
                  <a:cubicBezTo>
                    <a:pt x="601893" y="776543"/>
                    <a:pt x="515111" y="605679"/>
                    <a:pt x="551906" y="679269"/>
                  </a:cubicBezTo>
                  <a:lnTo>
                    <a:pt x="551906" y="672737"/>
                  </a:ln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chemeClr val="tx1"/>
                </a:solidFill>
              </a:endParaRPr>
            </a:p>
          </p:txBody>
        </p:sp>
        <p:grpSp>
          <p:nvGrpSpPr>
            <p:cNvPr id="91" name="Group 90"/>
            <p:cNvGrpSpPr/>
            <p:nvPr/>
          </p:nvGrpSpPr>
          <p:grpSpPr>
            <a:xfrm>
              <a:off x="8351817" y="3852488"/>
              <a:ext cx="490879" cy="404121"/>
              <a:chOff x="7675590" y="3471813"/>
              <a:chExt cx="577669" cy="475570"/>
            </a:xfrm>
          </p:grpSpPr>
          <p:sp>
            <p:nvSpPr>
              <p:cNvPr id="299" name="Freeform 298"/>
              <p:cNvSpPr>
                <a:spLocks noEditPoints="1"/>
              </p:cNvSpPr>
              <p:nvPr/>
            </p:nvSpPr>
            <p:spPr bwMode="auto">
              <a:xfrm>
                <a:off x="7779932" y="3471813"/>
                <a:ext cx="473327" cy="47557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adFill>
                <a:gsLst>
                  <a:gs pos="50000">
                    <a:srgbClr val="5EB6DA"/>
                  </a:gs>
                  <a:gs pos="50000">
                    <a:srgbClr val="3999C6"/>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34294" bIns="34294" numCol="1" spcCol="0" rtlCol="0" fromWordArt="0" anchor="b" anchorCtr="0" forceAA="0" compatLnSpc="1">
                <a:prstTxWarp prst="textNoShape">
                  <a:avLst/>
                </a:prstTxWarp>
                <a:noAutofit/>
              </a:bodyPr>
              <a:lstStyle/>
              <a:p>
                <a:pPr algn="ctr" defTabSz="932406"/>
                <a:endParaRPr lang="en-US" sz="800" dirty="0">
                  <a:solidFill>
                    <a:schemeClr val="tx1"/>
                  </a:solidFill>
                  <a:ea typeface="Segoe UI" pitchFamily="34" charset="0"/>
                  <a:cs typeface="Segoe UI" pitchFamily="34" charset="0"/>
                </a:endParaRPr>
              </a:p>
            </p:txBody>
          </p:sp>
          <p:grpSp>
            <p:nvGrpSpPr>
              <p:cNvPr id="89" name="Group 88"/>
              <p:cNvGrpSpPr/>
              <p:nvPr/>
            </p:nvGrpSpPr>
            <p:grpSpPr>
              <a:xfrm>
                <a:off x="7782698" y="3571498"/>
                <a:ext cx="341279" cy="239441"/>
                <a:chOff x="9441838" y="3565088"/>
                <a:chExt cx="1231545" cy="864052"/>
              </a:xfrm>
              <a:solidFill>
                <a:schemeClr val="bg1"/>
              </a:solidFill>
            </p:grpSpPr>
            <p:sp>
              <p:nvSpPr>
                <p:cNvPr id="87" name="Oval 86"/>
                <p:cNvSpPr/>
                <p:nvPr/>
              </p:nvSpPr>
              <p:spPr bwMode="auto">
                <a:xfrm>
                  <a:off x="9916043" y="3671804"/>
                  <a:ext cx="757340" cy="75733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solidFill>
                      <a:schemeClr val="tx1"/>
                    </a:solidFill>
                    <a:ea typeface="Segoe UI" pitchFamily="34" charset="0"/>
                    <a:cs typeface="Segoe UI" pitchFamily="34" charset="0"/>
                  </a:endParaRPr>
                </a:p>
              </p:txBody>
            </p:sp>
            <p:sp>
              <p:nvSpPr>
                <p:cNvPr id="300" name="Oval 299"/>
                <p:cNvSpPr/>
                <p:nvPr/>
              </p:nvSpPr>
              <p:spPr bwMode="auto">
                <a:xfrm>
                  <a:off x="9441838" y="3565088"/>
                  <a:ext cx="971392" cy="57492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solidFill>
                      <a:schemeClr val="tx1"/>
                    </a:solidFill>
                    <a:ea typeface="Segoe UI" pitchFamily="34" charset="0"/>
                    <a:cs typeface="Segoe UI" pitchFamily="34" charset="0"/>
                  </a:endParaRPr>
                </a:p>
              </p:txBody>
            </p:sp>
          </p:grpSp>
          <p:sp>
            <p:nvSpPr>
              <p:cNvPr id="81" name="Freeform 80"/>
              <p:cNvSpPr/>
              <p:nvPr/>
            </p:nvSpPr>
            <p:spPr bwMode="auto">
              <a:xfrm>
                <a:off x="7726563" y="3624414"/>
                <a:ext cx="311448" cy="74608"/>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Lst>
                <a:ahLst/>
                <a:cxnLst>
                  <a:cxn ang="0">
                    <a:pos x="connsiteX0" y="connsiteY0"/>
                  </a:cxn>
                  <a:cxn ang="0">
                    <a:pos x="connsiteX1" y="connsiteY1"/>
                  </a:cxn>
                  <a:cxn ang="0">
                    <a:pos x="connsiteX2" y="connsiteY2"/>
                  </a:cxn>
                </a:cxnLst>
                <a:rect l="l" t="t" r="r" b="b"/>
                <a:pathLst>
                  <a:path w="10784" h="20445">
                    <a:moveTo>
                      <a:pt x="10784" y="15756"/>
                    </a:moveTo>
                    <a:cubicBezTo>
                      <a:pt x="6939" y="-15198"/>
                      <a:pt x="4490" y="7431"/>
                      <a:pt x="2974" y="16574"/>
                    </a:cubicBezTo>
                    <a:cubicBezTo>
                      <a:pt x="1458" y="25717"/>
                      <a:pt x="393" y="16153"/>
                      <a:pt x="0" y="13449"/>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chemeClr val="tx1"/>
                  </a:solidFill>
                </a:endParaRPr>
              </a:p>
            </p:txBody>
          </p:sp>
          <p:sp>
            <p:nvSpPr>
              <p:cNvPr id="297" name="Freeform 296"/>
              <p:cNvSpPr/>
              <p:nvPr/>
            </p:nvSpPr>
            <p:spPr bwMode="auto">
              <a:xfrm>
                <a:off x="7675590" y="3678237"/>
                <a:ext cx="313120" cy="71900"/>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 name="connsiteX0" fmla="*/ 10784 w 10784"/>
                  <a:gd name="connsiteY0" fmla="*/ 15201 h 21304"/>
                  <a:gd name="connsiteX1" fmla="*/ 5063 w 10784"/>
                  <a:gd name="connsiteY1" fmla="*/ 17805 h 21304"/>
                  <a:gd name="connsiteX2" fmla="*/ 0 w 10784"/>
                  <a:gd name="connsiteY2" fmla="*/ 12894 h 21304"/>
                  <a:gd name="connsiteX0" fmla="*/ 10784 w 10784"/>
                  <a:gd name="connsiteY0" fmla="*/ 14472 h 19292"/>
                  <a:gd name="connsiteX1" fmla="*/ 5063 w 10784"/>
                  <a:gd name="connsiteY1" fmla="*/ 17076 h 19292"/>
                  <a:gd name="connsiteX2" fmla="*/ 0 w 10784"/>
                  <a:gd name="connsiteY2" fmla="*/ 12165 h 19292"/>
                  <a:gd name="connsiteX0" fmla="*/ 10784 w 10784"/>
                  <a:gd name="connsiteY0" fmla="*/ 11390 h 16210"/>
                  <a:gd name="connsiteX1" fmla="*/ 5063 w 10784"/>
                  <a:gd name="connsiteY1" fmla="*/ 13994 h 16210"/>
                  <a:gd name="connsiteX2" fmla="*/ 0 w 10784"/>
                  <a:gd name="connsiteY2" fmla="*/ 9083 h 16210"/>
                  <a:gd name="connsiteX0" fmla="*/ 10784 w 10784"/>
                  <a:gd name="connsiteY0" fmla="*/ 11390 h 19703"/>
                  <a:gd name="connsiteX1" fmla="*/ 5063 w 10784"/>
                  <a:gd name="connsiteY1" fmla="*/ 13994 h 19703"/>
                  <a:gd name="connsiteX2" fmla="*/ 0 w 10784"/>
                  <a:gd name="connsiteY2" fmla="*/ 9083 h 19703"/>
                </a:gdLst>
                <a:ahLst/>
                <a:cxnLst>
                  <a:cxn ang="0">
                    <a:pos x="connsiteX0" y="connsiteY0"/>
                  </a:cxn>
                  <a:cxn ang="0">
                    <a:pos x="connsiteX1" y="connsiteY1"/>
                  </a:cxn>
                  <a:cxn ang="0">
                    <a:pos x="connsiteX2" y="connsiteY2"/>
                  </a:cxn>
                </a:cxnLst>
                <a:rect l="l" t="t" r="r" b="b"/>
                <a:pathLst>
                  <a:path w="10784" h="19703">
                    <a:moveTo>
                      <a:pt x="10784" y="11390"/>
                    </a:moveTo>
                    <a:cubicBezTo>
                      <a:pt x="7502" y="-12617"/>
                      <a:pt x="6086" y="7828"/>
                      <a:pt x="5063" y="13994"/>
                    </a:cubicBezTo>
                    <a:cubicBezTo>
                      <a:pt x="4040" y="20160"/>
                      <a:pt x="1731" y="24689"/>
                      <a:pt x="0" y="9083"/>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chemeClr val="tx1"/>
                  </a:solidFill>
                </a:endParaRPr>
              </a:p>
            </p:txBody>
          </p:sp>
          <p:sp>
            <p:nvSpPr>
              <p:cNvPr id="298" name="Freeform 297"/>
              <p:cNvSpPr/>
              <p:nvPr/>
            </p:nvSpPr>
            <p:spPr bwMode="auto">
              <a:xfrm>
                <a:off x="7675591" y="3738652"/>
                <a:ext cx="307517" cy="73724"/>
              </a:xfrm>
              <a:custGeom>
                <a:avLst/>
                <a:gdLst>
                  <a:gd name="connsiteX0" fmla="*/ 416719 w 416719"/>
                  <a:gd name="connsiteY0" fmla="*/ 0 h 0"/>
                  <a:gd name="connsiteX1" fmla="*/ 119063 w 416719"/>
                  <a:gd name="connsiteY1" fmla="*/ 0 h 0"/>
                  <a:gd name="connsiteX2" fmla="*/ 0 w 416719"/>
                  <a:gd name="connsiteY2" fmla="*/ 0 h 0"/>
                  <a:gd name="connsiteX0" fmla="*/ 10000 w 10000"/>
                  <a:gd name="connsiteY0" fmla="*/ 12963 h 12963"/>
                  <a:gd name="connsiteX1" fmla="*/ 2857 w 10000"/>
                  <a:gd name="connsiteY1" fmla="*/ 12963 h 12963"/>
                  <a:gd name="connsiteX2" fmla="*/ 0 w 10000"/>
                  <a:gd name="connsiteY2" fmla="*/ 12963 h 12963"/>
                  <a:gd name="connsiteX0" fmla="*/ 10678 w 10678"/>
                  <a:gd name="connsiteY0" fmla="*/ 12735 h 13854"/>
                  <a:gd name="connsiteX1" fmla="*/ 2857 w 10678"/>
                  <a:gd name="connsiteY1" fmla="*/ 13777 h 13854"/>
                  <a:gd name="connsiteX2" fmla="*/ 0 w 10678"/>
                  <a:gd name="connsiteY2" fmla="*/ 13777 h 13854"/>
                  <a:gd name="connsiteX0" fmla="*/ 10678 w 10678"/>
                  <a:gd name="connsiteY0" fmla="*/ 15733 h 17561"/>
                  <a:gd name="connsiteX1" fmla="*/ 2857 w 10678"/>
                  <a:gd name="connsiteY1" fmla="*/ 16775 h 17561"/>
                  <a:gd name="connsiteX2" fmla="*/ 0 w 10678"/>
                  <a:gd name="connsiteY2" fmla="*/ 16775 h 17561"/>
                  <a:gd name="connsiteX0" fmla="*/ 10678 w 10678"/>
                  <a:gd name="connsiteY0" fmla="*/ 14840 h 16205"/>
                  <a:gd name="connsiteX1" fmla="*/ 2857 w 10678"/>
                  <a:gd name="connsiteY1" fmla="*/ 15882 h 16205"/>
                  <a:gd name="connsiteX2" fmla="*/ 0 w 10678"/>
                  <a:gd name="connsiteY2" fmla="*/ 15882 h 16205"/>
                  <a:gd name="connsiteX0" fmla="*/ 10678 w 10678"/>
                  <a:gd name="connsiteY0" fmla="*/ 12856 h 14221"/>
                  <a:gd name="connsiteX1" fmla="*/ 2857 w 10678"/>
                  <a:gd name="connsiteY1" fmla="*/ 13898 h 14221"/>
                  <a:gd name="connsiteX2" fmla="*/ 0 w 10678"/>
                  <a:gd name="connsiteY2" fmla="*/ 13898 h 14221"/>
                  <a:gd name="connsiteX0" fmla="*/ 10678 w 10678"/>
                  <a:gd name="connsiteY0" fmla="*/ 14334 h 18477"/>
                  <a:gd name="connsiteX1" fmla="*/ 2857 w 10678"/>
                  <a:gd name="connsiteY1" fmla="*/ 15376 h 18477"/>
                  <a:gd name="connsiteX2" fmla="*/ 0 w 10678"/>
                  <a:gd name="connsiteY2" fmla="*/ 15376 h 18477"/>
                  <a:gd name="connsiteX0" fmla="*/ 10678 w 10678"/>
                  <a:gd name="connsiteY0" fmla="*/ 14334 h 20152"/>
                  <a:gd name="connsiteX1" fmla="*/ 2857 w 10678"/>
                  <a:gd name="connsiteY1" fmla="*/ 15376 h 20152"/>
                  <a:gd name="connsiteX2" fmla="*/ 0 w 10678"/>
                  <a:gd name="connsiteY2" fmla="*/ 15376 h 20152"/>
                  <a:gd name="connsiteX0" fmla="*/ 10432 w 10432"/>
                  <a:gd name="connsiteY0" fmla="*/ 12680 h 15159"/>
                  <a:gd name="connsiteX1" fmla="*/ 2611 w 10432"/>
                  <a:gd name="connsiteY1" fmla="*/ 13722 h 15159"/>
                  <a:gd name="connsiteX2" fmla="*/ 0 w 10432"/>
                  <a:gd name="connsiteY2" fmla="*/ 12159 h 15159"/>
                  <a:gd name="connsiteX0" fmla="*/ 10432 w 10432"/>
                  <a:gd name="connsiteY0" fmla="*/ 12680 h 17438"/>
                  <a:gd name="connsiteX1" fmla="*/ 2611 w 10432"/>
                  <a:gd name="connsiteY1" fmla="*/ 13722 h 17438"/>
                  <a:gd name="connsiteX2" fmla="*/ 0 w 10432"/>
                  <a:gd name="connsiteY2" fmla="*/ 12159 h 17438"/>
                  <a:gd name="connsiteX0" fmla="*/ 10432 w 10432"/>
                  <a:gd name="connsiteY0" fmla="*/ 16576 h 26751"/>
                  <a:gd name="connsiteX1" fmla="*/ 2611 w 10432"/>
                  <a:gd name="connsiteY1" fmla="*/ 17618 h 26751"/>
                  <a:gd name="connsiteX2" fmla="*/ 0 w 10432"/>
                  <a:gd name="connsiteY2" fmla="*/ 16055 h 26751"/>
                  <a:gd name="connsiteX0" fmla="*/ 10432 w 10432"/>
                  <a:gd name="connsiteY0" fmla="*/ 15512 h 24190"/>
                  <a:gd name="connsiteX1" fmla="*/ 2611 w 10432"/>
                  <a:gd name="connsiteY1" fmla="*/ 16554 h 24190"/>
                  <a:gd name="connsiteX2" fmla="*/ 0 w 10432"/>
                  <a:gd name="connsiteY2" fmla="*/ 14991 h 24190"/>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019"/>
                  <a:gd name="connsiteX1" fmla="*/ 2611 w 10432"/>
                  <a:gd name="connsiteY1" fmla="*/ 16554 h 23019"/>
                  <a:gd name="connsiteX2" fmla="*/ 0 w 10432"/>
                  <a:gd name="connsiteY2" fmla="*/ 14991 h 23019"/>
                  <a:gd name="connsiteX0" fmla="*/ 10432 w 10432"/>
                  <a:gd name="connsiteY0" fmla="*/ 15512 h 23176"/>
                  <a:gd name="connsiteX1" fmla="*/ 2611 w 10432"/>
                  <a:gd name="connsiteY1" fmla="*/ 16554 h 23176"/>
                  <a:gd name="connsiteX2" fmla="*/ 0 w 10432"/>
                  <a:gd name="connsiteY2" fmla="*/ 14991 h 23176"/>
                  <a:gd name="connsiteX0" fmla="*/ 10432 w 10432"/>
                  <a:gd name="connsiteY0" fmla="*/ 14392 h 20322"/>
                  <a:gd name="connsiteX1" fmla="*/ 2611 w 10432"/>
                  <a:gd name="connsiteY1" fmla="*/ 15434 h 20322"/>
                  <a:gd name="connsiteX2" fmla="*/ 0 w 10432"/>
                  <a:gd name="connsiteY2" fmla="*/ 13871 h 20322"/>
                  <a:gd name="connsiteX0" fmla="*/ 10432 w 10432"/>
                  <a:gd name="connsiteY0" fmla="*/ 14392 h 22269"/>
                  <a:gd name="connsiteX1" fmla="*/ 2611 w 10432"/>
                  <a:gd name="connsiteY1" fmla="*/ 15434 h 22269"/>
                  <a:gd name="connsiteX2" fmla="*/ 0 w 10432"/>
                  <a:gd name="connsiteY2" fmla="*/ 13871 h 22269"/>
                  <a:gd name="connsiteX0" fmla="*/ 10432 w 10432"/>
                  <a:gd name="connsiteY0" fmla="*/ 14392 h 18371"/>
                  <a:gd name="connsiteX1" fmla="*/ 2611 w 10432"/>
                  <a:gd name="connsiteY1" fmla="*/ 15434 h 18371"/>
                  <a:gd name="connsiteX2" fmla="*/ 0 w 10432"/>
                  <a:gd name="connsiteY2" fmla="*/ 13871 h 18371"/>
                  <a:gd name="connsiteX0" fmla="*/ 10432 w 10432"/>
                  <a:gd name="connsiteY0" fmla="*/ 15511 h 21334"/>
                  <a:gd name="connsiteX1" fmla="*/ 2611 w 10432"/>
                  <a:gd name="connsiteY1" fmla="*/ 16553 h 21334"/>
                  <a:gd name="connsiteX2" fmla="*/ 0 w 10432"/>
                  <a:gd name="connsiteY2" fmla="*/ 14990 h 21334"/>
                  <a:gd name="connsiteX0" fmla="*/ 10432 w 10432"/>
                  <a:gd name="connsiteY0" fmla="*/ 14827 h 22294"/>
                  <a:gd name="connsiteX1" fmla="*/ 2919 w 10432"/>
                  <a:gd name="connsiteY1" fmla="*/ 17952 h 22294"/>
                  <a:gd name="connsiteX2" fmla="*/ 0 w 10432"/>
                  <a:gd name="connsiteY2" fmla="*/ 14306 h 22294"/>
                  <a:gd name="connsiteX0" fmla="*/ 10432 w 10432"/>
                  <a:gd name="connsiteY0" fmla="*/ 14993 h 22041"/>
                  <a:gd name="connsiteX1" fmla="*/ 2857 w 10432"/>
                  <a:gd name="connsiteY1" fmla="*/ 17597 h 22041"/>
                  <a:gd name="connsiteX2" fmla="*/ 0 w 10432"/>
                  <a:gd name="connsiteY2" fmla="*/ 14472 h 22041"/>
                  <a:gd name="connsiteX0" fmla="*/ 10432 w 10432"/>
                  <a:gd name="connsiteY0" fmla="*/ 15710 h 23901"/>
                  <a:gd name="connsiteX1" fmla="*/ 2857 w 10432"/>
                  <a:gd name="connsiteY1" fmla="*/ 18314 h 23901"/>
                  <a:gd name="connsiteX2" fmla="*/ 0 w 10432"/>
                  <a:gd name="connsiteY2" fmla="*/ 15189 h 23901"/>
                  <a:gd name="connsiteX0" fmla="*/ 10432 w 10432"/>
                  <a:gd name="connsiteY0" fmla="*/ 14855 h 21675"/>
                  <a:gd name="connsiteX1" fmla="*/ 2857 w 10432"/>
                  <a:gd name="connsiteY1" fmla="*/ 17459 h 21675"/>
                  <a:gd name="connsiteX2" fmla="*/ 0 w 10432"/>
                  <a:gd name="connsiteY2" fmla="*/ 14334 h 21675"/>
                  <a:gd name="connsiteX0" fmla="*/ 10784 w 10784"/>
                  <a:gd name="connsiteY0" fmla="*/ 12672 h 13493"/>
                  <a:gd name="connsiteX1" fmla="*/ 2857 w 10784"/>
                  <a:gd name="connsiteY1" fmla="*/ 13490 h 13493"/>
                  <a:gd name="connsiteX2" fmla="*/ 0 w 10784"/>
                  <a:gd name="connsiteY2" fmla="*/ 10365 h 13493"/>
                  <a:gd name="connsiteX0" fmla="*/ 10784 w 10784"/>
                  <a:gd name="connsiteY0" fmla="*/ 16552 h 17372"/>
                  <a:gd name="connsiteX1" fmla="*/ 2857 w 10784"/>
                  <a:gd name="connsiteY1" fmla="*/ 17370 h 17372"/>
                  <a:gd name="connsiteX2" fmla="*/ 0 w 10784"/>
                  <a:gd name="connsiteY2" fmla="*/ 14245 h 17372"/>
                  <a:gd name="connsiteX0" fmla="*/ 10784 w 10784"/>
                  <a:gd name="connsiteY0" fmla="*/ 19121 h 23929"/>
                  <a:gd name="connsiteX1" fmla="*/ 2857 w 10784"/>
                  <a:gd name="connsiteY1" fmla="*/ 19939 h 23929"/>
                  <a:gd name="connsiteX2" fmla="*/ 0 w 10784"/>
                  <a:gd name="connsiteY2" fmla="*/ 16814 h 23929"/>
                  <a:gd name="connsiteX0" fmla="*/ 10784 w 10784"/>
                  <a:gd name="connsiteY0" fmla="*/ 19121 h 24144"/>
                  <a:gd name="connsiteX1" fmla="*/ 2857 w 10784"/>
                  <a:gd name="connsiteY1" fmla="*/ 19939 h 24144"/>
                  <a:gd name="connsiteX2" fmla="*/ 0 w 10784"/>
                  <a:gd name="connsiteY2" fmla="*/ 16814 h 24144"/>
                  <a:gd name="connsiteX0" fmla="*/ 10784 w 10784"/>
                  <a:gd name="connsiteY0" fmla="*/ 19121 h 24337"/>
                  <a:gd name="connsiteX1" fmla="*/ 2857 w 10784"/>
                  <a:gd name="connsiteY1" fmla="*/ 19939 h 24337"/>
                  <a:gd name="connsiteX2" fmla="*/ 0 w 10784"/>
                  <a:gd name="connsiteY2" fmla="*/ 16814 h 24337"/>
                  <a:gd name="connsiteX0" fmla="*/ 10784 w 10784"/>
                  <a:gd name="connsiteY0" fmla="*/ 19121 h 24337"/>
                  <a:gd name="connsiteX1" fmla="*/ 2974 w 10784"/>
                  <a:gd name="connsiteY1" fmla="*/ 19939 h 24337"/>
                  <a:gd name="connsiteX2" fmla="*/ 0 w 10784"/>
                  <a:gd name="connsiteY2" fmla="*/ 16814 h 24337"/>
                  <a:gd name="connsiteX0" fmla="*/ 10784 w 10784"/>
                  <a:gd name="connsiteY0" fmla="*/ 18811 h 23500"/>
                  <a:gd name="connsiteX1" fmla="*/ 2974 w 10784"/>
                  <a:gd name="connsiteY1" fmla="*/ 19629 h 23500"/>
                  <a:gd name="connsiteX2" fmla="*/ 0 w 10784"/>
                  <a:gd name="connsiteY2" fmla="*/ 16504 h 23500"/>
                  <a:gd name="connsiteX0" fmla="*/ 10784 w 10784"/>
                  <a:gd name="connsiteY0" fmla="*/ 15756 h 20445"/>
                  <a:gd name="connsiteX1" fmla="*/ 2974 w 10784"/>
                  <a:gd name="connsiteY1" fmla="*/ 16574 h 20445"/>
                  <a:gd name="connsiteX2" fmla="*/ 0 w 10784"/>
                  <a:gd name="connsiteY2" fmla="*/ 13449 h 20445"/>
                  <a:gd name="connsiteX0" fmla="*/ 10784 w 10784"/>
                  <a:gd name="connsiteY0" fmla="*/ 13023 h 26368"/>
                  <a:gd name="connsiteX1" fmla="*/ 5204 w 10784"/>
                  <a:gd name="connsiteY1" fmla="*/ 23964 h 26368"/>
                  <a:gd name="connsiteX2" fmla="*/ 0 w 10784"/>
                  <a:gd name="connsiteY2" fmla="*/ 10716 h 26368"/>
                  <a:gd name="connsiteX0" fmla="*/ 10784 w 10784"/>
                  <a:gd name="connsiteY0" fmla="*/ 7155 h 20500"/>
                  <a:gd name="connsiteX1" fmla="*/ 5204 w 10784"/>
                  <a:gd name="connsiteY1" fmla="*/ 18096 h 20500"/>
                  <a:gd name="connsiteX2" fmla="*/ 0 w 10784"/>
                  <a:gd name="connsiteY2" fmla="*/ 4848 h 20500"/>
                  <a:gd name="connsiteX0" fmla="*/ 10784 w 10784"/>
                  <a:gd name="connsiteY0" fmla="*/ 6425 h 18282"/>
                  <a:gd name="connsiteX1" fmla="*/ 5204 w 10784"/>
                  <a:gd name="connsiteY1" fmla="*/ 17366 h 18282"/>
                  <a:gd name="connsiteX2" fmla="*/ 0 w 10784"/>
                  <a:gd name="connsiteY2" fmla="*/ 4118 h 18282"/>
                  <a:gd name="connsiteX0" fmla="*/ 10784 w 10784"/>
                  <a:gd name="connsiteY0" fmla="*/ 6425 h 18593"/>
                  <a:gd name="connsiteX1" fmla="*/ 5204 w 10784"/>
                  <a:gd name="connsiteY1" fmla="*/ 17366 h 18593"/>
                  <a:gd name="connsiteX2" fmla="*/ 0 w 10784"/>
                  <a:gd name="connsiteY2" fmla="*/ 4118 h 18593"/>
                  <a:gd name="connsiteX0" fmla="*/ 10784 w 10784"/>
                  <a:gd name="connsiteY0" fmla="*/ 6773 h 19765"/>
                  <a:gd name="connsiteX1" fmla="*/ 5204 w 10784"/>
                  <a:gd name="connsiteY1" fmla="*/ 17714 h 19765"/>
                  <a:gd name="connsiteX2" fmla="*/ 0 w 10784"/>
                  <a:gd name="connsiteY2" fmla="*/ 4466 h 19765"/>
                  <a:gd name="connsiteX0" fmla="*/ 10784 w 10784"/>
                  <a:gd name="connsiteY0" fmla="*/ 8591 h 21583"/>
                  <a:gd name="connsiteX1" fmla="*/ 5204 w 10784"/>
                  <a:gd name="connsiteY1" fmla="*/ 19532 h 21583"/>
                  <a:gd name="connsiteX2" fmla="*/ 0 w 10784"/>
                  <a:gd name="connsiteY2" fmla="*/ 6284 h 21583"/>
                  <a:gd name="connsiteX0" fmla="*/ 10784 w 10784"/>
                  <a:gd name="connsiteY0" fmla="*/ 7120 h 20112"/>
                  <a:gd name="connsiteX1" fmla="*/ 5204 w 10784"/>
                  <a:gd name="connsiteY1" fmla="*/ 18061 h 20112"/>
                  <a:gd name="connsiteX2" fmla="*/ 0 w 10784"/>
                  <a:gd name="connsiteY2" fmla="*/ 4813 h 20112"/>
                  <a:gd name="connsiteX0" fmla="*/ 10784 w 10784"/>
                  <a:gd name="connsiteY0" fmla="*/ 8331 h 21323"/>
                  <a:gd name="connsiteX1" fmla="*/ 5204 w 10784"/>
                  <a:gd name="connsiteY1" fmla="*/ 19272 h 21323"/>
                  <a:gd name="connsiteX2" fmla="*/ 0 w 10784"/>
                  <a:gd name="connsiteY2" fmla="*/ 6024 h 21323"/>
                  <a:gd name="connsiteX0" fmla="*/ 10784 w 10784"/>
                  <a:gd name="connsiteY0" fmla="*/ 7812 h 20804"/>
                  <a:gd name="connsiteX1" fmla="*/ 5204 w 10784"/>
                  <a:gd name="connsiteY1" fmla="*/ 18753 h 20804"/>
                  <a:gd name="connsiteX2" fmla="*/ 0 w 10784"/>
                  <a:gd name="connsiteY2" fmla="*/ 5505 h 20804"/>
                  <a:gd name="connsiteX0" fmla="*/ 10948 w 10948"/>
                  <a:gd name="connsiteY0" fmla="*/ 6691 h 17636"/>
                  <a:gd name="connsiteX1" fmla="*/ 5368 w 10948"/>
                  <a:gd name="connsiteY1" fmla="*/ 17632 h 17636"/>
                  <a:gd name="connsiteX2" fmla="*/ 0 w 10948"/>
                  <a:gd name="connsiteY2" fmla="*/ 4186 h 17636"/>
                  <a:gd name="connsiteX0" fmla="*/ 10948 w 10948"/>
                  <a:gd name="connsiteY0" fmla="*/ 6691 h 17636"/>
                  <a:gd name="connsiteX1" fmla="*/ 5368 w 10948"/>
                  <a:gd name="connsiteY1" fmla="*/ 17632 h 17636"/>
                  <a:gd name="connsiteX2" fmla="*/ 0 w 10948"/>
                  <a:gd name="connsiteY2" fmla="*/ 4186 h 17636"/>
                  <a:gd name="connsiteX0" fmla="*/ 10971 w 10971"/>
                  <a:gd name="connsiteY0" fmla="*/ 6691 h 17636"/>
                  <a:gd name="connsiteX1" fmla="*/ 5391 w 10971"/>
                  <a:gd name="connsiteY1" fmla="*/ 17632 h 17636"/>
                  <a:gd name="connsiteX2" fmla="*/ 0 w 10971"/>
                  <a:gd name="connsiteY2" fmla="*/ 4186 h 17636"/>
                  <a:gd name="connsiteX0" fmla="*/ 10971 w 10971"/>
                  <a:gd name="connsiteY0" fmla="*/ 6691 h 17636"/>
                  <a:gd name="connsiteX1" fmla="*/ 5391 w 10971"/>
                  <a:gd name="connsiteY1" fmla="*/ 17632 h 17636"/>
                  <a:gd name="connsiteX2" fmla="*/ 0 w 10971"/>
                  <a:gd name="connsiteY2" fmla="*/ 4186 h 17636"/>
                  <a:gd name="connsiteX0" fmla="*/ 10666 w 10666"/>
                  <a:gd name="connsiteY0" fmla="*/ 6761 h 17703"/>
                  <a:gd name="connsiteX1" fmla="*/ 5086 w 10666"/>
                  <a:gd name="connsiteY1" fmla="*/ 17702 h 17703"/>
                  <a:gd name="connsiteX2" fmla="*/ 0 w 10666"/>
                  <a:gd name="connsiteY2" fmla="*/ 7432 h 17703"/>
                  <a:gd name="connsiteX0" fmla="*/ 10877 w 10877"/>
                  <a:gd name="connsiteY0" fmla="*/ 6669 h 17617"/>
                  <a:gd name="connsiteX1" fmla="*/ 5297 w 10877"/>
                  <a:gd name="connsiteY1" fmla="*/ 17610 h 17617"/>
                  <a:gd name="connsiteX2" fmla="*/ 0 w 10877"/>
                  <a:gd name="connsiteY2" fmla="*/ 3172 h 17617"/>
                  <a:gd name="connsiteX0" fmla="*/ 10877 w 10877"/>
                  <a:gd name="connsiteY0" fmla="*/ 6669 h 17617"/>
                  <a:gd name="connsiteX1" fmla="*/ 5297 w 10877"/>
                  <a:gd name="connsiteY1" fmla="*/ 17610 h 17617"/>
                  <a:gd name="connsiteX2" fmla="*/ 0 w 10877"/>
                  <a:gd name="connsiteY2" fmla="*/ 3172 h 17617"/>
                  <a:gd name="connsiteX0" fmla="*/ 10877 w 10877"/>
                  <a:gd name="connsiteY0" fmla="*/ 7417 h 20060"/>
                  <a:gd name="connsiteX1" fmla="*/ 5297 w 10877"/>
                  <a:gd name="connsiteY1" fmla="*/ 18358 h 20060"/>
                  <a:gd name="connsiteX2" fmla="*/ 0 w 10877"/>
                  <a:gd name="connsiteY2" fmla="*/ 3920 h 20060"/>
                  <a:gd name="connsiteX0" fmla="*/ 10971 w 10971"/>
                  <a:gd name="connsiteY0" fmla="*/ 6682 h 17628"/>
                  <a:gd name="connsiteX1" fmla="*/ 5391 w 10971"/>
                  <a:gd name="connsiteY1" fmla="*/ 17623 h 17628"/>
                  <a:gd name="connsiteX2" fmla="*/ 0 w 10971"/>
                  <a:gd name="connsiteY2" fmla="*/ 3780 h 17628"/>
                  <a:gd name="connsiteX0" fmla="*/ 10971 w 10971"/>
                  <a:gd name="connsiteY0" fmla="*/ 6682 h 18885"/>
                  <a:gd name="connsiteX1" fmla="*/ 5391 w 10971"/>
                  <a:gd name="connsiteY1" fmla="*/ 17623 h 18885"/>
                  <a:gd name="connsiteX2" fmla="*/ 0 w 10971"/>
                  <a:gd name="connsiteY2" fmla="*/ 3780 h 18885"/>
                  <a:gd name="connsiteX0" fmla="*/ 10971 w 10971"/>
                  <a:gd name="connsiteY0" fmla="*/ 7726 h 22919"/>
                  <a:gd name="connsiteX1" fmla="*/ 5391 w 10971"/>
                  <a:gd name="connsiteY1" fmla="*/ 18667 h 22919"/>
                  <a:gd name="connsiteX2" fmla="*/ 0 w 10971"/>
                  <a:gd name="connsiteY2" fmla="*/ 4824 h 22919"/>
                  <a:gd name="connsiteX0" fmla="*/ 10971 w 10971"/>
                  <a:gd name="connsiteY0" fmla="*/ 7466 h 21967"/>
                  <a:gd name="connsiteX1" fmla="*/ 5391 w 10971"/>
                  <a:gd name="connsiteY1" fmla="*/ 18407 h 21967"/>
                  <a:gd name="connsiteX2" fmla="*/ 0 w 10971"/>
                  <a:gd name="connsiteY2" fmla="*/ 4564 h 21967"/>
                  <a:gd name="connsiteX0" fmla="*/ 10971 w 10971"/>
                  <a:gd name="connsiteY0" fmla="*/ 7466 h 21070"/>
                  <a:gd name="connsiteX1" fmla="*/ 5391 w 10971"/>
                  <a:gd name="connsiteY1" fmla="*/ 18407 h 21070"/>
                  <a:gd name="connsiteX2" fmla="*/ 0 w 10971"/>
                  <a:gd name="connsiteY2" fmla="*/ 4564 h 21070"/>
                  <a:gd name="connsiteX0" fmla="*/ 10971 w 10971"/>
                  <a:gd name="connsiteY0" fmla="*/ 7466 h 21492"/>
                  <a:gd name="connsiteX1" fmla="*/ 5391 w 10971"/>
                  <a:gd name="connsiteY1" fmla="*/ 18407 h 21492"/>
                  <a:gd name="connsiteX2" fmla="*/ 0 w 10971"/>
                  <a:gd name="connsiteY2" fmla="*/ 4564 h 21492"/>
                  <a:gd name="connsiteX0" fmla="*/ 10971 w 10971"/>
                  <a:gd name="connsiteY0" fmla="*/ 7610 h 21090"/>
                  <a:gd name="connsiteX1" fmla="*/ 5814 w 10971"/>
                  <a:gd name="connsiteY1" fmla="*/ 17757 h 21090"/>
                  <a:gd name="connsiteX2" fmla="*/ 0 w 10971"/>
                  <a:gd name="connsiteY2" fmla="*/ 4708 h 21090"/>
                  <a:gd name="connsiteX0" fmla="*/ 10971 w 10971"/>
                  <a:gd name="connsiteY0" fmla="*/ 7895 h 20418"/>
                  <a:gd name="connsiteX1" fmla="*/ 5814 w 10971"/>
                  <a:gd name="connsiteY1" fmla="*/ 16572 h 20418"/>
                  <a:gd name="connsiteX2" fmla="*/ 0 w 10971"/>
                  <a:gd name="connsiteY2" fmla="*/ 4993 h 20418"/>
                  <a:gd name="connsiteX0" fmla="*/ 10971 w 10971"/>
                  <a:gd name="connsiteY0" fmla="*/ 6825 h 19348"/>
                  <a:gd name="connsiteX1" fmla="*/ 5814 w 10971"/>
                  <a:gd name="connsiteY1" fmla="*/ 15502 h 19348"/>
                  <a:gd name="connsiteX2" fmla="*/ 0 w 10971"/>
                  <a:gd name="connsiteY2" fmla="*/ 3923 h 19348"/>
                  <a:gd name="connsiteX0" fmla="*/ 10971 w 10971"/>
                  <a:gd name="connsiteY0" fmla="*/ 7680 h 20203"/>
                  <a:gd name="connsiteX1" fmla="*/ 5814 w 10971"/>
                  <a:gd name="connsiteY1" fmla="*/ 16357 h 20203"/>
                  <a:gd name="connsiteX2" fmla="*/ 0 w 10971"/>
                  <a:gd name="connsiteY2" fmla="*/ 4778 h 20203"/>
                </a:gdLst>
                <a:ahLst/>
                <a:cxnLst>
                  <a:cxn ang="0">
                    <a:pos x="connsiteX0" y="connsiteY0"/>
                  </a:cxn>
                  <a:cxn ang="0">
                    <a:pos x="connsiteX1" y="connsiteY1"/>
                  </a:cxn>
                  <a:cxn ang="0">
                    <a:pos x="connsiteX2" y="connsiteY2"/>
                  </a:cxn>
                </a:cxnLst>
                <a:rect l="l" t="t" r="r" b="b"/>
                <a:pathLst>
                  <a:path w="10971" h="20203">
                    <a:moveTo>
                      <a:pt x="10971" y="7680"/>
                    </a:moveTo>
                    <a:cubicBezTo>
                      <a:pt x="8294" y="-11867"/>
                      <a:pt x="7267" y="11482"/>
                      <a:pt x="5814" y="16357"/>
                    </a:cubicBezTo>
                    <a:cubicBezTo>
                      <a:pt x="4361" y="21232"/>
                      <a:pt x="2271" y="24950"/>
                      <a:pt x="0" y="4778"/>
                    </a:cubicBezTo>
                  </a:path>
                </a:pathLst>
              </a:custGeom>
              <a:noFill/>
              <a:ln w="28575" cap="rnd">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solidFill>
                    <a:schemeClr val="tx1"/>
                  </a:solidFill>
                </a:endParaRPr>
              </a:p>
            </p:txBody>
          </p:sp>
        </p:grpSp>
      </p:grpSp>
      <p:grpSp>
        <p:nvGrpSpPr>
          <p:cNvPr id="337" name="8"/>
          <p:cNvGrpSpPr/>
          <p:nvPr/>
        </p:nvGrpSpPr>
        <p:grpSpPr>
          <a:xfrm>
            <a:off x="9715484" y="2009904"/>
            <a:ext cx="2185582" cy="3976839"/>
            <a:chOff x="9715484" y="2009904"/>
            <a:chExt cx="2185582" cy="3976839"/>
          </a:xfrm>
        </p:grpSpPr>
        <p:sp>
          <p:nvSpPr>
            <p:cNvPr id="22" name="Rectangle 21"/>
            <p:cNvSpPr/>
            <p:nvPr/>
          </p:nvSpPr>
          <p:spPr bwMode="auto">
            <a:xfrm>
              <a:off x="9715484" y="2009904"/>
              <a:ext cx="2185582"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Presentation &amp; </a:t>
              </a:r>
              <a:endParaRPr lang="en-US" sz="1100" dirty="0" smtClean="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a:p>
              <a:pPr defTabSz="913748" fontAlgn="base">
                <a:lnSpc>
                  <a:spcPct val="90000"/>
                </a:lnSpc>
                <a:spcBef>
                  <a:spcPct val="0"/>
                </a:spcBef>
                <a:spcAft>
                  <a:spcPts val="600"/>
                </a:spcAft>
              </a:pPr>
              <a:r>
                <a:rPr lang="en-US" sz="1100" dirty="0" smtClean="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Business Connectivity</a:t>
              </a:r>
              <a:endParaRPr lang="en-US" sz="11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a:p>
              <a:pPr defTabSz="913748" fontAlgn="base">
                <a:lnSpc>
                  <a:spcPct val="90000"/>
                </a:lnSpc>
                <a:spcBef>
                  <a:spcPct val="0"/>
                </a:spcBef>
                <a:spcAft>
                  <a:spcPts val="600"/>
                </a:spcAft>
              </a:pPr>
              <a:endParaRPr lang="en-US" sz="1100" dirty="0">
                <a:solidFill>
                  <a:schemeClr val="tx1"/>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spcAft>
                  <a:spcPts val="600"/>
                </a:spcAft>
              </a:pPr>
              <a:endParaRPr lang="en-US" sz="1100" dirty="0">
                <a:solidFill>
                  <a:schemeClr val="tx1"/>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spcAft>
                  <a:spcPts val="600"/>
                </a:spcAft>
              </a:pPr>
              <a:endParaRPr lang="en-US" sz="1100" dirty="0">
                <a:solidFill>
                  <a:schemeClr val="tx1"/>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spcAft>
                  <a:spcPts val="600"/>
                </a:spcAft>
              </a:pPr>
              <a:endParaRPr lang="en-US" sz="1100" dirty="0">
                <a:solidFill>
                  <a:schemeClr val="tx1"/>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spcAft>
                  <a:spcPts val="600"/>
                </a:spcAft>
              </a:pPr>
              <a:r>
                <a:rPr lang="en-US" sz="1100" dirty="0" smtClean="0">
                  <a:solidFill>
                    <a:schemeClr val="tx1"/>
                  </a:solidFill>
                  <a:latin typeface="Segoe UI Semibold" panose="020B0702040204020203" pitchFamily="34" charset="0"/>
                  <a:ea typeface="Segoe UI" pitchFamily="34" charset="0"/>
                  <a:cs typeface="Segoe UI" pitchFamily="34" charset="0"/>
                </a:rPr>
                <a:t>App Service, Websites</a:t>
              </a:r>
              <a:endParaRPr lang="en-US" sz="1100" dirty="0">
                <a:solidFill>
                  <a:schemeClr val="tx1"/>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spcAft>
                  <a:spcPts val="600"/>
                </a:spcAft>
              </a:pPr>
              <a:endParaRPr lang="en-US" sz="1100" dirty="0" smtClean="0">
                <a:solidFill>
                  <a:schemeClr val="tx1"/>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spcAft>
                  <a:spcPts val="600"/>
                </a:spcAft>
              </a:pPr>
              <a:endParaRPr lang="en-US" sz="1100" dirty="0">
                <a:solidFill>
                  <a:schemeClr val="tx1"/>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spcAft>
                  <a:spcPts val="600"/>
                </a:spcAft>
              </a:pPr>
              <a:endParaRPr lang="en-US" sz="1100" dirty="0">
                <a:solidFill>
                  <a:schemeClr val="tx1"/>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spcAft>
                  <a:spcPts val="600"/>
                </a:spcAft>
              </a:pPr>
              <a:endParaRPr lang="en-US" sz="1100" dirty="0">
                <a:solidFill>
                  <a:schemeClr val="tx1"/>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spcAft>
                  <a:spcPts val="600"/>
                </a:spcAft>
              </a:pPr>
              <a:endParaRPr lang="en-US" sz="1100" dirty="0">
                <a:solidFill>
                  <a:schemeClr val="tx1"/>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spcAft>
                  <a:spcPts val="600"/>
                </a:spcAft>
              </a:pPr>
              <a:r>
                <a:rPr lang="en-US" sz="1100" dirty="0">
                  <a:solidFill>
                    <a:schemeClr val="tx1"/>
                  </a:solidFill>
                  <a:latin typeface="Segoe UI Semibold" panose="020B0702040204020203" pitchFamily="34" charset="0"/>
                  <a:ea typeface="Segoe UI" pitchFamily="34" charset="0"/>
                  <a:cs typeface="Segoe UI" pitchFamily="34" charset="0"/>
                </a:rPr>
                <a:t>Dynamics, BizTalk Services, Notification Hubs</a:t>
              </a:r>
            </a:p>
          </p:txBody>
        </p:sp>
        <p:sp>
          <p:nvSpPr>
            <p:cNvPr id="223" name="Freeform 222"/>
            <p:cNvSpPr>
              <a:spLocks noChangeAspect="1" noEditPoints="1"/>
            </p:cNvSpPr>
            <p:nvPr/>
          </p:nvSpPr>
          <p:spPr bwMode="black">
            <a:xfrm>
              <a:off x="9806884" y="4624635"/>
              <a:ext cx="998284" cy="312942"/>
            </a:xfrm>
            <a:custGeom>
              <a:avLst/>
              <a:gdLst>
                <a:gd name="T0" fmla="*/ 1075 w 1264"/>
                <a:gd name="T1" fmla="*/ 202 h 394"/>
                <a:gd name="T2" fmla="*/ 1075 w 1264"/>
                <a:gd name="T3" fmla="*/ 243 h 394"/>
                <a:gd name="T4" fmla="*/ 595 w 1264"/>
                <a:gd name="T5" fmla="*/ 29 h 394"/>
                <a:gd name="T6" fmla="*/ 480 w 1264"/>
                <a:gd name="T7" fmla="*/ 29 h 394"/>
                <a:gd name="T8" fmla="*/ 486 w 1264"/>
                <a:gd name="T9" fmla="*/ 10 h 394"/>
                <a:gd name="T10" fmla="*/ 611 w 1264"/>
                <a:gd name="T11" fmla="*/ 10 h 394"/>
                <a:gd name="T12" fmla="*/ 677 w 1264"/>
                <a:gd name="T13" fmla="*/ 105 h 394"/>
                <a:gd name="T14" fmla="*/ 704 w 1264"/>
                <a:gd name="T15" fmla="*/ 74 h 394"/>
                <a:gd name="T16" fmla="*/ 827 w 1264"/>
                <a:gd name="T17" fmla="*/ 68 h 394"/>
                <a:gd name="T18" fmla="*/ 773 w 1264"/>
                <a:gd name="T19" fmla="*/ 51 h 394"/>
                <a:gd name="T20" fmla="*/ 827 w 1264"/>
                <a:gd name="T21" fmla="*/ 51 h 394"/>
                <a:gd name="T22" fmla="*/ 829 w 1264"/>
                <a:gd name="T23" fmla="*/ 104 h 394"/>
                <a:gd name="T24" fmla="*/ 905 w 1264"/>
                <a:gd name="T25" fmla="*/ 73 h 394"/>
                <a:gd name="T26" fmla="*/ 905 w 1264"/>
                <a:gd name="T27" fmla="*/ 132 h 394"/>
                <a:gd name="T28" fmla="*/ 943 w 1264"/>
                <a:gd name="T29" fmla="*/ 133 h 394"/>
                <a:gd name="T30" fmla="*/ 943 w 1264"/>
                <a:gd name="T31" fmla="*/ 79 h 394"/>
                <a:gd name="T32" fmla="*/ 965 w 1264"/>
                <a:gd name="T33" fmla="*/ 67 h 394"/>
                <a:gd name="T34" fmla="*/ 1118 w 1264"/>
                <a:gd name="T35" fmla="*/ 102 h 394"/>
                <a:gd name="T36" fmla="*/ 1069 w 1264"/>
                <a:gd name="T37" fmla="*/ 49 h 394"/>
                <a:gd name="T38" fmla="*/ 1043 w 1264"/>
                <a:gd name="T39" fmla="*/ 73 h 394"/>
                <a:gd name="T40" fmla="*/ 1185 w 1264"/>
                <a:gd name="T41" fmla="*/ 16 h 394"/>
                <a:gd name="T42" fmla="*/ 1157 w 1264"/>
                <a:gd name="T43" fmla="*/ 65 h 394"/>
                <a:gd name="T44" fmla="*/ 1140 w 1264"/>
                <a:gd name="T45" fmla="*/ 51 h 394"/>
                <a:gd name="T46" fmla="*/ 1241 w 1264"/>
                <a:gd name="T47" fmla="*/ 153 h 394"/>
                <a:gd name="T48" fmla="*/ 1198 w 1264"/>
                <a:gd name="T49" fmla="*/ 51 h 394"/>
                <a:gd name="T50" fmla="*/ 1215 w 1264"/>
                <a:gd name="T51" fmla="*/ 65 h 394"/>
                <a:gd name="T52" fmla="*/ 682 w 1264"/>
                <a:gd name="T53" fmla="*/ 243 h 394"/>
                <a:gd name="T54" fmla="*/ 617 w 1264"/>
                <a:gd name="T55" fmla="*/ 365 h 394"/>
                <a:gd name="T56" fmla="*/ 634 w 1264"/>
                <a:gd name="T57" fmla="*/ 330 h 394"/>
                <a:gd name="T58" fmla="*/ 763 w 1264"/>
                <a:gd name="T59" fmla="*/ 287 h 394"/>
                <a:gd name="T60" fmla="*/ 694 w 1264"/>
                <a:gd name="T61" fmla="*/ 243 h 394"/>
                <a:gd name="T62" fmla="*/ 779 w 1264"/>
                <a:gd name="T63" fmla="*/ 283 h 394"/>
                <a:gd name="T64" fmla="*/ 829 w 1264"/>
                <a:gd name="T65" fmla="*/ 349 h 394"/>
                <a:gd name="T66" fmla="*/ 807 w 1264"/>
                <a:gd name="T67" fmla="*/ 267 h 394"/>
                <a:gd name="T68" fmla="*/ 861 w 1264"/>
                <a:gd name="T69" fmla="*/ 294 h 394"/>
                <a:gd name="T70" fmla="*/ 853 w 1264"/>
                <a:gd name="T71" fmla="*/ 326 h 394"/>
                <a:gd name="T72" fmla="*/ 1027 w 1264"/>
                <a:gd name="T73" fmla="*/ 262 h 394"/>
                <a:gd name="T74" fmla="*/ 968 w 1264"/>
                <a:gd name="T75" fmla="*/ 285 h 394"/>
                <a:gd name="T76" fmla="*/ 903 w 1264"/>
                <a:gd name="T77" fmla="*/ 243 h 394"/>
                <a:gd name="T78" fmla="*/ 981 w 1264"/>
                <a:gd name="T79" fmla="*/ 262 h 394"/>
                <a:gd name="T80" fmla="*/ 1135 w 1264"/>
                <a:gd name="T81" fmla="*/ 342 h 394"/>
                <a:gd name="T82" fmla="*/ 1188 w 1264"/>
                <a:gd name="T83" fmla="*/ 263 h 394"/>
                <a:gd name="T84" fmla="*/ 1188 w 1264"/>
                <a:gd name="T85" fmla="*/ 326 h 394"/>
                <a:gd name="T86" fmla="*/ 1200 w 1264"/>
                <a:gd name="T87" fmla="*/ 325 h 394"/>
                <a:gd name="T88" fmla="*/ 1201 w 1264"/>
                <a:gd name="T89" fmla="*/ 271 h 394"/>
                <a:gd name="T90" fmla="*/ 1222 w 1264"/>
                <a:gd name="T91" fmla="*/ 259 h 394"/>
                <a:gd name="T92" fmla="*/ 660 w 1264"/>
                <a:gd name="T93" fmla="*/ 17 h 394"/>
                <a:gd name="T94" fmla="*/ 649 w 1264"/>
                <a:gd name="T95" fmla="*/ 7 h 394"/>
                <a:gd name="T96" fmla="*/ 657 w 1264"/>
                <a:gd name="T97" fmla="*/ 51 h 394"/>
                <a:gd name="T98" fmla="*/ 465 w 1264"/>
                <a:gd name="T99" fmla="*/ 346 h 394"/>
                <a:gd name="T100" fmla="*/ 482 w 1264"/>
                <a:gd name="T101" fmla="*/ 217 h 394"/>
                <a:gd name="T102" fmla="*/ 273 w 1264"/>
                <a:gd name="T103" fmla="*/ 67 h 394"/>
                <a:gd name="T104" fmla="*/ 269 w 1264"/>
                <a:gd name="T105" fmla="*/ 306 h 394"/>
                <a:gd name="T106" fmla="*/ 308 w 1264"/>
                <a:gd name="T107" fmla="*/ 172 h 394"/>
                <a:gd name="T108" fmla="*/ 2 w 1264"/>
                <a:gd name="T109" fmla="*/ 348 h 394"/>
                <a:gd name="T110" fmla="*/ 180 w 1264"/>
                <a:gd name="T111" fmla="*/ 10 h 394"/>
                <a:gd name="T112" fmla="*/ 119 w 1264"/>
                <a:gd name="T113" fmla="*/ 154 h 394"/>
                <a:gd name="T114" fmla="*/ 180 w 1264"/>
                <a:gd name="T115" fmla="*/ 1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64" h="394">
                  <a:moveTo>
                    <a:pt x="1094" y="209"/>
                  </a:moveTo>
                  <a:cubicBezTo>
                    <a:pt x="1094" y="213"/>
                    <a:pt x="1093" y="215"/>
                    <a:pt x="1091" y="217"/>
                  </a:cubicBezTo>
                  <a:cubicBezTo>
                    <a:pt x="1089" y="219"/>
                    <a:pt x="1086" y="220"/>
                    <a:pt x="1083" y="220"/>
                  </a:cubicBezTo>
                  <a:cubicBezTo>
                    <a:pt x="1080" y="220"/>
                    <a:pt x="1077" y="219"/>
                    <a:pt x="1075" y="217"/>
                  </a:cubicBezTo>
                  <a:cubicBezTo>
                    <a:pt x="1073" y="215"/>
                    <a:pt x="1072" y="213"/>
                    <a:pt x="1072" y="209"/>
                  </a:cubicBezTo>
                  <a:cubicBezTo>
                    <a:pt x="1072" y="207"/>
                    <a:pt x="1073" y="204"/>
                    <a:pt x="1075" y="202"/>
                  </a:cubicBezTo>
                  <a:cubicBezTo>
                    <a:pt x="1077" y="200"/>
                    <a:pt x="1080" y="199"/>
                    <a:pt x="1083" y="199"/>
                  </a:cubicBezTo>
                  <a:cubicBezTo>
                    <a:pt x="1086" y="199"/>
                    <a:pt x="1089" y="200"/>
                    <a:pt x="1091" y="202"/>
                  </a:cubicBezTo>
                  <a:cubicBezTo>
                    <a:pt x="1093" y="204"/>
                    <a:pt x="1094" y="207"/>
                    <a:pt x="1094" y="209"/>
                  </a:cubicBezTo>
                  <a:close/>
                  <a:moveTo>
                    <a:pt x="1091" y="346"/>
                  </a:moveTo>
                  <a:cubicBezTo>
                    <a:pt x="1075" y="346"/>
                    <a:pt x="1075" y="346"/>
                    <a:pt x="1075" y="346"/>
                  </a:cubicBezTo>
                  <a:cubicBezTo>
                    <a:pt x="1075" y="243"/>
                    <a:pt x="1075" y="243"/>
                    <a:pt x="1075" y="243"/>
                  </a:cubicBezTo>
                  <a:cubicBezTo>
                    <a:pt x="1091" y="243"/>
                    <a:pt x="1091" y="243"/>
                    <a:pt x="1091" y="243"/>
                  </a:cubicBezTo>
                  <a:lnTo>
                    <a:pt x="1091" y="346"/>
                  </a:lnTo>
                  <a:close/>
                  <a:moveTo>
                    <a:pt x="611" y="154"/>
                  </a:moveTo>
                  <a:cubicBezTo>
                    <a:pt x="594" y="154"/>
                    <a:pt x="594" y="154"/>
                    <a:pt x="594" y="154"/>
                  </a:cubicBezTo>
                  <a:cubicBezTo>
                    <a:pt x="594" y="57"/>
                    <a:pt x="594" y="57"/>
                    <a:pt x="594" y="57"/>
                  </a:cubicBezTo>
                  <a:cubicBezTo>
                    <a:pt x="594" y="50"/>
                    <a:pt x="594" y="40"/>
                    <a:pt x="595" y="29"/>
                  </a:cubicBezTo>
                  <a:cubicBezTo>
                    <a:pt x="595" y="29"/>
                    <a:pt x="595" y="29"/>
                    <a:pt x="595" y="29"/>
                  </a:cubicBezTo>
                  <a:cubicBezTo>
                    <a:pt x="593" y="36"/>
                    <a:pt x="592" y="41"/>
                    <a:pt x="590" y="43"/>
                  </a:cubicBezTo>
                  <a:cubicBezTo>
                    <a:pt x="541" y="154"/>
                    <a:pt x="541" y="154"/>
                    <a:pt x="541" y="154"/>
                  </a:cubicBezTo>
                  <a:cubicBezTo>
                    <a:pt x="533" y="154"/>
                    <a:pt x="533" y="154"/>
                    <a:pt x="533" y="154"/>
                  </a:cubicBezTo>
                  <a:cubicBezTo>
                    <a:pt x="484" y="44"/>
                    <a:pt x="484" y="44"/>
                    <a:pt x="484" y="44"/>
                  </a:cubicBezTo>
                  <a:cubicBezTo>
                    <a:pt x="483" y="41"/>
                    <a:pt x="481" y="36"/>
                    <a:pt x="480" y="29"/>
                  </a:cubicBezTo>
                  <a:cubicBezTo>
                    <a:pt x="479" y="29"/>
                    <a:pt x="479" y="29"/>
                    <a:pt x="479" y="29"/>
                  </a:cubicBezTo>
                  <a:cubicBezTo>
                    <a:pt x="480" y="35"/>
                    <a:pt x="480" y="45"/>
                    <a:pt x="480" y="58"/>
                  </a:cubicBezTo>
                  <a:cubicBezTo>
                    <a:pt x="480" y="154"/>
                    <a:pt x="480" y="154"/>
                    <a:pt x="480" y="154"/>
                  </a:cubicBezTo>
                  <a:cubicBezTo>
                    <a:pt x="464" y="154"/>
                    <a:pt x="464" y="154"/>
                    <a:pt x="464" y="154"/>
                  </a:cubicBezTo>
                  <a:cubicBezTo>
                    <a:pt x="464" y="10"/>
                    <a:pt x="464" y="10"/>
                    <a:pt x="464" y="10"/>
                  </a:cubicBezTo>
                  <a:cubicBezTo>
                    <a:pt x="486" y="10"/>
                    <a:pt x="486" y="10"/>
                    <a:pt x="486" y="10"/>
                  </a:cubicBezTo>
                  <a:cubicBezTo>
                    <a:pt x="530" y="110"/>
                    <a:pt x="530" y="110"/>
                    <a:pt x="530" y="110"/>
                  </a:cubicBezTo>
                  <a:cubicBezTo>
                    <a:pt x="534" y="118"/>
                    <a:pt x="536" y="124"/>
                    <a:pt x="537" y="128"/>
                  </a:cubicBezTo>
                  <a:cubicBezTo>
                    <a:pt x="537" y="128"/>
                    <a:pt x="537" y="128"/>
                    <a:pt x="537" y="128"/>
                  </a:cubicBezTo>
                  <a:cubicBezTo>
                    <a:pt x="541" y="119"/>
                    <a:pt x="543" y="113"/>
                    <a:pt x="544" y="110"/>
                  </a:cubicBezTo>
                  <a:cubicBezTo>
                    <a:pt x="589" y="10"/>
                    <a:pt x="589" y="10"/>
                    <a:pt x="589" y="10"/>
                  </a:cubicBezTo>
                  <a:cubicBezTo>
                    <a:pt x="611" y="10"/>
                    <a:pt x="611" y="10"/>
                    <a:pt x="611" y="10"/>
                  </a:cubicBezTo>
                  <a:lnTo>
                    <a:pt x="611" y="154"/>
                  </a:lnTo>
                  <a:close/>
                  <a:moveTo>
                    <a:pt x="754" y="149"/>
                  </a:moveTo>
                  <a:cubicBezTo>
                    <a:pt x="746" y="154"/>
                    <a:pt x="737" y="157"/>
                    <a:pt x="726" y="157"/>
                  </a:cubicBezTo>
                  <a:cubicBezTo>
                    <a:pt x="717" y="157"/>
                    <a:pt x="708" y="154"/>
                    <a:pt x="701" y="150"/>
                  </a:cubicBezTo>
                  <a:cubicBezTo>
                    <a:pt x="693" y="146"/>
                    <a:pt x="687" y="140"/>
                    <a:pt x="683" y="132"/>
                  </a:cubicBezTo>
                  <a:cubicBezTo>
                    <a:pt x="679" y="124"/>
                    <a:pt x="677" y="115"/>
                    <a:pt x="677" y="105"/>
                  </a:cubicBezTo>
                  <a:cubicBezTo>
                    <a:pt x="677" y="88"/>
                    <a:pt x="682" y="75"/>
                    <a:pt x="692" y="64"/>
                  </a:cubicBezTo>
                  <a:cubicBezTo>
                    <a:pt x="701" y="54"/>
                    <a:pt x="714" y="49"/>
                    <a:pt x="731" y="49"/>
                  </a:cubicBezTo>
                  <a:cubicBezTo>
                    <a:pt x="740" y="49"/>
                    <a:pt x="747" y="50"/>
                    <a:pt x="754" y="54"/>
                  </a:cubicBezTo>
                  <a:cubicBezTo>
                    <a:pt x="754" y="71"/>
                    <a:pt x="754" y="71"/>
                    <a:pt x="754" y="71"/>
                  </a:cubicBezTo>
                  <a:cubicBezTo>
                    <a:pt x="747" y="65"/>
                    <a:pt x="738" y="63"/>
                    <a:pt x="730" y="63"/>
                  </a:cubicBezTo>
                  <a:cubicBezTo>
                    <a:pt x="719" y="63"/>
                    <a:pt x="711" y="67"/>
                    <a:pt x="704" y="74"/>
                  </a:cubicBezTo>
                  <a:cubicBezTo>
                    <a:pt x="697" y="82"/>
                    <a:pt x="694" y="92"/>
                    <a:pt x="694" y="104"/>
                  </a:cubicBezTo>
                  <a:cubicBezTo>
                    <a:pt x="694" y="116"/>
                    <a:pt x="697" y="125"/>
                    <a:pt x="703" y="132"/>
                  </a:cubicBezTo>
                  <a:cubicBezTo>
                    <a:pt x="710" y="139"/>
                    <a:pt x="718" y="143"/>
                    <a:pt x="729" y="143"/>
                  </a:cubicBezTo>
                  <a:cubicBezTo>
                    <a:pt x="738" y="143"/>
                    <a:pt x="746" y="140"/>
                    <a:pt x="754" y="134"/>
                  </a:cubicBezTo>
                  <a:lnTo>
                    <a:pt x="754" y="149"/>
                  </a:lnTo>
                  <a:close/>
                  <a:moveTo>
                    <a:pt x="827" y="68"/>
                  </a:moveTo>
                  <a:cubicBezTo>
                    <a:pt x="824" y="66"/>
                    <a:pt x="820" y="65"/>
                    <a:pt x="815" y="65"/>
                  </a:cubicBezTo>
                  <a:cubicBezTo>
                    <a:pt x="807" y="65"/>
                    <a:pt x="801" y="68"/>
                    <a:pt x="797" y="75"/>
                  </a:cubicBezTo>
                  <a:cubicBezTo>
                    <a:pt x="792" y="82"/>
                    <a:pt x="790" y="91"/>
                    <a:pt x="790" y="102"/>
                  </a:cubicBezTo>
                  <a:cubicBezTo>
                    <a:pt x="790" y="154"/>
                    <a:pt x="790" y="154"/>
                    <a:pt x="790" y="154"/>
                  </a:cubicBezTo>
                  <a:cubicBezTo>
                    <a:pt x="773" y="154"/>
                    <a:pt x="773" y="154"/>
                    <a:pt x="773" y="154"/>
                  </a:cubicBezTo>
                  <a:cubicBezTo>
                    <a:pt x="773" y="51"/>
                    <a:pt x="773" y="51"/>
                    <a:pt x="773" y="51"/>
                  </a:cubicBezTo>
                  <a:cubicBezTo>
                    <a:pt x="790" y="51"/>
                    <a:pt x="790" y="51"/>
                    <a:pt x="790" y="51"/>
                  </a:cubicBezTo>
                  <a:cubicBezTo>
                    <a:pt x="790" y="72"/>
                    <a:pt x="790" y="72"/>
                    <a:pt x="790" y="72"/>
                  </a:cubicBezTo>
                  <a:cubicBezTo>
                    <a:pt x="790" y="72"/>
                    <a:pt x="790" y="72"/>
                    <a:pt x="790" y="72"/>
                  </a:cubicBezTo>
                  <a:cubicBezTo>
                    <a:pt x="793" y="65"/>
                    <a:pt x="796" y="60"/>
                    <a:pt x="801" y="56"/>
                  </a:cubicBezTo>
                  <a:cubicBezTo>
                    <a:pt x="806" y="52"/>
                    <a:pt x="811" y="49"/>
                    <a:pt x="817" y="49"/>
                  </a:cubicBezTo>
                  <a:cubicBezTo>
                    <a:pt x="822" y="49"/>
                    <a:pt x="825" y="50"/>
                    <a:pt x="827" y="51"/>
                  </a:cubicBezTo>
                  <a:lnTo>
                    <a:pt x="827" y="68"/>
                  </a:lnTo>
                  <a:close/>
                  <a:moveTo>
                    <a:pt x="930" y="102"/>
                  </a:moveTo>
                  <a:cubicBezTo>
                    <a:pt x="930" y="119"/>
                    <a:pt x="926" y="132"/>
                    <a:pt x="916" y="142"/>
                  </a:cubicBezTo>
                  <a:cubicBezTo>
                    <a:pt x="907" y="152"/>
                    <a:pt x="895" y="157"/>
                    <a:pt x="879" y="157"/>
                  </a:cubicBezTo>
                  <a:cubicBezTo>
                    <a:pt x="864" y="157"/>
                    <a:pt x="852" y="152"/>
                    <a:pt x="843" y="142"/>
                  </a:cubicBezTo>
                  <a:cubicBezTo>
                    <a:pt x="833" y="132"/>
                    <a:pt x="829" y="120"/>
                    <a:pt x="829" y="104"/>
                  </a:cubicBezTo>
                  <a:cubicBezTo>
                    <a:pt x="829" y="87"/>
                    <a:pt x="834" y="73"/>
                    <a:pt x="843" y="64"/>
                  </a:cubicBezTo>
                  <a:cubicBezTo>
                    <a:pt x="852" y="54"/>
                    <a:pt x="865" y="49"/>
                    <a:pt x="881" y="49"/>
                  </a:cubicBezTo>
                  <a:cubicBezTo>
                    <a:pt x="897" y="49"/>
                    <a:pt x="909" y="54"/>
                    <a:pt x="917" y="63"/>
                  </a:cubicBezTo>
                  <a:cubicBezTo>
                    <a:pt x="926" y="73"/>
                    <a:pt x="930" y="86"/>
                    <a:pt x="930" y="102"/>
                  </a:cubicBezTo>
                  <a:close/>
                  <a:moveTo>
                    <a:pt x="913" y="103"/>
                  </a:moveTo>
                  <a:cubicBezTo>
                    <a:pt x="913" y="90"/>
                    <a:pt x="910" y="80"/>
                    <a:pt x="905" y="73"/>
                  </a:cubicBezTo>
                  <a:cubicBezTo>
                    <a:pt x="899" y="66"/>
                    <a:pt x="891" y="63"/>
                    <a:pt x="880" y="63"/>
                  </a:cubicBezTo>
                  <a:cubicBezTo>
                    <a:pt x="870" y="63"/>
                    <a:pt x="861" y="66"/>
                    <a:pt x="855" y="73"/>
                  </a:cubicBezTo>
                  <a:cubicBezTo>
                    <a:pt x="849" y="80"/>
                    <a:pt x="846" y="90"/>
                    <a:pt x="846" y="103"/>
                  </a:cubicBezTo>
                  <a:cubicBezTo>
                    <a:pt x="846" y="116"/>
                    <a:pt x="849" y="125"/>
                    <a:pt x="855" y="132"/>
                  </a:cubicBezTo>
                  <a:cubicBezTo>
                    <a:pt x="861" y="139"/>
                    <a:pt x="870" y="143"/>
                    <a:pt x="880" y="143"/>
                  </a:cubicBezTo>
                  <a:cubicBezTo>
                    <a:pt x="891" y="143"/>
                    <a:pt x="899" y="139"/>
                    <a:pt x="905" y="132"/>
                  </a:cubicBezTo>
                  <a:cubicBezTo>
                    <a:pt x="910" y="125"/>
                    <a:pt x="913" y="116"/>
                    <a:pt x="913" y="103"/>
                  </a:cubicBezTo>
                  <a:close/>
                  <a:moveTo>
                    <a:pt x="1006" y="127"/>
                  </a:moveTo>
                  <a:cubicBezTo>
                    <a:pt x="1006" y="135"/>
                    <a:pt x="1003" y="143"/>
                    <a:pt x="996" y="148"/>
                  </a:cubicBezTo>
                  <a:cubicBezTo>
                    <a:pt x="989" y="154"/>
                    <a:pt x="980" y="157"/>
                    <a:pt x="969" y="157"/>
                  </a:cubicBezTo>
                  <a:cubicBezTo>
                    <a:pt x="959" y="157"/>
                    <a:pt x="950" y="154"/>
                    <a:pt x="943" y="150"/>
                  </a:cubicBezTo>
                  <a:cubicBezTo>
                    <a:pt x="943" y="133"/>
                    <a:pt x="943" y="133"/>
                    <a:pt x="943" y="133"/>
                  </a:cubicBezTo>
                  <a:cubicBezTo>
                    <a:pt x="951" y="139"/>
                    <a:pt x="960" y="143"/>
                    <a:pt x="970" y="143"/>
                  </a:cubicBezTo>
                  <a:cubicBezTo>
                    <a:pt x="983" y="143"/>
                    <a:pt x="989" y="138"/>
                    <a:pt x="989" y="128"/>
                  </a:cubicBezTo>
                  <a:cubicBezTo>
                    <a:pt x="989" y="124"/>
                    <a:pt x="988" y="121"/>
                    <a:pt x="986" y="119"/>
                  </a:cubicBezTo>
                  <a:cubicBezTo>
                    <a:pt x="983" y="116"/>
                    <a:pt x="977" y="113"/>
                    <a:pt x="968" y="109"/>
                  </a:cubicBezTo>
                  <a:cubicBezTo>
                    <a:pt x="959" y="105"/>
                    <a:pt x="953" y="101"/>
                    <a:pt x="949" y="96"/>
                  </a:cubicBezTo>
                  <a:cubicBezTo>
                    <a:pt x="945" y="92"/>
                    <a:pt x="943" y="86"/>
                    <a:pt x="943" y="79"/>
                  </a:cubicBezTo>
                  <a:cubicBezTo>
                    <a:pt x="943" y="70"/>
                    <a:pt x="947" y="63"/>
                    <a:pt x="954" y="57"/>
                  </a:cubicBezTo>
                  <a:cubicBezTo>
                    <a:pt x="960" y="52"/>
                    <a:pt x="969" y="49"/>
                    <a:pt x="980" y="49"/>
                  </a:cubicBezTo>
                  <a:cubicBezTo>
                    <a:pt x="988" y="49"/>
                    <a:pt x="995" y="50"/>
                    <a:pt x="1002" y="54"/>
                  </a:cubicBezTo>
                  <a:cubicBezTo>
                    <a:pt x="1002" y="70"/>
                    <a:pt x="1002" y="70"/>
                    <a:pt x="1002" y="70"/>
                  </a:cubicBezTo>
                  <a:cubicBezTo>
                    <a:pt x="995" y="65"/>
                    <a:pt x="987" y="63"/>
                    <a:pt x="978" y="63"/>
                  </a:cubicBezTo>
                  <a:cubicBezTo>
                    <a:pt x="973" y="63"/>
                    <a:pt x="968" y="64"/>
                    <a:pt x="965" y="67"/>
                  </a:cubicBezTo>
                  <a:cubicBezTo>
                    <a:pt x="962" y="69"/>
                    <a:pt x="960" y="73"/>
                    <a:pt x="960" y="77"/>
                  </a:cubicBezTo>
                  <a:cubicBezTo>
                    <a:pt x="960" y="82"/>
                    <a:pt x="961" y="85"/>
                    <a:pt x="964" y="88"/>
                  </a:cubicBezTo>
                  <a:cubicBezTo>
                    <a:pt x="966" y="90"/>
                    <a:pt x="972" y="93"/>
                    <a:pt x="980" y="96"/>
                  </a:cubicBezTo>
                  <a:cubicBezTo>
                    <a:pt x="989" y="100"/>
                    <a:pt x="996" y="105"/>
                    <a:pt x="1000" y="109"/>
                  </a:cubicBezTo>
                  <a:cubicBezTo>
                    <a:pt x="1004" y="114"/>
                    <a:pt x="1006" y="120"/>
                    <a:pt x="1006" y="127"/>
                  </a:cubicBezTo>
                  <a:close/>
                  <a:moveTo>
                    <a:pt x="1118" y="102"/>
                  </a:moveTo>
                  <a:cubicBezTo>
                    <a:pt x="1118" y="119"/>
                    <a:pt x="1113" y="132"/>
                    <a:pt x="1104" y="142"/>
                  </a:cubicBezTo>
                  <a:cubicBezTo>
                    <a:pt x="1095" y="152"/>
                    <a:pt x="1083" y="157"/>
                    <a:pt x="1067" y="157"/>
                  </a:cubicBezTo>
                  <a:cubicBezTo>
                    <a:pt x="1052" y="157"/>
                    <a:pt x="1040" y="152"/>
                    <a:pt x="1031" y="142"/>
                  </a:cubicBezTo>
                  <a:cubicBezTo>
                    <a:pt x="1021" y="132"/>
                    <a:pt x="1017" y="120"/>
                    <a:pt x="1017" y="104"/>
                  </a:cubicBezTo>
                  <a:cubicBezTo>
                    <a:pt x="1017" y="87"/>
                    <a:pt x="1022" y="73"/>
                    <a:pt x="1031" y="64"/>
                  </a:cubicBezTo>
                  <a:cubicBezTo>
                    <a:pt x="1040" y="54"/>
                    <a:pt x="1053" y="49"/>
                    <a:pt x="1069" y="49"/>
                  </a:cubicBezTo>
                  <a:cubicBezTo>
                    <a:pt x="1085" y="49"/>
                    <a:pt x="1097" y="54"/>
                    <a:pt x="1105" y="63"/>
                  </a:cubicBezTo>
                  <a:cubicBezTo>
                    <a:pt x="1114" y="73"/>
                    <a:pt x="1118" y="86"/>
                    <a:pt x="1118" y="102"/>
                  </a:cubicBezTo>
                  <a:close/>
                  <a:moveTo>
                    <a:pt x="1101" y="103"/>
                  </a:moveTo>
                  <a:cubicBezTo>
                    <a:pt x="1101" y="90"/>
                    <a:pt x="1098" y="80"/>
                    <a:pt x="1093" y="73"/>
                  </a:cubicBezTo>
                  <a:cubicBezTo>
                    <a:pt x="1087" y="66"/>
                    <a:pt x="1079" y="63"/>
                    <a:pt x="1068" y="63"/>
                  </a:cubicBezTo>
                  <a:cubicBezTo>
                    <a:pt x="1058" y="63"/>
                    <a:pt x="1049" y="66"/>
                    <a:pt x="1043" y="73"/>
                  </a:cubicBezTo>
                  <a:cubicBezTo>
                    <a:pt x="1037" y="80"/>
                    <a:pt x="1034" y="90"/>
                    <a:pt x="1034" y="103"/>
                  </a:cubicBezTo>
                  <a:cubicBezTo>
                    <a:pt x="1034" y="116"/>
                    <a:pt x="1037" y="125"/>
                    <a:pt x="1043" y="132"/>
                  </a:cubicBezTo>
                  <a:cubicBezTo>
                    <a:pt x="1049" y="139"/>
                    <a:pt x="1058" y="143"/>
                    <a:pt x="1068" y="143"/>
                  </a:cubicBezTo>
                  <a:cubicBezTo>
                    <a:pt x="1079" y="143"/>
                    <a:pt x="1087" y="139"/>
                    <a:pt x="1093" y="132"/>
                  </a:cubicBezTo>
                  <a:cubicBezTo>
                    <a:pt x="1098" y="125"/>
                    <a:pt x="1101" y="116"/>
                    <a:pt x="1101" y="103"/>
                  </a:cubicBezTo>
                  <a:close/>
                  <a:moveTo>
                    <a:pt x="1185" y="16"/>
                  </a:moveTo>
                  <a:cubicBezTo>
                    <a:pt x="1182" y="15"/>
                    <a:pt x="1178" y="14"/>
                    <a:pt x="1174" y="14"/>
                  </a:cubicBezTo>
                  <a:cubicBezTo>
                    <a:pt x="1163" y="14"/>
                    <a:pt x="1157" y="21"/>
                    <a:pt x="1157" y="35"/>
                  </a:cubicBezTo>
                  <a:cubicBezTo>
                    <a:pt x="1157" y="51"/>
                    <a:pt x="1157" y="51"/>
                    <a:pt x="1157" y="51"/>
                  </a:cubicBezTo>
                  <a:cubicBezTo>
                    <a:pt x="1181" y="51"/>
                    <a:pt x="1181" y="51"/>
                    <a:pt x="1181" y="51"/>
                  </a:cubicBezTo>
                  <a:cubicBezTo>
                    <a:pt x="1181" y="65"/>
                    <a:pt x="1181" y="65"/>
                    <a:pt x="1181" y="65"/>
                  </a:cubicBezTo>
                  <a:cubicBezTo>
                    <a:pt x="1157" y="65"/>
                    <a:pt x="1157" y="65"/>
                    <a:pt x="1157" y="65"/>
                  </a:cubicBezTo>
                  <a:cubicBezTo>
                    <a:pt x="1157" y="154"/>
                    <a:pt x="1157" y="154"/>
                    <a:pt x="1157" y="154"/>
                  </a:cubicBezTo>
                  <a:cubicBezTo>
                    <a:pt x="1140" y="154"/>
                    <a:pt x="1140" y="154"/>
                    <a:pt x="1140" y="154"/>
                  </a:cubicBezTo>
                  <a:cubicBezTo>
                    <a:pt x="1140" y="65"/>
                    <a:pt x="1140" y="65"/>
                    <a:pt x="1140" y="65"/>
                  </a:cubicBezTo>
                  <a:cubicBezTo>
                    <a:pt x="1123" y="65"/>
                    <a:pt x="1123" y="65"/>
                    <a:pt x="1123" y="65"/>
                  </a:cubicBezTo>
                  <a:cubicBezTo>
                    <a:pt x="1123" y="51"/>
                    <a:pt x="1123" y="51"/>
                    <a:pt x="1123" y="51"/>
                  </a:cubicBezTo>
                  <a:cubicBezTo>
                    <a:pt x="1140" y="51"/>
                    <a:pt x="1140" y="51"/>
                    <a:pt x="1140" y="51"/>
                  </a:cubicBezTo>
                  <a:cubicBezTo>
                    <a:pt x="1140" y="35"/>
                    <a:pt x="1140" y="35"/>
                    <a:pt x="1140" y="35"/>
                  </a:cubicBezTo>
                  <a:cubicBezTo>
                    <a:pt x="1140" y="24"/>
                    <a:pt x="1144" y="16"/>
                    <a:pt x="1150" y="9"/>
                  </a:cubicBezTo>
                  <a:cubicBezTo>
                    <a:pt x="1156" y="3"/>
                    <a:pt x="1164" y="0"/>
                    <a:pt x="1173" y="0"/>
                  </a:cubicBezTo>
                  <a:cubicBezTo>
                    <a:pt x="1178" y="0"/>
                    <a:pt x="1182" y="0"/>
                    <a:pt x="1185" y="1"/>
                  </a:cubicBezTo>
                  <a:lnTo>
                    <a:pt x="1185" y="16"/>
                  </a:lnTo>
                  <a:close/>
                  <a:moveTo>
                    <a:pt x="1241" y="153"/>
                  </a:moveTo>
                  <a:cubicBezTo>
                    <a:pt x="1237" y="155"/>
                    <a:pt x="1232" y="156"/>
                    <a:pt x="1225" y="156"/>
                  </a:cubicBezTo>
                  <a:cubicBezTo>
                    <a:pt x="1207" y="156"/>
                    <a:pt x="1198" y="146"/>
                    <a:pt x="1198" y="126"/>
                  </a:cubicBezTo>
                  <a:cubicBezTo>
                    <a:pt x="1198" y="65"/>
                    <a:pt x="1198" y="65"/>
                    <a:pt x="1198" y="65"/>
                  </a:cubicBezTo>
                  <a:cubicBezTo>
                    <a:pt x="1181" y="65"/>
                    <a:pt x="1181" y="65"/>
                    <a:pt x="1181" y="65"/>
                  </a:cubicBezTo>
                  <a:cubicBezTo>
                    <a:pt x="1181" y="51"/>
                    <a:pt x="1181" y="51"/>
                    <a:pt x="1181" y="51"/>
                  </a:cubicBezTo>
                  <a:cubicBezTo>
                    <a:pt x="1198" y="51"/>
                    <a:pt x="1198" y="51"/>
                    <a:pt x="1198" y="51"/>
                  </a:cubicBezTo>
                  <a:cubicBezTo>
                    <a:pt x="1198" y="26"/>
                    <a:pt x="1198" y="26"/>
                    <a:pt x="1198" y="26"/>
                  </a:cubicBezTo>
                  <a:cubicBezTo>
                    <a:pt x="1215" y="21"/>
                    <a:pt x="1215" y="21"/>
                    <a:pt x="1215" y="21"/>
                  </a:cubicBezTo>
                  <a:cubicBezTo>
                    <a:pt x="1215" y="51"/>
                    <a:pt x="1215" y="51"/>
                    <a:pt x="1215" y="51"/>
                  </a:cubicBezTo>
                  <a:cubicBezTo>
                    <a:pt x="1241" y="51"/>
                    <a:pt x="1241" y="51"/>
                    <a:pt x="1241" y="51"/>
                  </a:cubicBezTo>
                  <a:cubicBezTo>
                    <a:pt x="1241" y="65"/>
                    <a:pt x="1241" y="65"/>
                    <a:pt x="1241" y="65"/>
                  </a:cubicBezTo>
                  <a:cubicBezTo>
                    <a:pt x="1215" y="65"/>
                    <a:pt x="1215" y="65"/>
                    <a:pt x="1215" y="65"/>
                  </a:cubicBezTo>
                  <a:cubicBezTo>
                    <a:pt x="1215" y="123"/>
                    <a:pt x="1215" y="123"/>
                    <a:pt x="1215" y="123"/>
                  </a:cubicBezTo>
                  <a:cubicBezTo>
                    <a:pt x="1215" y="130"/>
                    <a:pt x="1216" y="135"/>
                    <a:pt x="1218" y="138"/>
                  </a:cubicBezTo>
                  <a:cubicBezTo>
                    <a:pt x="1221" y="141"/>
                    <a:pt x="1225" y="142"/>
                    <a:pt x="1230" y="142"/>
                  </a:cubicBezTo>
                  <a:cubicBezTo>
                    <a:pt x="1234" y="142"/>
                    <a:pt x="1238" y="141"/>
                    <a:pt x="1241" y="139"/>
                  </a:cubicBezTo>
                  <a:lnTo>
                    <a:pt x="1241" y="153"/>
                  </a:lnTo>
                  <a:close/>
                  <a:moveTo>
                    <a:pt x="682" y="243"/>
                  </a:moveTo>
                  <a:cubicBezTo>
                    <a:pt x="635" y="363"/>
                    <a:pt x="635" y="363"/>
                    <a:pt x="635" y="363"/>
                  </a:cubicBezTo>
                  <a:cubicBezTo>
                    <a:pt x="626" y="384"/>
                    <a:pt x="614" y="394"/>
                    <a:pt x="599" y="394"/>
                  </a:cubicBezTo>
                  <a:cubicBezTo>
                    <a:pt x="595" y="394"/>
                    <a:pt x="591" y="394"/>
                    <a:pt x="588" y="393"/>
                  </a:cubicBezTo>
                  <a:cubicBezTo>
                    <a:pt x="588" y="378"/>
                    <a:pt x="588" y="378"/>
                    <a:pt x="588" y="378"/>
                  </a:cubicBezTo>
                  <a:cubicBezTo>
                    <a:pt x="592" y="380"/>
                    <a:pt x="595" y="380"/>
                    <a:pt x="598" y="380"/>
                  </a:cubicBezTo>
                  <a:cubicBezTo>
                    <a:pt x="606" y="380"/>
                    <a:pt x="613" y="375"/>
                    <a:pt x="617" y="365"/>
                  </a:cubicBezTo>
                  <a:cubicBezTo>
                    <a:pt x="625" y="346"/>
                    <a:pt x="625" y="346"/>
                    <a:pt x="625" y="346"/>
                  </a:cubicBezTo>
                  <a:cubicBezTo>
                    <a:pt x="585" y="243"/>
                    <a:pt x="585" y="243"/>
                    <a:pt x="585" y="243"/>
                  </a:cubicBezTo>
                  <a:cubicBezTo>
                    <a:pt x="603" y="243"/>
                    <a:pt x="603" y="243"/>
                    <a:pt x="603" y="243"/>
                  </a:cubicBezTo>
                  <a:cubicBezTo>
                    <a:pt x="631" y="322"/>
                    <a:pt x="631" y="322"/>
                    <a:pt x="631" y="322"/>
                  </a:cubicBezTo>
                  <a:cubicBezTo>
                    <a:pt x="633" y="330"/>
                    <a:pt x="633" y="330"/>
                    <a:pt x="633" y="330"/>
                  </a:cubicBezTo>
                  <a:cubicBezTo>
                    <a:pt x="634" y="330"/>
                    <a:pt x="634" y="330"/>
                    <a:pt x="634" y="330"/>
                  </a:cubicBezTo>
                  <a:cubicBezTo>
                    <a:pt x="634" y="329"/>
                    <a:pt x="635" y="326"/>
                    <a:pt x="636" y="323"/>
                  </a:cubicBezTo>
                  <a:cubicBezTo>
                    <a:pt x="665" y="243"/>
                    <a:pt x="665" y="243"/>
                    <a:pt x="665" y="243"/>
                  </a:cubicBezTo>
                  <a:lnTo>
                    <a:pt x="682" y="243"/>
                  </a:lnTo>
                  <a:close/>
                  <a:moveTo>
                    <a:pt x="779" y="346"/>
                  </a:moveTo>
                  <a:cubicBezTo>
                    <a:pt x="763" y="346"/>
                    <a:pt x="763" y="346"/>
                    <a:pt x="763" y="346"/>
                  </a:cubicBezTo>
                  <a:cubicBezTo>
                    <a:pt x="763" y="287"/>
                    <a:pt x="763" y="287"/>
                    <a:pt x="763" y="287"/>
                  </a:cubicBezTo>
                  <a:cubicBezTo>
                    <a:pt x="763" y="266"/>
                    <a:pt x="755" y="255"/>
                    <a:pt x="739" y="255"/>
                  </a:cubicBezTo>
                  <a:cubicBezTo>
                    <a:pt x="731" y="255"/>
                    <a:pt x="724" y="258"/>
                    <a:pt x="719" y="264"/>
                  </a:cubicBezTo>
                  <a:cubicBezTo>
                    <a:pt x="713" y="270"/>
                    <a:pt x="711" y="278"/>
                    <a:pt x="711" y="287"/>
                  </a:cubicBezTo>
                  <a:cubicBezTo>
                    <a:pt x="711" y="346"/>
                    <a:pt x="711" y="346"/>
                    <a:pt x="711" y="346"/>
                  </a:cubicBezTo>
                  <a:cubicBezTo>
                    <a:pt x="694" y="346"/>
                    <a:pt x="694" y="346"/>
                    <a:pt x="694" y="346"/>
                  </a:cubicBezTo>
                  <a:cubicBezTo>
                    <a:pt x="694" y="243"/>
                    <a:pt x="694" y="243"/>
                    <a:pt x="694" y="243"/>
                  </a:cubicBezTo>
                  <a:cubicBezTo>
                    <a:pt x="711" y="243"/>
                    <a:pt x="711" y="243"/>
                    <a:pt x="711" y="243"/>
                  </a:cubicBezTo>
                  <a:cubicBezTo>
                    <a:pt x="711" y="260"/>
                    <a:pt x="711" y="260"/>
                    <a:pt x="711" y="260"/>
                  </a:cubicBezTo>
                  <a:cubicBezTo>
                    <a:pt x="711" y="260"/>
                    <a:pt x="711" y="260"/>
                    <a:pt x="711" y="260"/>
                  </a:cubicBezTo>
                  <a:cubicBezTo>
                    <a:pt x="719" y="247"/>
                    <a:pt x="730" y="241"/>
                    <a:pt x="745" y="241"/>
                  </a:cubicBezTo>
                  <a:cubicBezTo>
                    <a:pt x="756" y="241"/>
                    <a:pt x="765" y="244"/>
                    <a:pt x="771" y="252"/>
                  </a:cubicBezTo>
                  <a:cubicBezTo>
                    <a:pt x="776" y="259"/>
                    <a:pt x="779" y="270"/>
                    <a:pt x="779" y="283"/>
                  </a:cubicBezTo>
                  <a:lnTo>
                    <a:pt x="779" y="346"/>
                  </a:lnTo>
                  <a:close/>
                  <a:moveTo>
                    <a:pt x="878" y="346"/>
                  </a:moveTo>
                  <a:cubicBezTo>
                    <a:pt x="861" y="346"/>
                    <a:pt x="861" y="346"/>
                    <a:pt x="861" y="346"/>
                  </a:cubicBezTo>
                  <a:cubicBezTo>
                    <a:pt x="861" y="330"/>
                    <a:pt x="861" y="330"/>
                    <a:pt x="861" y="330"/>
                  </a:cubicBezTo>
                  <a:cubicBezTo>
                    <a:pt x="861" y="330"/>
                    <a:pt x="861" y="330"/>
                    <a:pt x="861" y="330"/>
                  </a:cubicBezTo>
                  <a:cubicBezTo>
                    <a:pt x="854" y="342"/>
                    <a:pt x="843" y="349"/>
                    <a:pt x="829" y="349"/>
                  </a:cubicBezTo>
                  <a:cubicBezTo>
                    <a:pt x="819" y="349"/>
                    <a:pt x="811" y="346"/>
                    <a:pt x="805" y="340"/>
                  </a:cubicBezTo>
                  <a:cubicBezTo>
                    <a:pt x="799" y="335"/>
                    <a:pt x="796" y="328"/>
                    <a:pt x="796" y="319"/>
                  </a:cubicBezTo>
                  <a:cubicBezTo>
                    <a:pt x="796" y="300"/>
                    <a:pt x="808" y="288"/>
                    <a:pt x="830" y="285"/>
                  </a:cubicBezTo>
                  <a:cubicBezTo>
                    <a:pt x="861" y="281"/>
                    <a:pt x="861" y="281"/>
                    <a:pt x="861" y="281"/>
                  </a:cubicBezTo>
                  <a:cubicBezTo>
                    <a:pt x="861" y="264"/>
                    <a:pt x="854" y="255"/>
                    <a:pt x="840" y="255"/>
                  </a:cubicBezTo>
                  <a:cubicBezTo>
                    <a:pt x="828" y="255"/>
                    <a:pt x="816" y="259"/>
                    <a:pt x="807" y="267"/>
                  </a:cubicBezTo>
                  <a:cubicBezTo>
                    <a:pt x="807" y="250"/>
                    <a:pt x="807" y="250"/>
                    <a:pt x="807" y="250"/>
                  </a:cubicBezTo>
                  <a:cubicBezTo>
                    <a:pt x="810" y="248"/>
                    <a:pt x="815" y="246"/>
                    <a:pt x="822" y="244"/>
                  </a:cubicBezTo>
                  <a:cubicBezTo>
                    <a:pt x="829" y="242"/>
                    <a:pt x="836" y="241"/>
                    <a:pt x="841" y="241"/>
                  </a:cubicBezTo>
                  <a:cubicBezTo>
                    <a:pt x="866" y="241"/>
                    <a:pt x="878" y="254"/>
                    <a:pt x="878" y="279"/>
                  </a:cubicBezTo>
                  <a:lnTo>
                    <a:pt x="878" y="346"/>
                  </a:lnTo>
                  <a:close/>
                  <a:moveTo>
                    <a:pt x="861" y="294"/>
                  </a:moveTo>
                  <a:cubicBezTo>
                    <a:pt x="836" y="298"/>
                    <a:pt x="836" y="298"/>
                    <a:pt x="836" y="298"/>
                  </a:cubicBezTo>
                  <a:cubicBezTo>
                    <a:pt x="828" y="299"/>
                    <a:pt x="822" y="301"/>
                    <a:pt x="818" y="304"/>
                  </a:cubicBezTo>
                  <a:cubicBezTo>
                    <a:pt x="815" y="306"/>
                    <a:pt x="813" y="311"/>
                    <a:pt x="813" y="317"/>
                  </a:cubicBezTo>
                  <a:cubicBezTo>
                    <a:pt x="813" y="323"/>
                    <a:pt x="815" y="327"/>
                    <a:pt x="819" y="330"/>
                  </a:cubicBezTo>
                  <a:cubicBezTo>
                    <a:pt x="823" y="333"/>
                    <a:pt x="827" y="335"/>
                    <a:pt x="833" y="335"/>
                  </a:cubicBezTo>
                  <a:cubicBezTo>
                    <a:pt x="841" y="335"/>
                    <a:pt x="848" y="332"/>
                    <a:pt x="853" y="326"/>
                  </a:cubicBezTo>
                  <a:cubicBezTo>
                    <a:pt x="859" y="320"/>
                    <a:pt x="861" y="313"/>
                    <a:pt x="861" y="304"/>
                  </a:cubicBezTo>
                  <a:lnTo>
                    <a:pt x="861" y="294"/>
                  </a:lnTo>
                  <a:close/>
                  <a:moveTo>
                    <a:pt x="1049" y="346"/>
                  </a:moveTo>
                  <a:cubicBezTo>
                    <a:pt x="1033" y="346"/>
                    <a:pt x="1033" y="346"/>
                    <a:pt x="1033" y="346"/>
                  </a:cubicBezTo>
                  <a:cubicBezTo>
                    <a:pt x="1033" y="287"/>
                    <a:pt x="1033" y="287"/>
                    <a:pt x="1033" y="287"/>
                  </a:cubicBezTo>
                  <a:cubicBezTo>
                    <a:pt x="1033" y="276"/>
                    <a:pt x="1031" y="267"/>
                    <a:pt x="1027" y="262"/>
                  </a:cubicBezTo>
                  <a:cubicBezTo>
                    <a:pt x="1024" y="257"/>
                    <a:pt x="1018" y="255"/>
                    <a:pt x="1010" y="255"/>
                  </a:cubicBezTo>
                  <a:cubicBezTo>
                    <a:pt x="1003" y="255"/>
                    <a:pt x="997" y="258"/>
                    <a:pt x="992" y="264"/>
                  </a:cubicBezTo>
                  <a:cubicBezTo>
                    <a:pt x="987" y="271"/>
                    <a:pt x="984" y="279"/>
                    <a:pt x="984" y="287"/>
                  </a:cubicBezTo>
                  <a:cubicBezTo>
                    <a:pt x="984" y="346"/>
                    <a:pt x="984" y="346"/>
                    <a:pt x="984" y="346"/>
                  </a:cubicBezTo>
                  <a:cubicBezTo>
                    <a:pt x="968" y="346"/>
                    <a:pt x="968" y="346"/>
                    <a:pt x="968" y="346"/>
                  </a:cubicBezTo>
                  <a:cubicBezTo>
                    <a:pt x="968" y="285"/>
                    <a:pt x="968" y="285"/>
                    <a:pt x="968" y="285"/>
                  </a:cubicBezTo>
                  <a:cubicBezTo>
                    <a:pt x="968" y="265"/>
                    <a:pt x="960" y="255"/>
                    <a:pt x="945" y="255"/>
                  </a:cubicBezTo>
                  <a:cubicBezTo>
                    <a:pt x="937" y="255"/>
                    <a:pt x="931" y="258"/>
                    <a:pt x="927" y="264"/>
                  </a:cubicBezTo>
                  <a:cubicBezTo>
                    <a:pt x="922" y="270"/>
                    <a:pt x="920" y="278"/>
                    <a:pt x="920" y="287"/>
                  </a:cubicBezTo>
                  <a:cubicBezTo>
                    <a:pt x="920" y="346"/>
                    <a:pt x="920" y="346"/>
                    <a:pt x="920" y="346"/>
                  </a:cubicBezTo>
                  <a:cubicBezTo>
                    <a:pt x="903" y="346"/>
                    <a:pt x="903" y="346"/>
                    <a:pt x="903" y="346"/>
                  </a:cubicBezTo>
                  <a:cubicBezTo>
                    <a:pt x="903" y="243"/>
                    <a:pt x="903" y="243"/>
                    <a:pt x="903" y="243"/>
                  </a:cubicBezTo>
                  <a:cubicBezTo>
                    <a:pt x="920" y="243"/>
                    <a:pt x="920" y="243"/>
                    <a:pt x="920" y="243"/>
                  </a:cubicBezTo>
                  <a:cubicBezTo>
                    <a:pt x="920" y="260"/>
                    <a:pt x="920" y="260"/>
                    <a:pt x="920" y="260"/>
                  </a:cubicBezTo>
                  <a:cubicBezTo>
                    <a:pt x="920" y="260"/>
                    <a:pt x="920" y="260"/>
                    <a:pt x="920" y="260"/>
                  </a:cubicBezTo>
                  <a:cubicBezTo>
                    <a:pt x="927" y="247"/>
                    <a:pt x="938" y="241"/>
                    <a:pt x="952" y="241"/>
                  </a:cubicBezTo>
                  <a:cubicBezTo>
                    <a:pt x="959" y="241"/>
                    <a:pt x="965" y="243"/>
                    <a:pt x="970" y="246"/>
                  </a:cubicBezTo>
                  <a:cubicBezTo>
                    <a:pt x="975" y="250"/>
                    <a:pt x="979" y="255"/>
                    <a:pt x="981" y="262"/>
                  </a:cubicBezTo>
                  <a:cubicBezTo>
                    <a:pt x="989" y="248"/>
                    <a:pt x="1000" y="241"/>
                    <a:pt x="1015" y="241"/>
                  </a:cubicBezTo>
                  <a:cubicBezTo>
                    <a:pt x="1038" y="241"/>
                    <a:pt x="1049" y="255"/>
                    <a:pt x="1049" y="283"/>
                  </a:cubicBezTo>
                  <a:lnTo>
                    <a:pt x="1049" y="346"/>
                  </a:lnTo>
                  <a:close/>
                  <a:moveTo>
                    <a:pt x="1188" y="341"/>
                  </a:moveTo>
                  <a:cubicBezTo>
                    <a:pt x="1180" y="346"/>
                    <a:pt x="1171" y="349"/>
                    <a:pt x="1160" y="349"/>
                  </a:cubicBezTo>
                  <a:cubicBezTo>
                    <a:pt x="1151" y="349"/>
                    <a:pt x="1142" y="346"/>
                    <a:pt x="1135" y="342"/>
                  </a:cubicBezTo>
                  <a:cubicBezTo>
                    <a:pt x="1127" y="338"/>
                    <a:pt x="1121" y="332"/>
                    <a:pt x="1117" y="324"/>
                  </a:cubicBezTo>
                  <a:cubicBezTo>
                    <a:pt x="1113" y="316"/>
                    <a:pt x="1111" y="307"/>
                    <a:pt x="1111" y="297"/>
                  </a:cubicBezTo>
                  <a:cubicBezTo>
                    <a:pt x="1111" y="280"/>
                    <a:pt x="1116" y="267"/>
                    <a:pt x="1126" y="256"/>
                  </a:cubicBezTo>
                  <a:cubicBezTo>
                    <a:pt x="1135" y="246"/>
                    <a:pt x="1148" y="241"/>
                    <a:pt x="1165" y="241"/>
                  </a:cubicBezTo>
                  <a:cubicBezTo>
                    <a:pt x="1173" y="241"/>
                    <a:pt x="1181" y="242"/>
                    <a:pt x="1188" y="246"/>
                  </a:cubicBezTo>
                  <a:cubicBezTo>
                    <a:pt x="1188" y="263"/>
                    <a:pt x="1188" y="263"/>
                    <a:pt x="1188" y="263"/>
                  </a:cubicBezTo>
                  <a:cubicBezTo>
                    <a:pt x="1181" y="257"/>
                    <a:pt x="1172" y="255"/>
                    <a:pt x="1164" y="255"/>
                  </a:cubicBezTo>
                  <a:cubicBezTo>
                    <a:pt x="1153" y="255"/>
                    <a:pt x="1145" y="259"/>
                    <a:pt x="1138" y="266"/>
                  </a:cubicBezTo>
                  <a:cubicBezTo>
                    <a:pt x="1131" y="274"/>
                    <a:pt x="1128" y="284"/>
                    <a:pt x="1128" y="296"/>
                  </a:cubicBezTo>
                  <a:cubicBezTo>
                    <a:pt x="1128" y="308"/>
                    <a:pt x="1131" y="317"/>
                    <a:pt x="1137" y="324"/>
                  </a:cubicBezTo>
                  <a:cubicBezTo>
                    <a:pt x="1144" y="331"/>
                    <a:pt x="1152" y="335"/>
                    <a:pt x="1163" y="335"/>
                  </a:cubicBezTo>
                  <a:cubicBezTo>
                    <a:pt x="1172" y="335"/>
                    <a:pt x="1180" y="332"/>
                    <a:pt x="1188" y="326"/>
                  </a:cubicBezTo>
                  <a:lnTo>
                    <a:pt x="1188" y="341"/>
                  </a:lnTo>
                  <a:close/>
                  <a:moveTo>
                    <a:pt x="1264" y="319"/>
                  </a:moveTo>
                  <a:cubicBezTo>
                    <a:pt x="1264" y="327"/>
                    <a:pt x="1260" y="335"/>
                    <a:pt x="1253" y="340"/>
                  </a:cubicBezTo>
                  <a:cubicBezTo>
                    <a:pt x="1246" y="346"/>
                    <a:pt x="1237" y="349"/>
                    <a:pt x="1226" y="349"/>
                  </a:cubicBezTo>
                  <a:cubicBezTo>
                    <a:pt x="1216" y="349"/>
                    <a:pt x="1208" y="346"/>
                    <a:pt x="1200" y="342"/>
                  </a:cubicBezTo>
                  <a:cubicBezTo>
                    <a:pt x="1200" y="325"/>
                    <a:pt x="1200" y="325"/>
                    <a:pt x="1200" y="325"/>
                  </a:cubicBezTo>
                  <a:cubicBezTo>
                    <a:pt x="1209" y="331"/>
                    <a:pt x="1217" y="335"/>
                    <a:pt x="1227" y="335"/>
                  </a:cubicBezTo>
                  <a:cubicBezTo>
                    <a:pt x="1240" y="335"/>
                    <a:pt x="1247" y="330"/>
                    <a:pt x="1247" y="320"/>
                  </a:cubicBezTo>
                  <a:cubicBezTo>
                    <a:pt x="1247" y="316"/>
                    <a:pt x="1245" y="313"/>
                    <a:pt x="1243" y="311"/>
                  </a:cubicBezTo>
                  <a:cubicBezTo>
                    <a:pt x="1240" y="308"/>
                    <a:pt x="1235" y="305"/>
                    <a:pt x="1226" y="301"/>
                  </a:cubicBezTo>
                  <a:cubicBezTo>
                    <a:pt x="1216" y="297"/>
                    <a:pt x="1210" y="293"/>
                    <a:pt x="1206" y="288"/>
                  </a:cubicBezTo>
                  <a:cubicBezTo>
                    <a:pt x="1202" y="284"/>
                    <a:pt x="1201" y="278"/>
                    <a:pt x="1201" y="271"/>
                  </a:cubicBezTo>
                  <a:cubicBezTo>
                    <a:pt x="1201" y="262"/>
                    <a:pt x="1204" y="255"/>
                    <a:pt x="1211" y="249"/>
                  </a:cubicBezTo>
                  <a:cubicBezTo>
                    <a:pt x="1218" y="244"/>
                    <a:pt x="1226" y="241"/>
                    <a:pt x="1237" y="241"/>
                  </a:cubicBezTo>
                  <a:cubicBezTo>
                    <a:pt x="1245" y="241"/>
                    <a:pt x="1252" y="242"/>
                    <a:pt x="1259" y="246"/>
                  </a:cubicBezTo>
                  <a:cubicBezTo>
                    <a:pt x="1259" y="262"/>
                    <a:pt x="1259" y="262"/>
                    <a:pt x="1259" y="262"/>
                  </a:cubicBezTo>
                  <a:cubicBezTo>
                    <a:pt x="1252" y="257"/>
                    <a:pt x="1244" y="255"/>
                    <a:pt x="1236" y="255"/>
                  </a:cubicBezTo>
                  <a:cubicBezTo>
                    <a:pt x="1230" y="255"/>
                    <a:pt x="1226" y="256"/>
                    <a:pt x="1222" y="259"/>
                  </a:cubicBezTo>
                  <a:cubicBezTo>
                    <a:pt x="1219" y="261"/>
                    <a:pt x="1217" y="265"/>
                    <a:pt x="1217" y="269"/>
                  </a:cubicBezTo>
                  <a:cubicBezTo>
                    <a:pt x="1217" y="274"/>
                    <a:pt x="1219" y="277"/>
                    <a:pt x="1221" y="280"/>
                  </a:cubicBezTo>
                  <a:cubicBezTo>
                    <a:pt x="1224" y="282"/>
                    <a:pt x="1229" y="285"/>
                    <a:pt x="1237" y="288"/>
                  </a:cubicBezTo>
                  <a:cubicBezTo>
                    <a:pt x="1247" y="292"/>
                    <a:pt x="1254" y="297"/>
                    <a:pt x="1258" y="301"/>
                  </a:cubicBezTo>
                  <a:cubicBezTo>
                    <a:pt x="1262" y="306"/>
                    <a:pt x="1264" y="312"/>
                    <a:pt x="1264" y="319"/>
                  </a:cubicBezTo>
                  <a:close/>
                  <a:moveTo>
                    <a:pt x="660" y="17"/>
                  </a:moveTo>
                  <a:cubicBezTo>
                    <a:pt x="660" y="21"/>
                    <a:pt x="659" y="23"/>
                    <a:pt x="657" y="25"/>
                  </a:cubicBezTo>
                  <a:cubicBezTo>
                    <a:pt x="655" y="27"/>
                    <a:pt x="652" y="28"/>
                    <a:pt x="649" y="28"/>
                  </a:cubicBezTo>
                  <a:cubicBezTo>
                    <a:pt x="646" y="28"/>
                    <a:pt x="643" y="27"/>
                    <a:pt x="641" y="25"/>
                  </a:cubicBezTo>
                  <a:cubicBezTo>
                    <a:pt x="639" y="23"/>
                    <a:pt x="638" y="21"/>
                    <a:pt x="638" y="17"/>
                  </a:cubicBezTo>
                  <a:cubicBezTo>
                    <a:pt x="638" y="15"/>
                    <a:pt x="639" y="12"/>
                    <a:pt x="641" y="10"/>
                  </a:cubicBezTo>
                  <a:cubicBezTo>
                    <a:pt x="643" y="8"/>
                    <a:pt x="646" y="7"/>
                    <a:pt x="649" y="7"/>
                  </a:cubicBezTo>
                  <a:cubicBezTo>
                    <a:pt x="652" y="7"/>
                    <a:pt x="655" y="8"/>
                    <a:pt x="657" y="10"/>
                  </a:cubicBezTo>
                  <a:cubicBezTo>
                    <a:pt x="659" y="12"/>
                    <a:pt x="660" y="15"/>
                    <a:pt x="660" y="17"/>
                  </a:cubicBezTo>
                  <a:close/>
                  <a:moveTo>
                    <a:pt x="657" y="154"/>
                  </a:moveTo>
                  <a:cubicBezTo>
                    <a:pt x="641" y="154"/>
                    <a:pt x="641" y="154"/>
                    <a:pt x="641" y="154"/>
                  </a:cubicBezTo>
                  <a:cubicBezTo>
                    <a:pt x="641" y="51"/>
                    <a:pt x="641" y="51"/>
                    <a:pt x="641" y="51"/>
                  </a:cubicBezTo>
                  <a:cubicBezTo>
                    <a:pt x="657" y="51"/>
                    <a:pt x="657" y="51"/>
                    <a:pt x="657" y="51"/>
                  </a:cubicBezTo>
                  <a:lnTo>
                    <a:pt x="657" y="154"/>
                  </a:lnTo>
                  <a:close/>
                  <a:moveTo>
                    <a:pt x="580" y="272"/>
                  </a:moveTo>
                  <a:cubicBezTo>
                    <a:pt x="580" y="287"/>
                    <a:pt x="577" y="300"/>
                    <a:pt x="571" y="311"/>
                  </a:cubicBezTo>
                  <a:cubicBezTo>
                    <a:pt x="564" y="322"/>
                    <a:pt x="555" y="331"/>
                    <a:pt x="543" y="337"/>
                  </a:cubicBezTo>
                  <a:cubicBezTo>
                    <a:pt x="532" y="343"/>
                    <a:pt x="518" y="346"/>
                    <a:pt x="503" y="346"/>
                  </a:cubicBezTo>
                  <a:cubicBezTo>
                    <a:pt x="465" y="346"/>
                    <a:pt x="465" y="346"/>
                    <a:pt x="465" y="346"/>
                  </a:cubicBezTo>
                  <a:cubicBezTo>
                    <a:pt x="465" y="202"/>
                    <a:pt x="465" y="202"/>
                    <a:pt x="465" y="202"/>
                  </a:cubicBezTo>
                  <a:cubicBezTo>
                    <a:pt x="504" y="202"/>
                    <a:pt x="504" y="202"/>
                    <a:pt x="504" y="202"/>
                  </a:cubicBezTo>
                  <a:cubicBezTo>
                    <a:pt x="555" y="202"/>
                    <a:pt x="580" y="225"/>
                    <a:pt x="580" y="272"/>
                  </a:cubicBezTo>
                  <a:close/>
                  <a:moveTo>
                    <a:pt x="563" y="272"/>
                  </a:moveTo>
                  <a:cubicBezTo>
                    <a:pt x="563" y="236"/>
                    <a:pt x="543" y="217"/>
                    <a:pt x="504" y="217"/>
                  </a:cubicBezTo>
                  <a:cubicBezTo>
                    <a:pt x="482" y="217"/>
                    <a:pt x="482" y="217"/>
                    <a:pt x="482" y="217"/>
                  </a:cubicBezTo>
                  <a:cubicBezTo>
                    <a:pt x="482" y="331"/>
                    <a:pt x="482" y="331"/>
                    <a:pt x="482" y="331"/>
                  </a:cubicBezTo>
                  <a:cubicBezTo>
                    <a:pt x="503" y="331"/>
                    <a:pt x="503" y="331"/>
                    <a:pt x="503" y="331"/>
                  </a:cubicBezTo>
                  <a:cubicBezTo>
                    <a:pt x="522" y="331"/>
                    <a:pt x="537" y="325"/>
                    <a:pt x="547" y="315"/>
                  </a:cubicBezTo>
                  <a:cubicBezTo>
                    <a:pt x="558" y="305"/>
                    <a:pt x="563" y="291"/>
                    <a:pt x="563" y="272"/>
                  </a:cubicBezTo>
                  <a:close/>
                  <a:moveTo>
                    <a:pt x="273" y="67"/>
                  </a:moveTo>
                  <a:cubicBezTo>
                    <a:pt x="273" y="67"/>
                    <a:pt x="273" y="67"/>
                    <a:pt x="273" y="67"/>
                  </a:cubicBezTo>
                  <a:cubicBezTo>
                    <a:pt x="251" y="119"/>
                    <a:pt x="219" y="167"/>
                    <a:pt x="186" y="201"/>
                  </a:cubicBezTo>
                  <a:cubicBezTo>
                    <a:pt x="186" y="282"/>
                    <a:pt x="186" y="282"/>
                    <a:pt x="186" y="282"/>
                  </a:cubicBezTo>
                  <a:cubicBezTo>
                    <a:pt x="183" y="284"/>
                    <a:pt x="183" y="284"/>
                    <a:pt x="183" y="284"/>
                  </a:cubicBezTo>
                  <a:cubicBezTo>
                    <a:pt x="178" y="284"/>
                    <a:pt x="178" y="284"/>
                    <a:pt x="178" y="284"/>
                  </a:cubicBezTo>
                  <a:cubicBezTo>
                    <a:pt x="66" y="292"/>
                    <a:pt x="0" y="348"/>
                    <a:pt x="0" y="348"/>
                  </a:cubicBezTo>
                  <a:cubicBezTo>
                    <a:pt x="126" y="270"/>
                    <a:pt x="269" y="306"/>
                    <a:pt x="269" y="306"/>
                  </a:cubicBezTo>
                  <a:cubicBezTo>
                    <a:pt x="280" y="304"/>
                    <a:pt x="280" y="304"/>
                    <a:pt x="280" y="304"/>
                  </a:cubicBezTo>
                  <a:cubicBezTo>
                    <a:pt x="280" y="69"/>
                    <a:pt x="280" y="69"/>
                    <a:pt x="280" y="69"/>
                  </a:cubicBezTo>
                  <a:lnTo>
                    <a:pt x="273" y="67"/>
                  </a:lnTo>
                  <a:close/>
                  <a:moveTo>
                    <a:pt x="357" y="123"/>
                  </a:moveTo>
                  <a:cubicBezTo>
                    <a:pt x="357" y="123"/>
                    <a:pt x="357" y="123"/>
                    <a:pt x="357" y="123"/>
                  </a:cubicBezTo>
                  <a:cubicBezTo>
                    <a:pt x="357" y="123"/>
                    <a:pt x="345" y="139"/>
                    <a:pt x="308" y="172"/>
                  </a:cubicBezTo>
                  <a:cubicBezTo>
                    <a:pt x="300" y="180"/>
                    <a:pt x="295" y="184"/>
                    <a:pt x="287" y="191"/>
                  </a:cubicBezTo>
                  <a:cubicBezTo>
                    <a:pt x="287" y="312"/>
                    <a:pt x="287" y="312"/>
                    <a:pt x="287" y="312"/>
                  </a:cubicBezTo>
                  <a:cubicBezTo>
                    <a:pt x="279" y="314"/>
                    <a:pt x="279" y="314"/>
                    <a:pt x="279" y="314"/>
                  </a:cubicBezTo>
                  <a:cubicBezTo>
                    <a:pt x="279" y="314"/>
                    <a:pt x="248" y="304"/>
                    <a:pt x="194" y="302"/>
                  </a:cubicBezTo>
                  <a:cubicBezTo>
                    <a:pt x="140" y="300"/>
                    <a:pt x="61" y="315"/>
                    <a:pt x="0" y="348"/>
                  </a:cubicBezTo>
                  <a:cubicBezTo>
                    <a:pt x="2" y="348"/>
                    <a:pt x="2" y="348"/>
                    <a:pt x="2" y="348"/>
                  </a:cubicBezTo>
                  <a:cubicBezTo>
                    <a:pt x="2" y="348"/>
                    <a:pt x="166" y="284"/>
                    <a:pt x="356" y="349"/>
                  </a:cubicBezTo>
                  <a:cubicBezTo>
                    <a:pt x="356" y="349"/>
                    <a:pt x="356" y="349"/>
                    <a:pt x="356" y="349"/>
                  </a:cubicBezTo>
                  <a:cubicBezTo>
                    <a:pt x="363" y="347"/>
                    <a:pt x="363" y="347"/>
                    <a:pt x="363" y="347"/>
                  </a:cubicBezTo>
                  <a:cubicBezTo>
                    <a:pt x="363" y="127"/>
                    <a:pt x="363" y="127"/>
                    <a:pt x="363" y="127"/>
                  </a:cubicBezTo>
                  <a:lnTo>
                    <a:pt x="357" y="123"/>
                  </a:lnTo>
                  <a:close/>
                  <a:moveTo>
                    <a:pt x="180" y="10"/>
                  </a:moveTo>
                  <a:cubicBezTo>
                    <a:pt x="171" y="8"/>
                    <a:pt x="171" y="8"/>
                    <a:pt x="171" y="8"/>
                  </a:cubicBezTo>
                  <a:cubicBezTo>
                    <a:pt x="171" y="8"/>
                    <a:pt x="171" y="8"/>
                    <a:pt x="171" y="8"/>
                  </a:cubicBezTo>
                  <a:cubicBezTo>
                    <a:pt x="171" y="8"/>
                    <a:pt x="171" y="8"/>
                    <a:pt x="171" y="8"/>
                  </a:cubicBezTo>
                  <a:cubicBezTo>
                    <a:pt x="171" y="8"/>
                    <a:pt x="171" y="8"/>
                    <a:pt x="171" y="8"/>
                  </a:cubicBezTo>
                  <a:cubicBezTo>
                    <a:pt x="171" y="9"/>
                    <a:pt x="171" y="9"/>
                    <a:pt x="171" y="9"/>
                  </a:cubicBezTo>
                  <a:cubicBezTo>
                    <a:pt x="170" y="16"/>
                    <a:pt x="160" y="73"/>
                    <a:pt x="119" y="154"/>
                  </a:cubicBezTo>
                  <a:cubicBezTo>
                    <a:pt x="94" y="201"/>
                    <a:pt x="57" y="261"/>
                    <a:pt x="0" y="320"/>
                  </a:cubicBezTo>
                  <a:cubicBezTo>
                    <a:pt x="0" y="348"/>
                    <a:pt x="0" y="348"/>
                    <a:pt x="0" y="348"/>
                  </a:cubicBezTo>
                  <a:cubicBezTo>
                    <a:pt x="0" y="348"/>
                    <a:pt x="60" y="290"/>
                    <a:pt x="170" y="279"/>
                  </a:cubicBezTo>
                  <a:cubicBezTo>
                    <a:pt x="173" y="278"/>
                    <a:pt x="173" y="278"/>
                    <a:pt x="173" y="278"/>
                  </a:cubicBezTo>
                  <a:cubicBezTo>
                    <a:pt x="180" y="276"/>
                    <a:pt x="180" y="276"/>
                    <a:pt x="180" y="276"/>
                  </a:cubicBezTo>
                  <a:lnTo>
                    <a:pt x="180" y="10"/>
                  </a:lnTo>
                  <a:close/>
                </a:path>
              </a:pathLst>
            </a:custGeom>
            <a:solidFill>
              <a:srgbClr val="002050"/>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13"/>
            <p:cNvSpPr>
              <a:spLocks noChangeAspect="1" noEditPoints="1"/>
            </p:cNvSpPr>
            <p:nvPr/>
          </p:nvSpPr>
          <p:spPr bwMode="black">
            <a:xfrm>
              <a:off x="11077576" y="4605874"/>
              <a:ext cx="614310" cy="446066"/>
            </a:xfrm>
            <a:custGeom>
              <a:avLst/>
              <a:gdLst>
                <a:gd name="T0" fmla="*/ 187 w 1098"/>
                <a:gd name="T1" fmla="*/ 61 h 796"/>
                <a:gd name="T2" fmla="*/ 33 w 1098"/>
                <a:gd name="T3" fmla="*/ 81 h 796"/>
                <a:gd name="T4" fmla="*/ 112 w 1098"/>
                <a:gd name="T5" fmla="*/ 180 h 796"/>
                <a:gd name="T6" fmla="*/ 285 w 1098"/>
                <a:gd name="T7" fmla="*/ 21 h 796"/>
                <a:gd name="T8" fmla="*/ 269 w 1098"/>
                <a:gd name="T9" fmla="*/ 6 h 796"/>
                <a:gd name="T10" fmla="*/ 281 w 1098"/>
                <a:gd name="T11" fmla="*/ 72 h 796"/>
                <a:gd name="T12" fmla="*/ 309 w 1098"/>
                <a:gd name="T13" fmla="*/ 148 h 796"/>
                <a:gd name="T14" fmla="*/ 346 w 1098"/>
                <a:gd name="T15" fmla="*/ 104 h 796"/>
                <a:gd name="T16" fmla="*/ 519 w 1098"/>
                <a:gd name="T17" fmla="*/ 96 h 796"/>
                <a:gd name="T18" fmla="*/ 444 w 1098"/>
                <a:gd name="T19" fmla="*/ 72 h 796"/>
                <a:gd name="T20" fmla="*/ 519 w 1098"/>
                <a:gd name="T21" fmla="*/ 72 h 796"/>
                <a:gd name="T22" fmla="*/ 521 w 1098"/>
                <a:gd name="T23" fmla="*/ 146 h 796"/>
                <a:gd name="T24" fmla="*/ 627 w 1098"/>
                <a:gd name="T25" fmla="*/ 103 h 796"/>
                <a:gd name="T26" fmla="*/ 628 w 1098"/>
                <a:gd name="T27" fmla="*/ 186 h 796"/>
                <a:gd name="T28" fmla="*/ 681 w 1098"/>
                <a:gd name="T29" fmla="*/ 186 h 796"/>
                <a:gd name="T30" fmla="*/ 681 w 1098"/>
                <a:gd name="T31" fmla="*/ 111 h 796"/>
                <a:gd name="T32" fmla="*/ 712 w 1098"/>
                <a:gd name="T33" fmla="*/ 94 h 796"/>
                <a:gd name="T34" fmla="*/ 926 w 1098"/>
                <a:gd name="T35" fmla="*/ 144 h 796"/>
                <a:gd name="T36" fmla="*/ 858 w 1098"/>
                <a:gd name="T37" fmla="*/ 69 h 796"/>
                <a:gd name="T38" fmla="*/ 821 w 1098"/>
                <a:gd name="T39" fmla="*/ 103 h 796"/>
                <a:gd name="T40" fmla="*/ 1020 w 1098"/>
                <a:gd name="T41" fmla="*/ 23 h 796"/>
                <a:gd name="T42" fmla="*/ 981 w 1098"/>
                <a:gd name="T43" fmla="*/ 92 h 796"/>
                <a:gd name="T44" fmla="*/ 958 w 1098"/>
                <a:gd name="T45" fmla="*/ 72 h 796"/>
                <a:gd name="T46" fmla="*/ 1098 w 1098"/>
                <a:gd name="T47" fmla="*/ 215 h 796"/>
                <a:gd name="T48" fmla="*/ 1039 w 1098"/>
                <a:gd name="T49" fmla="*/ 72 h 796"/>
                <a:gd name="T50" fmla="*/ 1062 w 1098"/>
                <a:gd name="T51" fmla="*/ 92 h 796"/>
                <a:gd name="T52" fmla="*/ 134 w 1098"/>
                <a:gd name="T53" fmla="*/ 446 h 796"/>
                <a:gd name="T54" fmla="*/ 108 w 1098"/>
                <a:gd name="T55" fmla="*/ 315 h 796"/>
                <a:gd name="T56" fmla="*/ 134 w 1098"/>
                <a:gd name="T57" fmla="*/ 446 h 796"/>
                <a:gd name="T58" fmla="*/ 88 w 1098"/>
                <a:gd name="T59" fmla="*/ 380 h 796"/>
                <a:gd name="T60" fmla="*/ 65 w 1098"/>
                <a:gd name="T61" fmla="*/ 483 h 796"/>
                <a:gd name="T62" fmla="*/ 165 w 1098"/>
                <a:gd name="T63" fmla="*/ 320 h 796"/>
                <a:gd name="T64" fmla="*/ 187 w 1098"/>
                <a:gd name="T65" fmla="*/ 504 h 796"/>
                <a:gd name="T66" fmla="*/ 241 w 1098"/>
                <a:gd name="T67" fmla="*/ 485 h 796"/>
                <a:gd name="T68" fmla="*/ 215 w 1098"/>
                <a:gd name="T69" fmla="*/ 380 h 796"/>
                <a:gd name="T70" fmla="*/ 398 w 1098"/>
                <a:gd name="T71" fmla="*/ 504 h 796"/>
                <a:gd name="T72" fmla="*/ 456 w 1098"/>
                <a:gd name="T73" fmla="*/ 324 h 796"/>
                <a:gd name="T74" fmla="*/ 447 w 1098"/>
                <a:gd name="T75" fmla="*/ 497 h 796"/>
                <a:gd name="T76" fmla="*/ 449 w 1098"/>
                <a:gd name="T77" fmla="*/ 370 h 796"/>
                <a:gd name="T78" fmla="*/ 491 w 1098"/>
                <a:gd name="T79" fmla="*/ 436 h 796"/>
                <a:gd name="T80" fmla="*/ 526 w 1098"/>
                <a:gd name="T81" fmla="*/ 446 h 796"/>
                <a:gd name="T82" fmla="*/ 607 w 1098"/>
                <a:gd name="T83" fmla="*/ 504 h 796"/>
                <a:gd name="T84" fmla="*/ 646 w 1098"/>
                <a:gd name="T85" fmla="*/ 504 h 796"/>
                <a:gd name="T86" fmla="*/ 761 w 1098"/>
                <a:gd name="T87" fmla="*/ 360 h 796"/>
                <a:gd name="T88" fmla="*/ 20 w 1098"/>
                <a:gd name="T89" fmla="*/ 792 h 796"/>
                <a:gd name="T90" fmla="*/ 80 w 1098"/>
                <a:gd name="T91" fmla="*/ 723 h 796"/>
                <a:gd name="T92" fmla="*/ 104 w 1098"/>
                <a:gd name="T93" fmla="*/ 594 h 796"/>
                <a:gd name="T94" fmla="*/ 39 w 1098"/>
                <a:gd name="T95" fmla="*/ 667 h 796"/>
                <a:gd name="T96" fmla="*/ 168 w 1098"/>
                <a:gd name="T97" fmla="*/ 763 h 796"/>
                <a:gd name="T98" fmla="*/ 131 w 1098"/>
                <a:gd name="T99" fmla="*/ 721 h 796"/>
                <a:gd name="T100" fmla="*/ 257 w 1098"/>
                <a:gd name="T101" fmla="*/ 726 h 796"/>
                <a:gd name="T102" fmla="*/ 233 w 1098"/>
                <a:gd name="T103" fmla="*/ 707 h 796"/>
                <a:gd name="T104" fmla="*/ 283 w 1098"/>
                <a:gd name="T105" fmla="*/ 792 h 796"/>
                <a:gd name="T106" fmla="*/ 344 w 1098"/>
                <a:gd name="T107" fmla="*/ 646 h 796"/>
                <a:gd name="T108" fmla="*/ 365 w 1098"/>
                <a:gd name="T109" fmla="*/ 648 h 796"/>
                <a:gd name="T110" fmla="*/ 476 w 1098"/>
                <a:gd name="T111" fmla="*/ 648 h 796"/>
                <a:gd name="T112" fmla="*/ 621 w 1098"/>
                <a:gd name="T113" fmla="*/ 760 h 796"/>
                <a:gd name="T114" fmla="*/ 538 w 1098"/>
                <a:gd name="T115" fmla="*/ 655 h 796"/>
                <a:gd name="T116" fmla="*/ 598 w 1098"/>
                <a:gd name="T117" fmla="*/ 676 h 796"/>
                <a:gd name="T118" fmla="*/ 715 w 1098"/>
                <a:gd name="T119" fmla="*/ 667 h 796"/>
                <a:gd name="T120" fmla="*/ 681 w 1098"/>
                <a:gd name="T121" fmla="*/ 648 h 796"/>
                <a:gd name="T122" fmla="*/ 733 w 1098"/>
                <a:gd name="T123" fmla="*/ 672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98" h="796">
                  <a:moveTo>
                    <a:pt x="216" y="216"/>
                  </a:moveTo>
                  <a:cubicBezTo>
                    <a:pt x="192" y="216"/>
                    <a:pt x="192" y="216"/>
                    <a:pt x="192" y="216"/>
                  </a:cubicBezTo>
                  <a:cubicBezTo>
                    <a:pt x="192" y="81"/>
                    <a:pt x="192" y="81"/>
                    <a:pt x="192" y="81"/>
                  </a:cubicBezTo>
                  <a:cubicBezTo>
                    <a:pt x="192" y="70"/>
                    <a:pt x="193" y="57"/>
                    <a:pt x="194" y="42"/>
                  </a:cubicBezTo>
                  <a:cubicBezTo>
                    <a:pt x="193" y="42"/>
                    <a:pt x="193" y="42"/>
                    <a:pt x="193" y="42"/>
                  </a:cubicBezTo>
                  <a:cubicBezTo>
                    <a:pt x="191" y="51"/>
                    <a:pt x="189" y="57"/>
                    <a:pt x="187" y="61"/>
                  </a:cubicBezTo>
                  <a:cubicBezTo>
                    <a:pt x="118" y="216"/>
                    <a:pt x="118" y="216"/>
                    <a:pt x="118" y="216"/>
                  </a:cubicBezTo>
                  <a:cubicBezTo>
                    <a:pt x="107" y="216"/>
                    <a:pt x="107" y="216"/>
                    <a:pt x="107" y="216"/>
                  </a:cubicBezTo>
                  <a:cubicBezTo>
                    <a:pt x="38" y="63"/>
                    <a:pt x="38" y="63"/>
                    <a:pt x="38" y="63"/>
                  </a:cubicBezTo>
                  <a:cubicBezTo>
                    <a:pt x="36" y="58"/>
                    <a:pt x="34" y="51"/>
                    <a:pt x="32" y="42"/>
                  </a:cubicBezTo>
                  <a:cubicBezTo>
                    <a:pt x="31" y="42"/>
                    <a:pt x="31" y="42"/>
                    <a:pt x="31" y="42"/>
                  </a:cubicBezTo>
                  <a:cubicBezTo>
                    <a:pt x="32" y="50"/>
                    <a:pt x="33" y="63"/>
                    <a:pt x="33" y="81"/>
                  </a:cubicBezTo>
                  <a:cubicBezTo>
                    <a:pt x="33" y="216"/>
                    <a:pt x="33" y="216"/>
                    <a:pt x="33" y="216"/>
                  </a:cubicBezTo>
                  <a:cubicBezTo>
                    <a:pt x="10" y="216"/>
                    <a:pt x="10" y="216"/>
                    <a:pt x="10" y="216"/>
                  </a:cubicBezTo>
                  <a:cubicBezTo>
                    <a:pt x="10" y="15"/>
                    <a:pt x="10" y="15"/>
                    <a:pt x="10" y="15"/>
                  </a:cubicBezTo>
                  <a:cubicBezTo>
                    <a:pt x="41" y="15"/>
                    <a:pt x="41" y="15"/>
                    <a:pt x="41" y="15"/>
                  </a:cubicBezTo>
                  <a:cubicBezTo>
                    <a:pt x="103" y="155"/>
                    <a:pt x="103" y="155"/>
                    <a:pt x="103" y="155"/>
                  </a:cubicBezTo>
                  <a:cubicBezTo>
                    <a:pt x="108" y="166"/>
                    <a:pt x="111" y="174"/>
                    <a:pt x="112" y="180"/>
                  </a:cubicBezTo>
                  <a:cubicBezTo>
                    <a:pt x="113" y="180"/>
                    <a:pt x="113" y="180"/>
                    <a:pt x="113" y="180"/>
                  </a:cubicBezTo>
                  <a:cubicBezTo>
                    <a:pt x="118" y="167"/>
                    <a:pt x="121" y="158"/>
                    <a:pt x="123" y="155"/>
                  </a:cubicBezTo>
                  <a:cubicBezTo>
                    <a:pt x="186" y="15"/>
                    <a:pt x="186" y="15"/>
                    <a:pt x="186" y="15"/>
                  </a:cubicBezTo>
                  <a:cubicBezTo>
                    <a:pt x="216" y="15"/>
                    <a:pt x="216" y="15"/>
                    <a:pt x="216" y="15"/>
                  </a:cubicBezTo>
                  <a:lnTo>
                    <a:pt x="216" y="216"/>
                  </a:lnTo>
                  <a:close/>
                  <a:moveTo>
                    <a:pt x="285" y="21"/>
                  </a:moveTo>
                  <a:cubicBezTo>
                    <a:pt x="285" y="25"/>
                    <a:pt x="283" y="29"/>
                    <a:pt x="280" y="32"/>
                  </a:cubicBezTo>
                  <a:cubicBezTo>
                    <a:pt x="277" y="34"/>
                    <a:pt x="273" y="36"/>
                    <a:pt x="269" y="36"/>
                  </a:cubicBezTo>
                  <a:cubicBezTo>
                    <a:pt x="265" y="36"/>
                    <a:pt x="262" y="34"/>
                    <a:pt x="259" y="32"/>
                  </a:cubicBezTo>
                  <a:cubicBezTo>
                    <a:pt x="256" y="29"/>
                    <a:pt x="254" y="25"/>
                    <a:pt x="254" y="21"/>
                  </a:cubicBezTo>
                  <a:cubicBezTo>
                    <a:pt x="254" y="17"/>
                    <a:pt x="256" y="13"/>
                    <a:pt x="259" y="10"/>
                  </a:cubicBezTo>
                  <a:cubicBezTo>
                    <a:pt x="261" y="7"/>
                    <a:pt x="265" y="6"/>
                    <a:pt x="269" y="6"/>
                  </a:cubicBezTo>
                  <a:cubicBezTo>
                    <a:pt x="274" y="6"/>
                    <a:pt x="277" y="7"/>
                    <a:pt x="280" y="10"/>
                  </a:cubicBezTo>
                  <a:cubicBezTo>
                    <a:pt x="283" y="13"/>
                    <a:pt x="285" y="17"/>
                    <a:pt x="285" y="21"/>
                  </a:cubicBezTo>
                  <a:close/>
                  <a:moveTo>
                    <a:pt x="281" y="216"/>
                  </a:moveTo>
                  <a:cubicBezTo>
                    <a:pt x="258" y="216"/>
                    <a:pt x="258" y="216"/>
                    <a:pt x="258" y="216"/>
                  </a:cubicBezTo>
                  <a:cubicBezTo>
                    <a:pt x="258" y="72"/>
                    <a:pt x="258" y="72"/>
                    <a:pt x="258" y="72"/>
                  </a:cubicBezTo>
                  <a:cubicBezTo>
                    <a:pt x="281" y="72"/>
                    <a:pt x="281" y="72"/>
                    <a:pt x="281" y="72"/>
                  </a:cubicBezTo>
                  <a:lnTo>
                    <a:pt x="281" y="216"/>
                  </a:lnTo>
                  <a:close/>
                  <a:moveTo>
                    <a:pt x="417" y="210"/>
                  </a:moveTo>
                  <a:cubicBezTo>
                    <a:pt x="405" y="216"/>
                    <a:pt x="392" y="220"/>
                    <a:pt x="377" y="220"/>
                  </a:cubicBezTo>
                  <a:cubicBezTo>
                    <a:pt x="364" y="220"/>
                    <a:pt x="352" y="217"/>
                    <a:pt x="342" y="211"/>
                  </a:cubicBezTo>
                  <a:cubicBezTo>
                    <a:pt x="331" y="205"/>
                    <a:pt x="323" y="196"/>
                    <a:pt x="317" y="185"/>
                  </a:cubicBezTo>
                  <a:cubicBezTo>
                    <a:pt x="311" y="174"/>
                    <a:pt x="309" y="162"/>
                    <a:pt x="309" y="148"/>
                  </a:cubicBezTo>
                  <a:cubicBezTo>
                    <a:pt x="309" y="124"/>
                    <a:pt x="315" y="105"/>
                    <a:pt x="329" y="90"/>
                  </a:cubicBezTo>
                  <a:cubicBezTo>
                    <a:pt x="343" y="76"/>
                    <a:pt x="361" y="69"/>
                    <a:pt x="383" y="69"/>
                  </a:cubicBezTo>
                  <a:cubicBezTo>
                    <a:pt x="396" y="69"/>
                    <a:pt x="407" y="71"/>
                    <a:pt x="417" y="76"/>
                  </a:cubicBezTo>
                  <a:cubicBezTo>
                    <a:pt x="417" y="100"/>
                    <a:pt x="417" y="100"/>
                    <a:pt x="417" y="100"/>
                  </a:cubicBezTo>
                  <a:cubicBezTo>
                    <a:pt x="406" y="92"/>
                    <a:pt x="395" y="89"/>
                    <a:pt x="383" y="89"/>
                  </a:cubicBezTo>
                  <a:cubicBezTo>
                    <a:pt x="368" y="89"/>
                    <a:pt x="355" y="94"/>
                    <a:pt x="346" y="104"/>
                  </a:cubicBezTo>
                  <a:cubicBezTo>
                    <a:pt x="337" y="115"/>
                    <a:pt x="332" y="129"/>
                    <a:pt x="332" y="146"/>
                  </a:cubicBezTo>
                  <a:cubicBezTo>
                    <a:pt x="332" y="163"/>
                    <a:pt x="337" y="176"/>
                    <a:pt x="345" y="186"/>
                  </a:cubicBezTo>
                  <a:cubicBezTo>
                    <a:pt x="354" y="195"/>
                    <a:pt x="366" y="200"/>
                    <a:pt x="381" y="200"/>
                  </a:cubicBezTo>
                  <a:cubicBezTo>
                    <a:pt x="394" y="200"/>
                    <a:pt x="405" y="196"/>
                    <a:pt x="417" y="188"/>
                  </a:cubicBezTo>
                  <a:lnTo>
                    <a:pt x="417" y="210"/>
                  </a:lnTo>
                  <a:close/>
                  <a:moveTo>
                    <a:pt x="519" y="96"/>
                  </a:moveTo>
                  <a:cubicBezTo>
                    <a:pt x="515" y="93"/>
                    <a:pt x="509" y="91"/>
                    <a:pt x="501" y="91"/>
                  </a:cubicBezTo>
                  <a:cubicBezTo>
                    <a:pt x="491" y="91"/>
                    <a:pt x="483" y="96"/>
                    <a:pt x="476" y="105"/>
                  </a:cubicBezTo>
                  <a:cubicBezTo>
                    <a:pt x="470" y="115"/>
                    <a:pt x="467" y="128"/>
                    <a:pt x="467" y="143"/>
                  </a:cubicBezTo>
                  <a:cubicBezTo>
                    <a:pt x="467" y="216"/>
                    <a:pt x="467" y="216"/>
                    <a:pt x="467" y="216"/>
                  </a:cubicBezTo>
                  <a:cubicBezTo>
                    <a:pt x="444" y="216"/>
                    <a:pt x="444" y="216"/>
                    <a:pt x="444" y="216"/>
                  </a:cubicBezTo>
                  <a:cubicBezTo>
                    <a:pt x="444" y="72"/>
                    <a:pt x="444" y="72"/>
                    <a:pt x="444" y="72"/>
                  </a:cubicBezTo>
                  <a:cubicBezTo>
                    <a:pt x="467" y="72"/>
                    <a:pt x="467" y="72"/>
                    <a:pt x="467" y="72"/>
                  </a:cubicBezTo>
                  <a:cubicBezTo>
                    <a:pt x="467" y="102"/>
                    <a:pt x="467" y="102"/>
                    <a:pt x="467" y="102"/>
                  </a:cubicBezTo>
                  <a:cubicBezTo>
                    <a:pt x="467" y="102"/>
                    <a:pt x="467" y="102"/>
                    <a:pt x="467" y="102"/>
                  </a:cubicBezTo>
                  <a:cubicBezTo>
                    <a:pt x="470" y="92"/>
                    <a:pt x="475" y="84"/>
                    <a:pt x="482" y="78"/>
                  </a:cubicBezTo>
                  <a:cubicBezTo>
                    <a:pt x="489" y="73"/>
                    <a:pt x="496" y="70"/>
                    <a:pt x="505" y="70"/>
                  </a:cubicBezTo>
                  <a:cubicBezTo>
                    <a:pt x="511" y="70"/>
                    <a:pt x="516" y="70"/>
                    <a:pt x="519" y="72"/>
                  </a:cubicBezTo>
                  <a:lnTo>
                    <a:pt x="519" y="96"/>
                  </a:lnTo>
                  <a:close/>
                  <a:moveTo>
                    <a:pt x="663" y="144"/>
                  </a:moveTo>
                  <a:cubicBezTo>
                    <a:pt x="663" y="167"/>
                    <a:pt x="657" y="185"/>
                    <a:pt x="644" y="199"/>
                  </a:cubicBezTo>
                  <a:cubicBezTo>
                    <a:pt x="631" y="213"/>
                    <a:pt x="613" y="220"/>
                    <a:pt x="591" y="220"/>
                  </a:cubicBezTo>
                  <a:cubicBezTo>
                    <a:pt x="570" y="220"/>
                    <a:pt x="553" y="213"/>
                    <a:pt x="540" y="200"/>
                  </a:cubicBezTo>
                  <a:cubicBezTo>
                    <a:pt x="528" y="186"/>
                    <a:pt x="521" y="168"/>
                    <a:pt x="521" y="146"/>
                  </a:cubicBezTo>
                  <a:cubicBezTo>
                    <a:pt x="521" y="122"/>
                    <a:pt x="528" y="103"/>
                    <a:pt x="541" y="90"/>
                  </a:cubicBezTo>
                  <a:cubicBezTo>
                    <a:pt x="554" y="76"/>
                    <a:pt x="572" y="69"/>
                    <a:pt x="595" y="69"/>
                  </a:cubicBezTo>
                  <a:cubicBezTo>
                    <a:pt x="616" y="69"/>
                    <a:pt x="633" y="76"/>
                    <a:pt x="645" y="89"/>
                  </a:cubicBezTo>
                  <a:cubicBezTo>
                    <a:pt x="657" y="102"/>
                    <a:pt x="663" y="121"/>
                    <a:pt x="663" y="144"/>
                  </a:cubicBezTo>
                  <a:close/>
                  <a:moveTo>
                    <a:pt x="639" y="145"/>
                  </a:moveTo>
                  <a:cubicBezTo>
                    <a:pt x="639" y="127"/>
                    <a:pt x="635" y="113"/>
                    <a:pt x="627" y="103"/>
                  </a:cubicBezTo>
                  <a:cubicBezTo>
                    <a:pt x="619" y="93"/>
                    <a:pt x="608" y="89"/>
                    <a:pt x="593" y="89"/>
                  </a:cubicBezTo>
                  <a:cubicBezTo>
                    <a:pt x="578" y="89"/>
                    <a:pt x="567" y="93"/>
                    <a:pt x="558" y="103"/>
                  </a:cubicBezTo>
                  <a:cubicBezTo>
                    <a:pt x="549" y="113"/>
                    <a:pt x="545" y="127"/>
                    <a:pt x="545" y="145"/>
                  </a:cubicBezTo>
                  <a:cubicBezTo>
                    <a:pt x="545" y="162"/>
                    <a:pt x="549" y="176"/>
                    <a:pt x="558" y="186"/>
                  </a:cubicBezTo>
                  <a:cubicBezTo>
                    <a:pt x="567" y="195"/>
                    <a:pt x="578" y="200"/>
                    <a:pt x="593" y="200"/>
                  </a:cubicBezTo>
                  <a:cubicBezTo>
                    <a:pt x="608" y="200"/>
                    <a:pt x="620" y="195"/>
                    <a:pt x="628" y="186"/>
                  </a:cubicBezTo>
                  <a:cubicBezTo>
                    <a:pt x="635" y="176"/>
                    <a:pt x="639" y="163"/>
                    <a:pt x="639" y="145"/>
                  </a:cubicBezTo>
                  <a:close/>
                  <a:moveTo>
                    <a:pt x="770" y="178"/>
                  </a:moveTo>
                  <a:cubicBezTo>
                    <a:pt x="770" y="190"/>
                    <a:pt x="765" y="200"/>
                    <a:pt x="755" y="208"/>
                  </a:cubicBezTo>
                  <a:cubicBezTo>
                    <a:pt x="746" y="216"/>
                    <a:pt x="733" y="220"/>
                    <a:pt x="717" y="220"/>
                  </a:cubicBezTo>
                  <a:cubicBezTo>
                    <a:pt x="703" y="220"/>
                    <a:pt x="691" y="217"/>
                    <a:pt x="681" y="211"/>
                  </a:cubicBezTo>
                  <a:cubicBezTo>
                    <a:pt x="681" y="186"/>
                    <a:pt x="681" y="186"/>
                    <a:pt x="681" y="186"/>
                  </a:cubicBezTo>
                  <a:cubicBezTo>
                    <a:pt x="693" y="196"/>
                    <a:pt x="705" y="200"/>
                    <a:pt x="719" y="200"/>
                  </a:cubicBezTo>
                  <a:cubicBezTo>
                    <a:pt x="737" y="200"/>
                    <a:pt x="746" y="193"/>
                    <a:pt x="746" y="180"/>
                  </a:cubicBezTo>
                  <a:cubicBezTo>
                    <a:pt x="746" y="175"/>
                    <a:pt x="744" y="170"/>
                    <a:pt x="741" y="167"/>
                  </a:cubicBezTo>
                  <a:cubicBezTo>
                    <a:pt x="737" y="163"/>
                    <a:pt x="729" y="159"/>
                    <a:pt x="716" y="153"/>
                  </a:cubicBezTo>
                  <a:cubicBezTo>
                    <a:pt x="704" y="148"/>
                    <a:pt x="695" y="142"/>
                    <a:pt x="689" y="135"/>
                  </a:cubicBezTo>
                  <a:cubicBezTo>
                    <a:pt x="684" y="129"/>
                    <a:pt x="681" y="121"/>
                    <a:pt x="681" y="111"/>
                  </a:cubicBezTo>
                  <a:cubicBezTo>
                    <a:pt x="681" y="99"/>
                    <a:pt x="686" y="89"/>
                    <a:pt x="696" y="81"/>
                  </a:cubicBezTo>
                  <a:cubicBezTo>
                    <a:pt x="705" y="73"/>
                    <a:pt x="718" y="69"/>
                    <a:pt x="732" y="69"/>
                  </a:cubicBezTo>
                  <a:cubicBezTo>
                    <a:pt x="744" y="69"/>
                    <a:pt x="754" y="71"/>
                    <a:pt x="763" y="76"/>
                  </a:cubicBezTo>
                  <a:cubicBezTo>
                    <a:pt x="763" y="99"/>
                    <a:pt x="763" y="99"/>
                    <a:pt x="763" y="99"/>
                  </a:cubicBezTo>
                  <a:cubicBezTo>
                    <a:pt x="754" y="92"/>
                    <a:pt x="743" y="89"/>
                    <a:pt x="730" y="89"/>
                  </a:cubicBezTo>
                  <a:cubicBezTo>
                    <a:pt x="723" y="89"/>
                    <a:pt x="717" y="90"/>
                    <a:pt x="712" y="94"/>
                  </a:cubicBezTo>
                  <a:cubicBezTo>
                    <a:pt x="707" y="98"/>
                    <a:pt x="705" y="103"/>
                    <a:pt x="705" y="109"/>
                  </a:cubicBezTo>
                  <a:cubicBezTo>
                    <a:pt x="705" y="115"/>
                    <a:pt x="707" y="120"/>
                    <a:pt x="710" y="123"/>
                  </a:cubicBezTo>
                  <a:cubicBezTo>
                    <a:pt x="714" y="127"/>
                    <a:pt x="721" y="131"/>
                    <a:pt x="733" y="135"/>
                  </a:cubicBezTo>
                  <a:cubicBezTo>
                    <a:pt x="746" y="141"/>
                    <a:pt x="756" y="147"/>
                    <a:pt x="761" y="154"/>
                  </a:cubicBezTo>
                  <a:cubicBezTo>
                    <a:pt x="767" y="160"/>
                    <a:pt x="770" y="168"/>
                    <a:pt x="770" y="178"/>
                  </a:cubicBezTo>
                  <a:close/>
                  <a:moveTo>
                    <a:pt x="926" y="144"/>
                  </a:moveTo>
                  <a:cubicBezTo>
                    <a:pt x="926" y="167"/>
                    <a:pt x="920" y="185"/>
                    <a:pt x="907" y="199"/>
                  </a:cubicBezTo>
                  <a:cubicBezTo>
                    <a:pt x="894" y="213"/>
                    <a:pt x="877" y="220"/>
                    <a:pt x="855" y="220"/>
                  </a:cubicBezTo>
                  <a:cubicBezTo>
                    <a:pt x="833" y="220"/>
                    <a:pt x="816" y="213"/>
                    <a:pt x="804" y="200"/>
                  </a:cubicBezTo>
                  <a:cubicBezTo>
                    <a:pt x="791" y="186"/>
                    <a:pt x="785" y="168"/>
                    <a:pt x="785" y="146"/>
                  </a:cubicBezTo>
                  <a:cubicBezTo>
                    <a:pt x="785" y="122"/>
                    <a:pt x="791" y="103"/>
                    <a:pt x="804" y="90"/>
                  </a:cubicBezTo>
                  <a:cubicBezTo>
                    <a:pt x="817" y="76"/>
                    <a:pt x="835" y="69"/>
                    <a:pt x="858" y="69"/>
                  </a:cubicBezTo>
                  <a:cubicBezTo>
                    <a:pt x="879" y="69"/>
                    <a:pt x="896" y="76"/>
                    <a:pt x="908" y="89"/>
                  </a:cubicBezTo>
                  <a:cubicBezTo>
                    <a:pt x="920" y="102"/>
                    <a:pt x="926" y="121"/>
                    <a:pt x="926" y="144"/>
                  </a:cubicBezTo>
                  <a:close/>
                  <a:moveTo>
                    <a:pt x="903" y="145"/>
                  </a:moveTo>
                  <a:cubicBezTo>
                    <a:pt x="903" y="127"/>
                    <a:pt x="899" y="113"/>
                    <a:pt x="891" y="103"/>
                  </a:cubicBezTo>
                  <a:cubicBezTo>
                    <a:pt x="883" y="93"/>
                    <a:pt x="871" y="89"/>
                    <a:pt x="856" y="89"/>
                  </a:cubicBezTo>
                  <a:cubicBezTo>
                    <a:pt x="842" y="89"/>
                    <a:pt x="830" y="93"/>
                    <a:pt x="821" y="103"/>
                  </a:cubicBezTo>
                  <a:cubicBezTo>
                    <a:pt x="813" y="113"/>
                    <a:pt x="808" y="127"/>
                    <a:pt x="808" y="145"/>
                  </a:cubicBezTo>
                  <a:cubicBezTo>
                    <a:pt x="808" y="162"/>
                    <a:pt x="813" y="176"/>
                    <a:pt x="821" y="186"/>
                  </a:cubicBezTo>
                  <a:cubicBezTo>
                    <a:pt x="830" y="195"/>
                    <a:pt x="842" y="200"/>
                    <a:pt x="856" y="200"/>
                  </a:cubicBezTo>
                  <a:cubicBezTo>
                    <a:pt x="871" y="200"/>
                    <a:pt x="883" y="195"/>
                    <a:pt x="891" y="186"/>
                  </a:cubicBezTo>
                  <a:cubicBezTo>
                    <a:pt x="899" y="176"/>
                    <a:pt x="903" y="163"/>
                    <a:pt x="903" y="145"/>
                  </a:cubicBezTo>
                  <a:close/>
                  <a:moveTo>
                    <a:pt x="1020" y="23"/>
                  </a:moveTo>
                  <a:cubicBezTo>
                    <a:pt x="1016" y="21"/>
                    <a:pt x="1011" y="20"/>
                    <a:pt x="1005" y="20"/>
                  </a:cubicBezTo>
                  <a:cubicBezTo>
                    <a:pt x="989" y="20"/>
                    <a:pt x="981" y="30"/>
                    <a:pt x="981" y="50"/>
                  </a:cubicBezTo>
                  <a:cubicBezTo>
                    <a:pt x="981" y="72"/>
                    <a:pt x="981" y="72"/>
                    <a:pt x="981" y="72"/>
                  </a:cubicBezTo>
                  <a:cubicBezTo>
                    <a:pt x="1015" y="72"/>
                    <a:pt x="1015" y="72"/>
                    <a:pt x="1015" y="72"/>
                  </a:cubicBezTo>
                  <a:cubicBezTo>
                    <a:pt x="1015" y="92"/>
                    <a:pt x="1015" y="92"/>
                    <a:pt x="1015" y="92"/>
                  </a:cubicBezTo>
                  <a:cubicBezTo>
                    <a:pt x="981" y="92"/>
                    <a:pt x="981" y="92"/>
                    <a:pt x="981" y="92"/>
                  </a:cubicBezTo>
                  <a:cubicBezTo>
                    <a:pt x="981" y="216"/>
                    <a:pt x="981" y="216"/>
                    <a:pt x="981" y="216"/>
                  </a:cubicBezTo>
                  <a:cubicBezTo>
                    <a:pt x="958" y="216"/>
                    <a:pt x="958" y="216"/>
                    <a:pt x="958" y="216"/>
                  </a:cubicBezTo>
                  <a:cubicBezTo>
                    <a:pt x="958" y="92"/>
                    <a:pt x="958" y="92"/>
                    <a:pt x="958" y="92"/>
                  </a:cubicBezTo>
                  <a:cubicBezTo>
                    <a:pt x="933" y="92"/>
                    <a:pt x="933" y="92"/>
                    <a:pt x="933" y="92"/>
                  </a:cubicBezTo>
                  <a:cubicBezTo>
                    <a:pt x="933" y="72"/>
                    <a:pt x="933" y="72"/>
                    <a:pt x="933" y="72"/>
                  </a:cubicBezTo>
                  <a:cubicBezTo>
                    <a:pt x="958" y="72"/>
                    <a:pt x="958" y="72"/>
                    <a:pt x="958" y="72"/>
                  </a:cubicBezTo>
                  <a:cubicBezTo>
                    <a:pt x="958" y="49"/>
                    <a:pt x="958" y="49"/>
                    <a:pt x="958" y="49"/>
                  </a:cubicBezTo>
                  <a:cubicBezTo>
                    <a:pt x="958" y="34"/>
                    <a:pt x="962" y="23"/>
                    <a:pt x="971" y="14"/>
                  </a:cubicBezTo>
                  <a:cubicBezTo>
                    <a:pt x="979" y="5"/>
                    <a:pt x="990" y="0"/>
                    <a:pt x="1004" y="0"/>
                  </a:cubicBezTo>
                  <a:cubicBezTo>
                    <a:pt x="1011" y="0"/>
                    <a:pt x="1016" y="1"/>
                    <a:pt x="1020" y="3"/>
                  </a:cubicBezTo>
                  <a:lnTo>
                    <a:pt x="1020" y="23"/>
                  </a:lnTo>
                  <a:close/>
                  <a:moveTo>
                    <a:pt x="1098" y="215"/>
                  </a:moveTo>
                  <a:cubicBezTo>
                    <a:pt x="1093" y="218"/>
                    <a:pt x="1086" y="220"/>
                    <a:pt x="1077" y="220"/>
                  </a:cubicBezTo>
                  <a:cubicBezTo>
                    <a:pt x="1052" y="220"/>
                    <a:pt x="1039" y="205"/>
                    <a:pt x="1039" y="177"/>
                  </a:cubicBezTo>
                  <a:cubicBezTo>
                    <a:pt x="1039" y="92"/>
                    <a:pt x="1039" y="92"/>
                    <a:pt x="1039" y="92"/>
                  </a:cubicBezTo>
                  <a:cubicBezTo>
                    <a:pt x="1014" y="92"/>
                    <a:pt x="1014" y="92"/>
                    <a:pt x="1014" y="92"/>
                  </a:cubicBezTo>
                  <a:cubicBezTo>
                    <a:pt x="1014" y="72"/>
                    <a:pt x="1014" y="72"/>
                    <a:pt x="1014" y="72"/>
                  </a:cubicBezTo>
                  <a:cubicBezTo>
                    <a:pt x="1039" y="72"/>
                    <a:pt x="1039" y="72"/>
                    <a:pt x="1039" y="72"/>
                  </a:cubicBezTo>
                  <a:cubicBezTo>
                    <a:pt x="1039" y="37"/>
                    <a:pt x="1039" y="37"/>
                    <a:pt x="1039" y="37"/>
                  </a:cubicBezTo>
                  <a:cubicBezTo>
                    <a:pt x="1062" y="30"/>
                    <a:pt x="1062" y="30"/>
                    <a:pt x="1062" y="30"/>
                  </a:cubicBezTo>
                  <a:cubicBezTo>
                    <a:pt x="1062" y="72"/>
                    <a:pt x="1062" y="72"/>
                    <a:pt x="1062" y="72"/>
                  </a:cubicBezTo>
                  <a:cubicBezTo>
                    <a:pt x="1098" y="72"/>
                    <a:pt x="1098" y="72"/>
                    <a:pt x="1098" y="72"/>
                  </a:cubicBezTo>
                  <a:cubicBezTo>
                    <a:pt x="1098" y="92"/>
                    <a:pt x="1098" y="92"/>
                    <a:pt x="1098" y="92"/>
                  </a:cubicBezTo>
                  <a:cubicBezTo>
                    <a:pt x="1062" y="92"/>
                    <a:pt x="1062" y="92"/>
                    <a:pt x="1062" y="92"/>
                  </a:cubicBezTo>
                  <a:cubicBezTo>
                    <a:pt x="1062" y="173"/>
                    <a:pt x="1062" y="173"/>
                    <a:pt x="1062" y="173"/>
                  </a:cubicBezTo>
                  <a:cubicBezTo>
                    <a:pt x="1062" y="183"/>
                    <a:pt x="1064" y="190"/>
                    <a:pt x="1067" y="194"/>
                  </a:cubicBezTo>
                  <a:cubicBezTo>
                    <a:pt x="1070" y="198"/>
                    <a:pt x="1076" y="200"/>
                    <a:pt x="1083" y="200"/>
                  </a:cubicBezTo>
                  <a:cubicBezTo>
                    <a:pt x="1089" y="200"/>
                    <a:pt x="1094" y="198"/>
                    <a:pt x="1098" y="195"/>
                  </a:cubicBezTo>
                  <a:lnTo>
                    <a:pt x="1098" y="215"/>
                  </a:lnTo>
                  <a:close/>
                  <a:moveTo>
                    <a:pt x="134" y="446"/>
                  </a:moveTo>
                  <a:cubicBezTo>
                    <a:pt x="134" y="463"/>
                    <a:pt x="128" y="477"/>
                    <a:pt x="116" y="488"/>
                  </a:cubicBezTo>
                  <a:cubicBezTo>
                    <a:pt x="103" y="499"/>
                    <a:pt x="88" y="504"/>
                    <a:pt x="69" y="504"/>
                  </a:cubicBezTo>
                  <a:cubicBezTo>
                    <a:pt x="10" y="504"/>
                    <a:pt x="10" y="504"/>
                    <a:pt x="10" y="504"/>
                  </a:cubicBezTo>
                  <a:cubicBezTo>
                    <a:pt x="10" y="303"/>
                    <a:pt x="10" y="303"/>
                    <a:pt x="10" y="303"/>
                  </a:cubicBezTo>
                  <a:cubicBezTo>
                    <a:pt x="67" y="303"/>
                    <a:pt x="67" y="303"/>
                    <a:pt x="67" y="303"/>
                  </a:cubicBezTo>
                  <a:cubicBezTo>
                    <a:pt x="84" y="303"/>
                    <a:pt x="98" y="307"/>
                    <a:pt x="108" y="315"/>
                  </a:cubicBezTo>
                  <a:cubicBezTo>
                    <a:pt x="119" y="324"/>
                    <a:pt x="124" y="335"/>
                    <a:pt x="124" y="349"/>
                  </a:cubicBezTo>
                  <a:cubicBezTo>
                    <a:pt x="124" y="360"/>
                    <a:pt x="121" y="370"/>
                    <a:pt x="115" y="378"/>
                  </a:cubicBezTo>
                  <a:cubicBezTo>
                    <a:pt x="108" y="387"/>
                    <a:pt x="100" y="393"/>
                    <a:pt x="89" y="397"/>
                  </a:cubicBezTo>
                  <a:cubicBezTo>
                    <a:pt x="89" y="397"/>
                    <a:pt x="89" y="397"/>
                    <a:pt x="89" y="397"/>
                  </a:cubicBezTo>
                  <a:cubicBezTo>
                    <a:pt x="103" y="399"/>
                    <a:pt x="114" y="404"/>
                    <a:pt x="122" y="413"/>
                  </a:cubicBezTo>
                  <a:cubicBezTo>
                    <a:pt x="130" y="421"/>
                    <a:pt x="134" y="433"/>
                    <a:pt x="134" y="446"/>
                  </a:cubicBezTo>
                  <a:close/>
                  <a:moveTo>
                    <a:pt x="99" y="353"/>
                  </a:moveTo>
                  <a:cubicBezTo>
                    <a:pt x="99" y="334"/>
                    <a:pt x="86" y="324"/>
                    <a:pt x="61" y="324"/>
                  </a:cubicBezTo>
                  <a:cubicBezTo>
                    <a:pt x="33" y="324"/>
                    <a:pt x="33" y="324"/>
                    <a:pt x="33" y="324"/>
                  </a:cubicBezTo>
                  <a:cubicBezTo>
                    <a:pt x="33" y="389"/>
                    <a:pt x="33" y="389"/>
                    <a:pt x="33" y="389"/>
                  </a:cubicBezTo>
                  <a:cubicBezTo>
                    <a:pt x="58" y="389"/>
                    <a:pt x="58" y="389"/>
                    <a:pt x="58" y="389"/>
                  </a:cubicBezTo>
                  <a:cubicBezTo>
                    <a:pt x="70" y="389"/>
                    <a:pt x="81" y="386"/>
                    <a:pt x="88" y="380"/>
                  </a:cubicBezTo>
                  <a:cubicBezTo>
                    <a:pt x="95" y="374"/>
                    <a:pt x="99" y="365"/>
                    <a:pt x="99" y="353"/>
                  </a:cubicBezTo>
                  <a:close/>
                  <a:moveTo>
                    <a:pt x="109" y="446"/>
                  </a:moveTo>
                  <a:cubicBezTo>
                    <a:pt x="109" y="422"/>
                    <a:pt x="93" y="410"/>
                    <a:pt x="61" y="410"/>
                  </a:cubicBezTo>
                  <a:cubicBezTo>
                    <a:pt x="33" y="410"/>
                    <a:pt x="33" y="410"/>
                    <a:pt x="33" y="410"/>
                  </a:cubicBezTo>
                  <a:cubicBezTo>
                    <a:pt x="33" y="483"/>
                    <a:pt x="33" y="483"/>
                    <a:pt x="33" y="483"/>
                  </a:cubicBezTo>
                  <a:cubicBezTo>
                    <a:pt x="65" y="483"/>
                    <a:pt x="65" y="483"/>
                    <a:pt x="65" y="483"/>
                  </a:cubicBezTo>
                  <a:cubicBezTo>
                    <a:pt x="79" y="483"/>
                    <a:pt x="90" y="480"/>
                    <a:pt x="98" y="473"/>
                  </a:cubicBezTo>
                  <a:cubicBezTo>
                    <a:pt x="105" y="466"/>
                    <a:pt x="109" y="457"/>
                    <a:pt x="109" y="446"/>
                  </a:cubicBezTo>
                  <a:close/>
                  <a:moveTo>
                    <a:pt x="191" y="309"/>
                  </a:moveTo>
                  <a:cubicBezTo>
                    <a:pt x="191" y="313"/>
                    <a:pt x="190" y="317"/>
                    <a:pt x="187" y="320"/>
                  </a:cubicBezTo>
                  <a:cubicBezTo>
                    <a:pt x="184" y="322"/>
                    <a:pt x="180" y="324"/>
                    <a:pt x="176" y="324"/>
                  </a:cubicBezTo>
                  <a:cubicBezTo>
                    <a:pt x="172" y="324"/>
                    <a:pt x="168" y="322"/>
                    <a:pt x="165" y="320"/>
                  </a:cubicBezTo>
                  <a:cubicBezTo>
                    <a:pt x="162" y="317"/>
                    <a:pt x="161" y="313"/>
                    <a:pt x="161" y="309"/>
                  </a:cubicBezTo>
                  <a:cubicBezTo>
                    <a:pt x="161" y="305"/>
                    <a:pt x="162" y="301"/>
                    <a:pt x="165" y="298"/>
                  </a:cubicBezTo>
                  <a:cubicBezTo>
                    <a:pt x="168" y="295"/>
                    <a:pt x="172" y="294"/>
                    <a:pt x="176" y="294"/>
                  </a:cubicBezTo>
                  <a:cubicBezTo>
                    <a:pt x="180" y="294"/>
                    <a:pt x="184" y="295"/>
                    <a:pt x="187" y="298"/>
                  </a:cubicBezTo>
                  <a:cubicBezTo>
                    <a:pt x="190" y="301"/>
                    <a:pt x="191" y="305"/>
                    <a:pt x="191" y="309"/>
                  </a:cubicBezTo>
                  <a:close/>
                  <a:moveTo>
                    <a:pt x="187" y="504"/>
                  </a:moveTo>
                  <a:cubicBezTo>
                    <a:pt x="164" y="504"/>
                    <a:pt x="164" y="504"/>
                    <a:pt x="164" y="504"/>
                  </a:cubicBezTo>
                  <a:cubicBezTo>
                    <a:pt x="164" y="360"/>
                    <a:pt x="164" y="360"/>
                    <a:pt x="164" y="360"/>
                  </a:cubicBezTo>
                  <a:cubicBezTo>
                    <a:pt x="187" y="360"/>
                    <a:pt x="187" y="360"/>
                    <a:pt x="187" y="360"/>
                  </a:cubicBezTo>
                  <a:lnTo>
                    <a:pt x="187" y="504"/>
                  </a:lnTo>
                  <a:close/>
                  <a:moveTo>
                    <a:pt x="327" y="367"/>
                  </a:moveTo>
                  <a:cubicBezTo>
                    <a:pt x="241" y="485"/>
                    <a:pt x="241" y="485"/>
                    <a:pt x="241" y="485"/>
                  </a:cubicBezTo>
                  <a:cubicBezTo>
                    <a:pt x="326" y="485"/>
                    <a:pt x="326" y="485"/>
                    <a:pt x="326" y="485"/>
                  </a:cubicBezTo>
                  <a:cubicBezTo>
                    <a:pt x="326" y="504"/>
                    <a:pt x="326" y="504"/>
                    <a:pt x="326" y="504"/>
                  </a:cubicBezTo>
                  <a:cubicBezTo>
                    <a:pt x="207" y="504"/>
                    <a:pt x="207" y="504"/>
                    <a:pt x="207" y="504"/>
                  </a:cubicBezTo>
                  <a:cubicBezTo>
                    <a:pt x="207" y="497"/>
                    <a:pt x="207" y="497"/>
                    <a:pt x="207" y="497"/>
                  </a:cubicBezTo>
                  <a:cubicBezTo>
                    <a:pt x="293" y="380"/>
                    <a:pt x="293" y="380"/>
                    <a:pt x="293" y="380"/>
                  </a:cubicBezTo>
                  <a:cubicBezTo>
                    <a:pt x="215" y="380"/>
                    <a:pt x="215" y="380"/>
                    <a:pt x="215" y="380"/>
                  </a:cubicBezTo>
                  <a:cubicBezTo>
                    <a:pt x="215" y="360"/>
                    <a:pt x="215" y="360"/>
                    <a:pt x="215" y="360"/>
                  </a:cubicBezTo>
                  <a:cubicBezTo>
                    <a:pt x="327" y="360"/>
                    <a:pt x="327" y="360"/>
                    <a:pt x="327" y="360"/>
                  </a:cubicBezTo>
                  <a:lnTo>
                    <a:pt x="327" y="367"/>
                  </a:lnTo>
                  <a:close/>
                  <a:moveTo>
                    <a:pt x="456" y="324"/>
                  </a:moveTo>
                  <a:cubicBezTo>
                    <a:pt x="398" y="324"/>
                    <a:pt x="398" y="324"/>
                    <a:pt x="398" y="324"/>
                  </a:cubicBezTo>
                  <a:cubicBezTo>
                    <a:pt x="398" y="504"/>
                    <a:pt x="398" y="504"/>
                    <a:pt x="398" y="504"/>
                  </a:cubicBezTo>
                  <a:cubicBezTo>
                    <a:pt x="375" y="504"/>
                    <a:pt x="375" y="504"/>
                    <a:pt x="375" y="504"/>
                  </a:cubicBezTo>
                  <a:cubicBezTo>
                    <a:pt x="375" y="324"/>
                    <a:pt x="375" y="324"/>
                    <a:pt x="375" y="324"/>
                  </a:cubicBezTo>
                  <a:cubicBezTo>
                    <a:pt x="316" y="324"/>
                    <a:pt x="316" y="324"/>
                    <a:pt x="316" y="324"/>
                  </a:cubicBezTo>
                  <a:cubicBezTo>
                    <a:pt x="316" y="303"/>
                    <a:pt x="316" y="303"/>
                    <a:pt x="316" y="303"/>
                  </a:cubicBezTo>
                  <a:cubicBezTo>
                    <a:pt x="456" y="303"/>
                    <a:pt x="456" y="303"/>
                    <a:pt x="456" y="303"/>
                  </a:cubicBezTo>
                  <a:lnTo>
                    <a:pt x="456" y="324"/>
                  </a:lnTo>
                  <a:close/>
                  <a:moveTo>
                    <a:pt x="549" y="504"/>
                  </a:moveTo>
                  <a:cubicBezTo>
                    <a:pt x="526" y="504"/>
                    <a:pt x="526" y="504"/>
                    <a:pt x="526" y="504"/>
                  </a:cubicBezTo>
                  <a:cubicBezTo>
                    <a:pt x="526" y="482"/>
                    <a:pt x="526" y="482"/>
                    <a:pt x="526" y="482"/>
                  </a:cubicBezTo>
                  <a:cubicBezTo>
                    <a:pt x="525" y="482"/>
                    <a:pt x="525" y="482"/>
                    <a:pt x="525" y="482"/>
                  </a:cubicBezTo>
                  <a:cubicBezTo>
                    <a:pt x="515" y="499"/>
                    <a:pt x="500" y="508"/>
                    <a:pt x="481" y="508"/>
                  </a:cubicBezTo>
                  <a:cubicBezTo>
                    <a:pt x="467" y="508"/>
                    <a:pt x="456" y="504"/>
                    <a:pt x="447" y="497"/>
                  </a:cubicBezTo>
                  <a:cubicBezTo>
                    <a:pt x="439" y="489"/>
                    <a:pt x="435" y="479"/>
                    <a:pt x="435" y="466"/>
                  </a:cubicBezTo>
                  <a:cubicBezTo>
                    <a:pt x="435" y="439"/>
                    <a:pt x="451" y="424"/>
                    <a:pt x="482" y="419"/>
                  </a:cubicBezTo>
                  <a:cubicBezTo>
                    <a:pt x="526" y="413"/>
                    <a:pt x="526" y="413"/>
                    <a:pt x="526" y="413"/>
                  </a:cubicBezTo>
                  <a:cubicBezTo>
                    <a:pt x="526" y="389"/>
                    <a:pt x="516" y="377"/>
                    <a:pt x="496" y="377"/>
                  </a:cubicBezTo>
                  <a:cubicBezTo>
                    <a:pt x="479" y="377"/>
                    <a:pt x="463" y="382"/>
                    <a:pt x="449" y="394"/>
                  </a:cubicBezTo>
                  <a:cubicBezTo>
                    <a:pt x="449" y="370"/>
                    <a:pt x="449" y="370"/>
                    <a:pt x="449" y="370"/>
                  </a:cubicBezTo>
                  <a:cubicBezTo>
                    <a:pt x="453" y="367"/>
                    <a:pt x="460" y="364"/>
                    <a:pt x="471" y="361"/>
                  </a:cubicBezTo>
                  <a:cubicBezTo>
                    <a:pt x="481" y="358"/>
                    <a:pt x="490" y="357"/>
                    <a:pt x="498" y="357"/>
                  </a:cubicBezTo>
                  <a:cubicBezTo>
                    <a:pt x="532" y="357"/>
                    <a:pt x="549" y="375"/>
                    <a:pt x="549" y="411"/>
                  </a:cubicBezTo>
                  <a:lnTo>
                    <a:pt x="549" y="504"/>
                  </a:lnTo>
                  <a:close/>
                  <a:moveTo>
                    <a:pt x="526" y="432"/>
                  </a:moveTo>
                  <a:cubicBezTo>
                    <a:pt x="491" y="436"/>
                    <a:pt x="491" y="436"/>
                    <a:pt x="491" y="436"/>
                  </a:cubicBezTo>
                  <a:cubicBezTo>
                    <a:pt x="479" y="438"/>
                    <a:pt x="470" y="441"/>
                    <a:pt x="466" y="445"/>
                  </a:cubicBezTo>
                  <a:cubicBezTo>
                    <a:pt x="461" y="449"/>
                    <a:pt x="458" y="455"/>
                    <a:pt x="458" y="464"/>
                  </a:cubicBezTo>
                  <a:cubicBezTo>
                    <a:pt x="458" y="472"/>
                    <a:pt x="461" y="477"/>
                    <a:pt x="466" y="482"/>
                  </a:cubicBezTo>
                  <a:cubicBezTo>
                    <a:pt x="471" y="486"/>
                    <a:pt x="478" y="488"/>
                    <a:pt x="486" y="488"/>
                  </a:cubicBezTo>
                  <a:cubicBezTo>
                    <a:pt x="497" y="488"/>
                    <a:pt x="507" y="484"/>
                    <a:pt x="514" y="476"/>
                  </a:cubicBezTo>
                  <a:cubicBezTo>
                    <a:pt x="522" y="468"/>
                    <a:pt x="526" y="458"/>
                    <a:pt x="526" y="446"/>
                  </a:cubicBezTo>
                  <a:lnTo>
                    <a:pt x="526" y="432"/>
                  </a:lnTo>
                  <a:close/>
                  <a:moveTo>
                    <a:pt x="607" y="504"/>
                  </a:moveTo>
                  <a:cubicBezTo>
                    <a:pt x="584" y="504"/>
                    <a:pt x="584" y="504"/>
                    <a:pt x="584" y="504"/>
                  </a:cubicBezTo>
                  <a:cubicBezTo>
                    <a:pt x="584" y="291"/>
                    <a:pt x="584" y="291"/>
                    <a:pt x="584" y="291"/>
                  </a:cubicBezTo>
                  <a:cubicBezTo>
                    <a:pt x="607" y="291"/>
                    <a:pt x="607" y="291"/>
                    <a:pt x="607" y="291"/>
                  </a:cubicBezTo>
                  <a:lnTo>
                    <a:pt x="607" y="504"/>
                  </a:lnTo>
                  <a:close/>
                  <a:moveTo>
                    <a:pt x="766" y="504"/>
                  </a:moveTo>
                  <a:cubicBezTo>
                    <a:pt x="733" y="504"/>
                    <a:pt x="733" y="504"/>
                    <a:pt x="733" y="504"/>
                  </a:cubicBezTo>
                  <a:cubicBezTo>
                    <a:pt x="670" y="435"/>
                    <a:pt x="670" y="435"/>
                    <a:pt x="670" y="435"/>
                  </a:cubicBezTo>
                  <a:cubicBezTo>
                    <a:pt x="669" y="435"/>
                    <a:pt x="669" y="435"/>
                    <a:pt x="669" y="435"/>
                  </a:cubicBezTo>
                  <a:cubicBezTo>
                    <a:pt x="669" y="504"/>
                    <a:pt x="669" y="504"/>
                    <a:pt x="669" y="504"/>
                  </a:cubicBezTo>
                  <a:cubicBezTo>
                    <a:pt x="646" y="504"/>
                    <a:pt x="646" y="504"/>
                    <a:pt x="646" y="504"/>
                  </a:cubicBezTo>
                  <a:cubicBezTo>
                    <a:pt x="646" y="291"/>
                    <a:pt x="646" y="291"/>
                    <a:pt x="646" y="291"/>
                  </a:cubicBezTo>
                  <a:cubicBezTo>
                    <a:pt x="669" y="291"/>
                    <a:pt x="669" y="291"/>
                    <a:pt x="669" y="291"/>
                  </a:cubicBezTo>
                  <a:cubicBezTo>
                    <a:pt x="669" y="426"/>
                    <a:pt x="669" y="426"/>
                    <a:pt x="669" y="426"/>
                  </a:cubicBezTo>
                  <a:cubicBezTo>
                    <a:pt x="670" y="426"/>
                    <a:pt x="670" y="426"/>
                    <a:pt x="670" y="426"/>
                  </a:cubicBezTo>
                  <a:cubicBezTo>
                    <a:pt x="730" y="360"/>
                    <a:pt x="730" y="360"/>
                    <a:pt x="730" y="360"/>
                  </a:cubicBezTo>
                  <a:cubicBezTo>
                    <a:pt x="761" y="360"/>
                    <a:pt x="761" y="360"/>
                    <a:pt x="761" y="360"/>
                  </a:cubicBezTo>
                  <a:cubicBezTo>
                    <a:pt x="694" y="430"/>
                    <a:pt x="694" y="430"/>
                    <a:pt x="694" y="430"/>
                  </a:cubicBezTo>
                  <a:lnTo>
                    <a:pt x="766" y="504"/>
                  </a:lnTo>
                  <a:close/>
                  <a:moveTo>
                    <a:pt x="113" y="741"/>
                  </a:moveTo>
                  <a:cubicBezTo>
                    <a:pt x="113" y="758"/>
                    <a:pt x="107" y="772"/>
                    <a:pt x="95" y="781"/>
                  </a:cubicBezTo>
                  <a:cubicBezTo>
                    <a:pt x="83" y="791"/>
                    <a:pt x="66" y="796"/>
                    <a:pt x="46" y="796"/>
                  </a:cubicBezTo>
                  <a:cubicBezTo>
                    <a:pt x="38" y="796"/>
                    <a:pt x="30" y="795"/>
                    <a:pt x="20" y="792"/>
                  </a:cubicBezTo>
                  <a:cubicBezTo>
                    <a:pt x="11" y="790"/>
                    <a:pt x="4" y="787"/>
                    <a:pt x="0" y="784"/>
                  </a:cubicBezTo>
                  <a:cubicBezTo>
                    <a:pt x="0" y="756"/>
                    <a:pt x="0" y="756"/>
                    <a:pt x="0" y="756"/>
                  </a:cubicBezTo>
                  <a:cubicBezTo>
                    <a:pt x="6" y="762"/>
                    <a:pt x="14" y="766"/>
                    <a:pt x="23" y="769"/>
                  </a:cubicBezTo>
                  <a:cubicBezTo>
                    <a:pt x="32" y="773"/>
                    <a:pt x="41" y="774"/>
                    <a:pt x="49" y="774"/>
                  </a:cubicBezTo>
                  <a:cubicBezTo>
                    <a:pt x="75" y="774"/>
                    <a:pt x="88" y="764"/>
                    <a:pt x="88" y="744"/>
                  </a:cubicBezTo>
                  <a:cubicBezTo>
                    <a:pt x="88" y="736"/>
                    <a:pt x="85" y="729"/>
                    <a:pt x="80" y="723"/>
                  </a:cubicBezTo>
                  <a:cubicBezTo>
                    <a:pt x="74" y="716"/>
                    <a:pt x="63" y="709"/>
                    <a:pt x="46" y="699"/>
                  </a:cubicBezTo>
                  <a:cubicBezTo>
                    <a:pt x="29" y="689"/>
                    <a:pt x="17" y="680"/>
                    <a:pt x="11" y="672"/>
                  </a:cubicBezTo>
                  <a:cubicBezTo>
                    <a:pt x="4" y="664"/>
                    <a:pt x="1" y="653"/>
                    <a:pt x="1" y="641"/>
                  </a:cubicBezTo>
                  <a:cubicBezTo>
                    <a:pt x="1" y="625"/>
                    <a:pt x="7" y="612"/>
                    <a:pt x="19" y="602"/>
                  </a:cubicBezTo>
                  <a:cubicBezTo>
                    <a:pt x="30" y="592"/>
                    <a:pt x="46" y="587"/>
                    <a:pt x="65" y="587"/>
                  </a:cubicBezTo>
                  <a:cubicBezTo>
                    <a:pt x="83" y="587"/>
                    <a:pt x="96" y="590"/>
                    <a:pt x="104" y="594"/>
                  </a:cubicBezTo>
                  <a:cubicBezTo>
                    <a:pt x="104" y="621"/>
                    <a:pt x="104" y="621"/>
                    <a:pt x="104" y="621"/>
                  </a:cubicBezTo>
                  <a:cubicBezTo>
                    <a:pt x="94" y="613"/>
                    <a:pt x="80" y="609"/>
                    <a:pt x="63" y="609"/>
                  </a:cubicBezTo>
                  <a:cubicBezTo>
                    <a:pt x="52" y="609"/>
                    <a:pt x="43" y="611"/>
                    <a:pt x="36" y="617"/>
                  </a:cubicBezTo>
                  <a:cubicBezTo>
                    <a:pt x="29" y="623"/>
                    <a:pt x="25" y="630"/>
                    <a:pt x="25" y="639"/>
                  </a:cubicBezTo>
                  <a:cubicBezTo>
                    <a:pt x="25" y="646"/>
                    <a:pt x="26" y="651"/>
                    <a:pt x="29" y="655"/>
                  </a:cubicBezTo>
                  <a:cubicBezTo>
                    <a:pt x="31" y="659"/>
                    <a:pt x="34" y="663"/>
                    <a:pt x="39" y="667"/>
                  </a:cubicBezTo>
                  <a:cubicBezTo>
                    <a:pt x="44" y="671"/>
                    <a:pt x="53" y="676"/>
                    <a:pt x="65" y="683"/>
                  </a:cubicBezTo>
                  <a:cubicBezTo>
                    <a:pt x="82" y="693"/>
                    <a:pt x="95" y="702"/>
                    <a:pt x="102" y="711"/>
                  </a:cubicBezTo>
                  <a:cubicBezTo>
                    <a:pt x="109" y="720"/>
                    <a:pt x="113" y="730"/>
                    <a:pt x="113" y="741"/>
                  </a:cubicBezTo>
                  <a:close/>
                  <a:moveTo>
                    <a:pt x="257" y="726"/>
                  </a:moveTo>
                  <a:cubicBezTo>
                    <a:pt x="155" y="726"/>
                    <a:pt x="155" y="726"/>
                    <a:pt x="155" y="726"/>
                  </a:cubicBezTo>
                  <a:cubicBezTo>
                    <a:pt x="155" y="742"/>
                    <a:pt x="160" y="755"/>
                    <a:pt x="168" y="763"/>
                  </a:cubicBezTo>
                  <a:cubicBezTo>
                    <a:pt x="176" y="772"/>
                    <a:pt x="187" y="776"/>
                    <a:pt x="202" y="776"/>
                  </a:cubicBezTo>
                  <a:cubicBezTo>
                    <a:pt x="218" y="776"/>
                    <a:pt x="233" y="771"/>
                    <a:pt x="247" y="760"/>
                  </a:cubicBezTo>
                  <a:cubicBezTo>
                    <a:pt x="247" y="782"/>
                    <a:pt x="247" y="782"/>
                    <a:pt x="247" y="782"/>
                  </a:cubicBezTo>
                  <a:cubicBezTo>
                    <a:pt x="234" y="791"/>
                    <a:pt x="217" y="796"/>
                    <a:pt x="196" y="796"/>
                  </a:cubicBezTo>
                  <a:cubicBezTo>
                    <a:pt x="176" y="796"/>
                    <a:pt x="160" y="789"/>
                    <a:pt x="148" y="776"/>
                  </a:cubicBezTo>
                  <a:cubicBezTo>
                    <a:pt x="137" y="763"/>
                    <a:pt x="131" y="744"/>
                    <a:pt x="131" y="721"/>
                  </a:cubicBezTo>
                  <a:cubicBezTo>
                    <a:pt x="131" y="707"/>
                    <a:pt x="134" y="694"/>
                    <a:pt x="140" y="682"/>
                  </a:cubicBezTo>
                  <a:cubicBezTo>
                    <a:pt x="146" y="670"/>
                    <a:pt x="153" y="661"/>
                    <a:pt x="164" y="655"/>
                  </a:cubicBezTo>
                  <a:cubicBezTo>
                    <a:pt x="174" y="648"/>
                    <a:pt x="185" y="645"/>
                    <a:pt x="197" y="645"/>
                  </a:cubicBezTo>
                  <a:cubicBezTo>
                    <a:pt x="216" y="645"/>
                    <a:pt x="231" y="651"/>
                    <a:pt x="241" y="663"/>
                  </a:cubicBezTo>
                  <a:cubicBezTo>
                    <a:pt x="251" y="675"/>
                    <a:pt x="257" y="692"/>
                    <a:pt x="257" y="714"/>
                  </a:cubicBezTo>
                  <a:lnTo>
                    <a:pt x="257" y="726"/>
                  </a:lnTo>
                  <a:close/>
                  <a:moveTo>
                    <a:pt x="233" y="707"/>
                  </a:moveTo>
                  <a:cubicBezTo>
                    <a:pt x="233" y="693"/>
                    <a:pt x="230" y="683"/>
                    <a:pt x="223" y="676"/>
                  </a:cubicBezTo>
                  <a:cubicBezTo>
                    <a:pt x="217" y="668"/>
                    <a:pt x="208" y="665"/>
                    <a:pt x="197" y="665"/>
                  </a:cubicBezTo>
                  <a:cubicBezTo>
                    <a:pt x="186" y="665"/>
                    <a:pt x="177" y="668"/>
                    <a:pt x="170" y="676"/>
                  </a:cubicBezTo>
                  <a:cubicBezTo>
                    <a:pt x="162" y="684"/>
                    <a:pt x="157" y="694"/>
                    <a:pt x="155" y="707"/>
                  </a:cubicBezTo>
                  <a:lnTo>
                    <a:pt x="233" y="707"/>
                  </a:lnTo>
                  <a:close/>
                  <a:moveTo>
                    <a:pt x="358" y="672"/>
                  </a:moveTo>
                  <a:cubicBezTo>
                    <a:pt x="354" y="669"/>
                    <a:pt x="348" y="667"/>
                    <a:pt x="340" y="667"/>
                  </a:cubicBezTo>
                  <a:cubicBezTo>
                    <a:pt x="330" y="667"/>
                    <a:pt x="322" y="672"/>
                    <a:pt x="315" y="681"/>
                  </a:cubicBezTo>
                  <a:cubicBezTo>
                    <a:pt x="309" y="691"/>
                    <a:pt x="306" y="704"/>
                    <a:pt x="306" y="719"/>
                  </a:cubicBezTo>
                  <a:cubicBezTo>
                    <a:pt x="306" y="792"/>
                    <a:pt x="306" y="792"/>
                    <a:pt x="306" y="792"/>
                  </a:cubicBezTo>
                  <a:cubicBezTo>
                    <a:pt x="283" y="792"/>
                    <a:pt x="283" y="792"/>
                    <a:pt x="283" y="792"/>
                  </a:cubicBezTo>
                  <a:cubicBezTo>
                    <a:pt x="283" y="648"/>
                    <a:pt x="283" y="648"/>
                    <a:pt x="283" y="648"/>
                  </a:cubicBezTo>
                  <a:cubicBezTo>
                    <a:pt x="306" y="648"/>
                    <a:pt x="306" y="648"/>
                    <a:pt x="306" y="648"/>
                  </a:cubicBezTo>
                  <a:cubicBezTo>
                    <a:pt x="306" y="678"/>
                    <a:pt x="306" y="678"/>
                    <a:pt x="306" y="678"/>
                  </a:cubicBezTo>
                  <a:cubicBezTo>
                    <a:pt x="306" y="678"/>
                    <a:pt x="306" y="678"/>
                    <a:pt x="306" y="678"/>
                  </a:cubicBezTo>
                  <a:cubicBezTo>
                    <a:pt x="309" y="668"/>
                    <a:pt x="314" y="660"/>
                    <a:pt x="321" y="654"/>
                  </a:cubicBezTo>
                  <a:cubicBezTo>
                    <a:pt x="328" y="649"/>
                    <a:pt x="335" y="646"/>
                    <a:pt x="344" y="646"/>
                  </a:cubicBezTo>
                  <a:cubicBezTo>
                    <a:pt x="350" y="646"/>
                    <a:pt x="355" y="646"/>
                    <a:pt x="358" y="648"/>
                  </a:cubicBezTo>
                  <a:lnTo>
                    <a:pt x="358" y="672"/>
                  </a:lnTo>
                  <a:close/>
                  <a:moveTo>
                    <a:pt x="500" y="648"/>
                  </a:moveTo>
                  <a:cubicBezTo>
                    <a:pt x="443" y="792"/>
                    <a:pt x="443" y="792"/>
                    <a:pt x="443" y="792"/>
                  </a:cubicBezTo>
                  <a:cubicBezTo>
                    <a:pt x="420" y="792"/>
                    <a:pt x="420" y="792"/>
                    <a:pt x="420" y="792"/>
                  </a:cubicBezTo>
                  <a:cubicBezTo>
                    <a:pt x="365" y="648"/>
                    <a:pt x="365" y="648"/>
                    <a:pt x="365" y="648"/>
                  </a:cubicBezTo>
                  <a:cubicBezTo>
                    <a:pt x="391" y="648"/>
                    <a:pt x="391" y="648"/>
                    <a:pt x="391" y="648"/>
                  </a:cubicBezTo>
                  <a:cubicBezTo>
                    <a:pt x="427" y="753"/>
                    <a:pt x="427" y="753"/>
                    <a:pt x="427" y="753"/>
                  </a:cubicBezTo>
                  <a:cubicBezTo>
                    <a:pt x="429" y="758"/>
                    <a:pt x="431" y="765"/>
                    <a:pt x="432" y="773"/>
                  </a:cubicBezTo>
                  <a:cubicBezTo>
                    <a:pt x="433" y="773"/>
                    <a:pt x="433" y="773"/>
                    <a:pt x="433" y="773"/>
                  </a:cubicBezTo>
                  <a:cubicBezTo>
                    <a:pt x="434" y="766"/>
                    <a:pt x="435" y="760"/>
                    <a:pt x="437" y="754"/>
                  </a:cubicBezTo>
                  <a:cubicBezTo>
                    <a:pt x="476" y="648"/>
                    <a:pt x="476" y="648"/>
                    <a:pt x="476" y="648"/>
                  </a:cubicBezTo>
                  <a:lnTo>
                    <a:pt x="500" y="648"/>
                  </a:lnTo>
                  <a:close/>
                  <a:moveTo>
                    <a:pt x="631" y="726"/>
                  </a:moveTo>
                  <a:cubicBezTo>
                    <a:pt x="530" y="726"/>
                    <a:pt x="530" y="726"/>
                    <a:pt x="530" y="726"/>
                  </a:cubicBezTo>
                  <a:cubicBezTo>
                    <a:pt x="530" y="742"/>
                    <a:pt x="534" y="755"/>
                    <a:pt x="543" y="763"/>
                  </a:cubicBezTo>
                  <a:cubicBezTo>
                    <a:pt x="551" y="772"/>
                    <a:pt x="562" y="776"/>
                    <a:pt x="577" y="776"/>
                  </a:cubicBezTo>
                  <a:cubicBezTo>
                    <a:pt x="593" y="776"/>
                    <a:pt x="608" y="771"/>
                    <a:pt x="621" y="760"/>
                  </a:cubicBezTo>
                  <a:cubicBezTo>
                    <a:pt x="621" y="782"/>
                    <a:pt x="621" y="782"/>
                    <a:pt x="621" y="782"/>
                  </a:cubicBezTo>
                  <a:cubicBezTo>
                    <a:pt x="609" y="791"/>
                    <a:pt x="592" y="796"/>
                    <a:pt x="571" y="796"/>
                  </a:cubicBezTo>
                  <a:cubicBezTo>
                    <a:pt x="551" y="796"/>
                    <a:pt x="535" y="789"/>
                    <a:pt x="523" y="776"/>
                  </a:cubicBezTo>
                  <a:cubicBezTo>
                    <a:pt x="512" y="763"/>
                    <a:pt x="506" y="744"/>
                    <a:pt x="506" y="721"/>
                  </a:cubicBezTo>
                  <a:cubicBezTo>
                    <a:pt x="506" y="707"/>
                    <a:pt x="509" y="694"/>
                    <a:pt x="515" y="682"/>
                  </a:cubicBezTo>
                  <a:cubicBezTo>
                    <a:pt x="520" y="670"/>
                    <a:pt x="528" y="661"/>
                    <a:pt x="538" y="655"/>
                  </a:cubicBezTo>
                  <a:cubicBezTo>
                    <a:pt x="548" y="648"/>
                    <a:pt x="560" y="645"/>
                    <a:pt x="572" y="645"/>
                  </a:cubicBezTo>
                  <a:cubicBezTo>
                    <a:pt x="591" y="645"/>
                    <a:pt x="605" y="651"/>
                    <a:pt x="616" y="663"/>
                  </a:cubicBezTo>
                  <a:cubicBezTo>
                    <a:pt x="626" y="675"/>
                    <a:pt x="631" y="692"/>
                    <a:pt x="631" y="714"/>
                  </a:cubicBezTo>
                  <a:lnTo>
                    <a:pt x="631" y="726"/>
                  </a:lnTo>
                  <a:close/>
                  <a:moveTo>
                    <a:pt x="608" y="707"/>
                  </a:moveTo>
                  <a:cubicBezTo>
                    <a:pt x="608" y="693"/>
                    <a:pt x="604" y="683"/>
                    <a:pt x="598" y="676"/>
                  </a:cubicBezTo>
                  <a:cubicBezTo>
                    <a:pt x="592" y="668"/>
                    <a:pt x="583" y="665"/>
                    <a:pt x="572" y="665"/>
                  </a:cubicBezTo>
                  <a:cubicBezTo>
                    <a:pt x="561" y="665"/>
                    <a:pt x="552" y="668"/>
                    <a:pt x="544" y="676"/>
                  </a:cubicBezTo>
                  <a:cubicBezTo>
                    <a:pt x="537" y="684"/>
                    <a:pt x="532" y="694"/>
                    <a:pt x="530" y="707"/>
                  </a:cubicBezTo>
                  <a:lnTo>
                    <a:pt x="608" y="707"/>
                  </a:lnTo>
                  <a:close/>
                  <a:moveTo>
                    <a:pt x="733" y="672"/>
                  </a:moveTo>
                  <a:cubicBezTo>
                    <a:pt x="728" y="669"/>
                    <a:pt x="723" y="667"/>
                    <a:pt x="715" y="667"/>
                  </a:cubicBezTo>
                  <a:cubicBezTo>
                    <a:pt x="705" y="667"/>
                    <a:pt x="696" y="672"/>
                    <a:pt x="690" y="681"/>
                  </a:cubicBezTo>
                  <a:cubicBezTo>
                    <a:pt x="684" y="691"/>
                    <a:pt x="681" y="704"/>
                    <a:pt x="681" y="719"/>
                  </a:cubicBezTo>
                  <a:cubicBezTo>
                    <a:pt x="681" y="792"/>
                    <a:pt x="681" y="792"/>
                    <a:pt x="681" y="792"/>
                  </a:cubicBezTo>
                  <a:cubicBezTo>
                    <a:pt x="657" y="792"/>
                    <a:pt x="657" y="792"/>
                    <a:pt x="657" y="792"/>
                  </a:cubicBezTo>
                  <a:cubicBezTo>
                    <a:pt x="657" y="648"/>
                    <a:pt x="657" y="648"/>
                    <a:pt x="657" y="648"/>
                  </a:cubicBezTo>
                  <a:cubicBezTo>
                    <a:pt x="681" y="648"/>
                    <a:pt x="681" y="648"/>
                    <a:pt x="681" y="648"/>
                  </a:cubicBezTo>
                  <a:cubicBezTo>
                    <a:pt x="681" y="678"/>
                    <a:pt x="681" y="678"/>
                    <a:pt x="681" y="678"/>
                  </a:cubicBezTo>
                  <a:cubicBezTo>
                    <a:pt x="681" y="678"/>
                    <a:pt x="681" y="678"/>
                    <a:pt x="681" y="678"/>
                  </a:cubicBezTo>
                  <a:cubicBezTo>
                    <a:pt x="684" y="668"/>
                    <a:pt x="689" y="660"/>
                    <a:pt x="696" y="654"/>
                  </a:cubicBezTo>
                  <a:cubicBezTo>
                    <a:pt x="702" y="649"/>
                    <a:pt x="710" y="646"/>
                    <a:pt x="719" y="646"/>
                  </a:cubicBezTo>
                  <a:cubicBezTo>
                    <a:pt x="725" y="646"/>
                    <a:pt x="729" y="646"/>
                    <a:pt x="733" y="648"/>
                  </a:cubicBezTo>
                  <a:lnTo>
                    <a:pt x="733" y="6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225" name="Picture 224"/>
            <p:cNvPicPr>
              <a:picLocks noChangeAspect="1"/>
            </p:cNvPicPr>
            <p:nvPr/>
          </p:nvPicPr>
          <p:blipFill>
            <a:blip r:embed="rId12"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10501313" y="5079163"/>
              <a:ext cx="420687" cy="420687"/>
            </a:xfrm>
            <a:prstGeom prst="rect">
              <a:avLst/>
            </a:prstGeom>
          </p:spPr>
        </p:pic>
        <p:grpSp>
          <p:nvGrpSpPr>
            <p:cNvPr id="301" name="Group 57"/>
            <p:cNvGrpSpPr>
              <a:grpSpLocks noChangeAspect="1"/>
            </p:cNvGrpSpPr>
            <p:nvPr/>
          </p:nvGrpSpPr>
          <p:grpSpPr bwMode="auto">
            <a:xfrm>
              <a:off x="9926638" y="3368675"/>
              <a:ext cx="777875" cy="800100"/>
              <a:chOff x="6253" y="2122"/>
              <a:chExt cx="490" cy="504"/>
            </a:xfrm>
          </p:grpSpPr>
          <p:sp>
            <p:nvSpPr>
              <p:cNvPr id="302" name="AutoShape 56"/>
              <p:cNvSpPr>
                <a:spLocks noChangeAspect="1" noChangeArrowheads="1" noTextEdit="1"/>
              </p:cNvSpPr>
              <p:nvPr/>
            </p:nvSpPr>
            <p:spPr bwMode="auto">
              <a:xfrm>
                <a:off x="6253" y="2122"/>
                <a:ext cx="488"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3" name="Freeform 58"/>
              <p:cNvSpPr>
                <a:spLocks/>
              </p:cNvSpPr>
              <p:nvPr/>
            </p:nvSpPr>
            <p:spPr bwMode="auto">
              <a:xfrm>
                <a:off x="6255" y="2122"/>
                <a:ext cx="488" cy="489"/>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4" name="Freeform 59"/>
              <p:cNvSpPr>
                <a:spLocks/>
              </p:cNvSpPr>
              <p:nvPr/>
            </p:nvSpPr>
            <p:spPr bwMode="auto">
              <a:xfrm>
                <a:off x="6298" y="2165"/>
                <a:ext cx="403" cy="402"/>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gradFill flip="none" rotWithShape="1">
                <a:gsLst>
                  <a:gs pos="50000">
                    <a:srgbClr val="5EB6DA"/>
                  </a:gs>
                  <a:gs pos="50000">
                    <a:srgbClr val="3999C6"/>
                  </a:gs>
                </a:gsLst>
                <a:lin ang="108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5" name="Freeform 60"/>
              <p:cNvSpPr>
                <a:spLocks/>
              </p:cNvSpPr>
              <p:nvPr/>
            </p:nvSpPr>
            <p:spPr bwMode="auto">
              <a:xfrm>
                <a:off x="6591" y="2269"/>
                <a:ext cx="7" cy="6"/>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6" name="Rectangle 61"/>
              <p:cNvSpPr>
                <a:spLocks noChangeArrowheads="1"/>
              </p:cNvSpPr>
              <p:nvPr/>
            </p:nvSpPr>
            <p:spPr bwMode="auto">
              <a:xfrm>
                <a:off x="6610" y="2584"/>
                <a:ext cx="16" cy="3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7" name="Rectangle 62"/>
              <p:cNvSpPr>
                <a:spLocks noChangeArrowheads="1"/>
              </p:cNvSpPr>
              <p:nvPr/>
            </p:nvSpPr>
            <p:spPr bwMode="auto">
              <a:xfrm>
                <a:off x="6610" y="2444"/>
                <a:ext cx="16" cy="14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8" name="Freeform 63"/>
              <p:cNvSpPr>
                <a:spLocks/>
              </p:cNvSpPr>
              <p:nvPr/>
            </p:nvSpPr>
            <p:spPr bwMode="auto">
              <a:xfrm>
                <a:off x="6610" y="2621"/>
                <a:ext cx="16" cy="5"/>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9" name="Freeform 64"/>
              <p:cNvSpPr>
                <a:spLocks/>
              </p:cNvSpPr>
              <p:nvPr/>
            </p:nvSpPr>
            <p:spPr bwMode="auto">
              <a:xfrm>
                <a:off x="6615" y="2401"/>
                <a:ext cx="7" cy="9"/>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0" name="Freeform 65"/>
              <p:cNvSpPr>
                <a:spLocks/>
              </p:cNvSpPr>
              <p:nvPr/>
            </p:nvSpPr>
            <p:spPr bwMode="auto">
              <a:xfrm>
                <a:off x="6610" y="2410"/>
                <a:ext cx="16" cy="34"/>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1" name="Freeform 66"/>
              <p:cNvSpPr>
                <a:spLocks/>
              </p:cNvSpPr>
              <p:nvPr/>
            </p:nvSpPr>
            <p:spPr bwMode="auto">
              <a:xfrm>
                <a:off x="6615" y="2602"/>
                <a:ext cx="7" cy="19"/>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12" name="Group 69"/>
            <p:cNvGrpSpPr>
              <a:grpSpLocks noChangeAspect="1"/>
            </p:cNvGrpSpPr>
            <p:nvPr/>
          </p:nvGrpSpPr>
          <p:grpSpPr bwMode="auto">
            <a:xfrm>
              <a:off x="11045825" y="3357563"/>
              <a:ext cx="385763" cy="696912"/>
              <a:chOff x="6958" y="2115"/>
              <a:chExt cx="243" cy="439"/>
            </a:xfrm>
          </p:grpSpPr>
          <p:sp>
            <p:nvSpPr>
              <p:cNvPr id="313" name="AutoShape 68"/>
              <p:cNvSpPr>
                <a:spLocks noChangeAspect="1" noChangeArrowheads="1" noTextEdit="1"/>
              </p:cNvSpPr>
              <p:nvPr/>
            </p:nvSpPr>
            <p:spPr bwMode="auto">
              <a:xfrm>
                <a:off x="6958" y="2115"/>
                <a:ext cx="243"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4" name="Freeform 70"/>
              <p:cNvSpPr>
                <a:spLocks/>
              </p:cNvSpPr>
              <p:nvPr/>
            </p:nvSpPr>
            <p:spPr bwMode="auto">
              <a:xfrm>
                <a:off x="6960" y="2117"/>
                <a:ext cx="243" cy="435"/>
              </a:xfrm>
              <a:custGeom>
                <a:avLst/>
                <a:gdLst>
                  <a:gd name="T0" fmla="*/ 108 w 108"/>
                  <a:gd name="T1" fmla="*/ 188 h 196"/>
                  <a:gd name="T2" fmla="*/ 100 w 108"/>
                  <a:gd name="T3" fmla="*/ 196 h 196"/>
                  <a:gd name="T4" fmla="*/ 9 w 108"/>
                  <a:gd name="T5" fmla="*/ 196 h 196"/>
                  <a:gd name="T6" fmla="*/ 0 w 108"/>
                  <a:gd name="T7" fmla="*/ 188 h 196"/>
                  <a:gd name="T8" fmla="*/ 0 w 108"/>
                  <a:gd name="T9" fmla="*/ 9 h 196"/>
                  <a:gd name="T10" fmla="*/ 9 w 108"/>
                  <a:gd name="T11" fmla="*/ 0 h 196"/>
                  <a:gd name="T12" fmla="*/ 100 w 108"/>
                  <a:gd name="T13" fmla="*/ 0 h 196"/>
                  <a:gd name="T14" fmla="*/ 108 w 108"/>
                  <a:gd name="T15" fmla="*/ 9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3"/>
                      <a:pt x="104" y="196"/>
                      <a:pt x="100" y="196"/>
                    </a:cubicBezTo>
                    <a:cubicBezTo>
                      <a:pt x="9" y="196"/>
                      <a:pt x="9" y="196"/>
                      <a:pt x="9" y="196"/>
                    </a:cubicBezTo>
                    <a:cubicBezTo>
                      <a:pt x="4" y="196"/>
                      <a:pt x="0" y="193"/>
                      <a:pt x="0" y="188"/>
                    </a:cubicBezTo>
                    <a:cubicBezTo>
                      <a:pt x="0" y="9"/>
                      <a:pt x="0" y="9"/>
                      <a:pt x="0" y="9"/>
                    </a:cubicBezTo>
                    <a:cubicBezTo>
                      <a:pt x="0" y="4"/>
                      <a:pt x="4" y="0"/>
                      <a:pt x="9" y="0"/>
                    </a:cubicBezTo>
                    <a:cubicBezTo>
                      <a:pt x="100" y="0"/>
                      <a:pt x="100" y="0"/>
                      <a:pt x="100" y="0"/>
                    </a:cubicBezTo>
                    <a:cubicBezTo>
                      <a:pt x="104" y="0"/>
                      <a:pt x="108" y="4"/>
                      <a:pt x="108" y="9"/>
                    </a:cubicBezTo>
                    <a:lnTo>
                      <a:pt x="108" y="188"/>
                    </a:lnTo>
                    <a:close/>
                  </a:path>
                </a:pathLst>
              </a:custGeom>
              <a:gradFill flip="none" rotWithShape="1">
                <a:gsLst>
                  <a:gs pos="50000">
                    <a:srgbClr val="5EB6DA"/>
                  </a:gs>
                  <a:gs pos="50000">
                    <a:srgbClr val="3999C6"/>
                  </a:gs>
                </a:gsLst>
                <a:lin ang="81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5" name="Rectangle 71"/>
              <p:cNvSpPr>
                <a:spLocks noChangeArrowheads="1"/>
              </p:cNvSpPr>
              <p:nvPr/>
            </p:nvSpPr>
            <p:spPr bwMode="auto">
              <a:xfrm>
                <a:off x="6974" y="2179"/>
                <a:ext cx="216" cy="311"/>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6" name="Freeform 72"/>
              <p:cNvSpPr>
                <a:spLocks/>
              </p:cNvSpPr>
              <p:nvPr/>
            </p:nvSpPr>
            <p:spPr bwMode="auto">
              <a:xfrm>
                <a:off x="7014" y="2142"/>
                <a:ext cx="135" cy="6"/>
              </a:xfrm>
              <a:custGeom>
                <a:avLst/>
                <a:gdLst>
                  <a:gd name="T0" fmla="*/ 60 w 60"/>
                  <a:gd name="T1" fmla="*/ 2 h 3"/>
                  <a:gd name="T2" fmla="*/ 58 w 60"/>
                  <a:gd name="T3" fmla="*/ 3 h 3"/>
                  <a:gd name="T4" fmla="*/ 2 w 60"/>
                  <a:gd name="T5" fmla="*/ 3 h 3"/>
                  <a:gd name="T6" fmla="*/ 0 w 60"/>
                  <a:gd name="T7" fmla="*/ 2 h 3"/>
                  <a:gd name="T8" fmla="*/ 0 w 60"/>
                  <a:gd name="T9" fmla="*/ 2 h 3"/>
                  <a:gd name="T10" fmla="*/ 2 w 60"/>
                  <a:gd name="T11" fmla="*/ 0 h 3"/>
                  <a:gd name="T12" fmla="*/ 58 w 60"/>
                  <a:gd name="T13" fmla="*/ 0 h 3"/>
                  <a:gd name="T14" fmla="*/ 60 w 60"/>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3">
                    <a:moveTo>
                      <a:pt x="60" y="2"/>
                    </a:moveTo>
                    <a:cubicBezTo>
                      <a:pt x="60" y="3"/>
                      <a:pt x="59" y="3"/>
                      <a:pt x="58" y="3"/>
                    </a:cubicBezTo>
                    <a:cubicBezTo>
                      <a:pt x="2" y="3"/>
                      <a:pt x="2" y="3"/>
                      <a:pt x="2" y="3"/>
                    </a:cubicBezTo>
                    <a:cubicBezTo>
                      <a:pt x="1" y="3"/>
                      <a:pt x="0" y="3"/>
                      <a:pt x="0" y="2"/>
                    </a:cubicBezTo>
                    <a:cubicBezTo>
                      <a:pt x="0" y="2"/>
                      <a:pt x="0" y="2"/>
                      <a:pt x="0" y="2"/>
                    </a:cubicBezTo>
                    <a:cubicBezTo>
                      <a:pt x="0" y="1"/>
                      <a:pt x="1" y="0"/>
                      <a:pt x="2" y="0"/>
                    </a:cubicBezTo>
                    <a:cubicBezTo>
                      <a:pt x="58" y="0"/>
                      <a:pt x="58" y="0"/>
                      <a:pt x="58" y="0"/>
                    </a:cubicBezTo>
                    <a:cubicBezTo>
                      <a:pt x="59" y="0"/>
                      <a:pt x="60" y="1"/>
                      <a:pt x="60" y="2"/>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7" name="Freeform 73"/>
              <p:cNvSpPr>
                <a:spLocks/>
              </p:cNvSpPr>
              <p:nvPr/>
            </p:nvSpPr>
            <p:spPr bwMode="auto">
              <a:xfrm>
                <a:off x="6974" y="2514"/>
                <a:ext cx="25" cy="1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8" name="Freeform 74"/>
              <p:cNvSpPr>
                <a:spLocks/>
              </p:cNvSpPr>
              <p:nvPr/>
            </p:nvSpPr>
            <p:spPr bwMode="auto">
              <a:xfrm>
                <a:off x="7165" y="2514"/>
                <a:ext cx="25" cy="1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2" y="6"/>
                      <a:pt x="0" y="5"/>
                      <a:pt x="0" y="3"/>
                    </a:cubicBezTo>
                    <a:cubicBezTo>
                      <a:pt x="0" y="3"/>
                      <a:pt x="0" y="3"/>
                      <a:pt x="0" y="3"/>
                    </a:cubicBezTo>
                    <a:cubicBezTo>
                      <a:pt x="0" y="2"/>
                      <a:pt x="2" y="0"/>
                      <a:pt x="3" y="0"/>
                    </a:cubicBezTo>
                    <a:cubicBezTo>
                      <a:pt x="8" y="0"/>
                      <a:pt x="8" y="0"/>
                      <a:pt x="8" y="0"/>
                    </a:cubicBezTo>
                    <a:cubicBezTo>
                      <a:pt x="10" y="0"/>
                      <a:pt x="11" y="2"/>
                      <a:pt x="11" y="3"/>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9" name="Freeform 75"/>
              <p:cNvSpPr>
                <a:spLocks/>
              </p:cNvSpPr>
              <p:nvPr/>
            </p:nvSpPr>
            <p:spPr bwMode="auto">
              <a:xfrm>
                <a:off x="7057" y="2507"/>
                <a:ext cx="52" cy="29"/>
              </a:xfrm>
              <a:custGeom>
                <a:avLst/>
                <a:gdLst>
                  <a:gd name="T0" fmla="*/ 23 w 23"/>
                  <a:gd name="T1" fmla="*/ 6 h 13"/>
                  <a:gd name="T2" fmla="*/ 17 w 23"/>
                  <a:gd name="T3" fmla="*/ 13 h 13"/>
                  <a:gd name="T4" fmla="*/ 6 w 23"/>
                  <a:gd name="T5" fmla="*/ 13 h 13"/>
                  <a:gd name="T6" fmla="*/ 0 w 23"/>
                  <a:gd name="T7" fmla="*/ 6 h 13"/>
                  <a:gd name="T8" fmla="*/ 0 w 23"/>
                  <a:gd name="T9" fmla="*/ 6 h 13"/>
                  <a:gd name="T10" fmla="*/ 6 w 23"/>
                  <a:gd name="T11" fmla="*/ 0 h 13"/>
                  <a:gd name="T12" fmla="*/ 17 w 23"/>
                  <a:gd name="T13" fmla="*/ 0 h 13"/>
                  <a:gd name="T14" fmla="*/ 23 w 23"/>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3">
                    <a:moveTo>
                      <a:pt x="23" y="6"/>
                    </a:moveTo>
                    <a:cubicBezTo>
                      <a:pt x="23" y="10"/>
                      <a:pt x="20" y="13"/>
                      <a:pt x="17" y="13"/>
                    </a:cubicBezTo>
                    <a:cubicBezTo>
                      <a:pt x="6" y="13"/>
                      <a:pt x="6" y="13"/>
                      <a:pt x="6" y="13"/>
                    </a:cubicBezTo>
                    <a:cubicBezTo>
                      <a:pt x="2" y="13"/>
                      <a:pt x="0" y="10"/>
                      <a:pt x="0" y="6"/>
                    </a:cubicBezTo>
                    <a:cubicBezTo>
                      <a:pt x="0" y="6"/>
                      <a:pt x="0" y="6"/>
                      <a:pt x="0" y="6"/>
                    </a:cubicBezTo>
                    <a:cubicBezTo>
                      <a:pt x="0" y="3"/>
                      <a:pt x="2" y="0"/>
                      <a:pt x="6" y="0"/>
                    </a:cubicBezTo>
                    <a:cubicBezTo>
                      <a:pt x="17" y="0"/>
                      <a:pt x="17" y="0"/>
                      <a:pt x="17" y="0"/>
                    </a:cubicBezTo>
                    <a:cubicBezTo>
                      <a:pt x="20" y="0"/>
                      <a:pt x="23" y="3"/>
                      <a:pt x="23" y="6"/>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31" name="Group 78"/>
            <p:cNvGrpSpPr>
              <a:grpSpLocks noChangeAspect="1"/>
            </p:cNvGrpSpPr>
            <p:nvPr/>
          </p:nvGrpSpPr>
          <p:grpSpPr bwMode="auto">
            <a:xfrm>
              <a:off x="10161588" y="2198688"/>
              <a:ext cx="1373187" cy="590550"/>
              <a:chOff x="6401" y="1385"/>
              <a:chExt cx="865" cy="372"/>
            </a:xfrm>
          </p:grpSpPr>
          <p:sp>
            <p:nvSpPr>
              <p:cNvPr id="132" name="AutoShape 77"/>
              <p:cNvSpPr>
                <a:spLocks noChangeAspect="1" noChangeArrowheads="1" noTextEdit="1"/>
              </p:cNvSpPr>
              <p:nvPr/>
            </p:nvSpPr>
            <p:spPr bwMode="auto">
              <a:xfrm>
                <a:off x="6401" y="1385"/>
                <a:ext cx="865"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3" name="Rectangle 79"/>
              <p:cNvSpPr>
                <a:spLocks noChangeArrowheads="1"/>
              </p:cNvSpPr>
              <p:nvPr/>
            </p:nvSpPr>
            <p:spPr bwMode="auto">
              <a:xfrm>
                <a:off x="6701" y="1385"/>
                <a:ext cx="497" cy="339"/>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Rectangle 80"/>
              <p:cNvSpPr>
                <a:spLocks noChangeArrowheads="1"/>
              </p:cNvSpPr>
              <p:nvPr/>
            </p:nvSpPr>
            <p:spPr bwMode="auto">
              <a:xfrm>
                <a:off x="6717" y="1412"/>
                <a:ext cx="465" cy="297"/>
              </a:xfrm>
              <a:prstGeom prst="rect">
                <a:avLst/>
              </a:prstGeom>
              <a:gradFill>
                <a:gsLst>
                  <a:gs pos="50000">
                    <a:srgbClr val="5EB6DA"/>
                  </a:gs>
                  <a:gs pos="50000">
                    <a:srgbClr val="3999C6"/>
                  </a:gs>
                </a:gsLst>
                <a:lin ang="81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5" name="Freeform 81"/>
              <p:cNvSpPr>
                <a:spLocks/>
              </p:cNvSpPr>
              <p:nvPr/>
            </p:nvSpPr>
            <p:spPr bwMode="auto">
              <a:xfrm>
                <a:off x="6624" y="1730"/>
                <a:ext cx="642" cy="26"/>
              </a:xfrm>
              <a:custGeom>
                <a:avLst/>
                <a:gdLst>
                  <a:gd name="T0" fmla="*/ 0 w 510"/>
                  <a:gd name="T1" fmla="*/ 0 h 20"/>
                  <a:gd name="T2" fmla="*/ 0 w 510"/>
                  <a:gd name="T3" fmla="*/ 1 h 20"/>
                  <a:gd name="T4" fmla="*/ 19 w 510"/>
                  <a:gd name="T5" fmla="*/ 20 h 20"/>
                  <a:gd name="T6" fmla="*/ 491 w 510"/>
                  <a:gd name="T7" fmla="*/ 20 h 20"/>
                  <a:gd name="T8" fmla="*/ 510 w 510"/>
                  <a:gd name="T9" fmla="*/ 1 h 20"/>
                  <a:gd name="T10" fmla="*/ 510 w 510"/>
                  <a:gd name="T11" fmla="*/ 0 h 20"/>
                  <a:gd name="T12" fmla="*/ 0 w 510"/>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510" h="20">
                    <a:moveTo>
                      <a:pt x="0" y="0"/>
                    </a:moveTo>
                    <a:cubicBezTo>
                      <a:pt x="0" y="1"/>
                      <a:pt x="0" y="1"/>
                      <a:pt x="0" y="1"/>
                    </a:cubicBezTo>
                    <a:cubicBezTo>
                      <a:pt x="0" y="11"/>
                      <a:pt x="9" y="20"/>
                      <a:pt x="19" y="20"/>
                    </a:cubicBezTo>
                    <a:cubicBezTo>
                      <a:pt x="491" y="20"/>
                      <a:pt x="491" y="20"/>
                      <a:pt x="491" y="20"/>
                    </a:cubicBezTo>
                    <a:cubicBezTo>
                      <a:pt x="501" y="20"/>
                      <a:pt x="510" y="11"/>
                      <a:pt x="510" y="1"/>
                    </a:cubicBezTo>
                    <a:cubicBezTo>
                      <a:pt x="510" y="0"/>
                      <a:pt x="510" y="0"/>
                      <a:pt x="510" y="0"/>
                    </a:cubicBez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6" name="Freeform 82"/>
              <p:cNvSpPr>
                <a:spLocks noEditPoints="1"/>
              </p:cNvSpPr>
              <p:nvPr/>
            </p:nvSpPr>
            <p:spPr bwMode="auto">
              <a:xfrm>
                <a:off x="6401" y="1463"/>
                <a:ext cx="165" cy="204"/>
              </a:xfrm>
              <a:custGeom>
                <a:avLst/>
                <a:gdLst>
                  <a:gd name="T0" fmla="*/ 65 w 131"/>
                  <a:gd name="T1" fmla="*/ 0 h 161"/>
                  <a:gd name="T2" fmla="*/ 0 w 131"/>
                  <a:gd name="T3" fmla="*/ 66 h 161"/>
                  <a:gd name="T4" fmla="*/ 0 w 131"/>
                  <a:gd name="T5" fmla="*/ 161 h 161"/>
                  <a:gd name="T6" fmla="*/ 109 w 131"/>
                  <a:gd name="T7" fmla="*/ 161 h 161"/>
                  <a:gd name="T8" fmla="*/ 109 w 131"/>
                  <a:gd name="T9" fmla="*/ 135 h 161"/>
                  <a:gd name="T10" fmla="*/ 107 w 131"/>
                  <a:gd name="T11" fmla="*/ 135 h 161"/>
                  <a:gd name="T12" fmla="*/ 86 w 131"/>
                  <a:gd name="T13" fmla="*/ 123 h 161"/>
                  <a:gd name="T14" fmla="*/ 109 w 131"/>
                  <a:gd name="T15" fmla="*/ 123 h 161"/>
                  <a:gd name="T16" fmla="*/ 109 w 131"/>
                  <a:gd name="T17" fmla="*/ 104 h 161"/>
                  <a:gd name="T18" fmla="*/ 131 w 131"/>
                  <a:gd name="T19" fmla="*/ 104 h 161"/>
                  <a:gd name="T20" fmla="*/ 131 w 131"/>
                  <a:gd name="T21" fmla="*/ 66 h 161"/>
                  <a:gd name="T22" fmla="*/ 65 w 131"/>
                  <a:gd name="T23" fmla="*/ 0 h 161"/>
                  <a:gd name="T24" fmla="*/ 88 w 131"/>
                  <a:gd name="T25" fmla="*/ 82 h 161"/>
                  <a:gd name="T26" fmla="*/ 80 w 131"/>
                  <a:gd name="T27" fmla="*/ 74 h 161"/>
                  <a:gd name="T28" fmla="*/ 88 w 131"/>
                  <a:gd name="T29" fmla="*/ 66 h 161"/>
                  <a:gd name="T30" fmla="*/ 96 w 131"/>
                  <a:gd name="T31" fmla="*/ 74 h 161"/>
                  <a:gd name="T32" fmla="*/ 88 w 131"/>
                  <a:gd name="T33" fmla="*/ 8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61">
                    <a:moveTo>
                      <a:pt x="65" y="0"/>
                    </a:moveTo>
                    <a:cubicBezTo>
                      <a:pt x="29" y="0"/>
                      <a:pt x="0" y="30"/>
                      <a:pt x="0" y="66"/>
                    </a:cubicBezTo>
                    <a:cubicBezTo>
                      <a:pt x="0" y="161"/>
                      <a:pt x="0" y="161"/>
                      <a:pt x="0" y="161"/>
                    </a:cubicBezTo>
                    <a:cubicBezTo>
                      <a:pt x="109" y="161"/>
                      <a:pt x="109" y="161"/>
                      <a:pt x="109" y="161"/>
                    </a:cubicBezTo>
                    <a:cubicBezTo>
                      <a:pt x="109" y="135"/>
                      <a:pt x="109" y="135"/>
                      <a:pt x="109" y="135"/>
                    </a:cubicBezTo>
                    <a:cubicBezTo>
                      <a:pt x="108" y="135"/>
                      <a:pt x="108" y="135"/>
                      <a:pt x="107" y="135"/>
                    </a:cubicBezTo>
                    <a:cubicBezTo>
                      <a:pt x="98" y="135"/>
                      <a:pt x="90" y="130"/>
                      <a:pt x="86" y="123"/>
                    </a:cubicBezTo>
                    <a:cubicBezTo>
                      <a:pt x="109" y="123"/>
                      <a:pt x="109" y="123"/>
                      <a:pt x="109" y="123"/>
                    </a:cubicBezTo>
                    <a:cubicBezTo>
                      <a:pt x="109" y="104"/>
                      <a:pt x="109" y="104"/>
                      <a:pt x="109" y="104"/>
                    </a:cubicBezTo>
                    <a:cubicBezTo>
                      <a:pt x="131" y="104"/>
                      <a:pt x="131" y="104"/>
                      <a:pt x="131" y="104"/>
                    </a:cubicBezTo>
                    <a:cubicBezTo>
                      <a:pt x="131" y="66"/>
                      <a:pt x="131" y="66"/>
                      <a:pt x="131" y="66"/>
                    </a:cubicBezTo>
                    <a:cubicBezTo>
                      <a:pt x="131" y="30"/>
                      <a:pt x="102" y="0"/>
                      <a:pt x="65" y="0"/>
                    </a:cubicBezTo>
                    <a:close/>
                    <a:moveTo>
                      <a:pt x="88" y="82"/>
                    </a:moveTo>
                    <a:cubicBezTo>
                      <a:pt x="84" y="82"/>
                      <a:pt x="80" y="78"/>
                      <a:pt x="80" y="74"/>
                    </a:cubicBezTo>
                    <a:cubicBezTo>
                      <a:pt x="80" y="70"/>
                      <a:pt x="84" y="66"/>
                      <a:pt x="88" y="66"/>
                    </a:cubicBezTo>
                    <a:cubicBezTo>
                      <a:pt x="92" y="66"/>
                      <a:pt x="96" y="70"/>
                      <a:pt x="96" y="74"/>
                    </a:cubicBezTo>
                    <a:cubicBezTo>
                      <a:pt x="96" y="78"/>
                      <a:pt x="92" y="82"/>
                      <a:pt x="88" y="82"/>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7" name="Freeform 83"/>
              <p:cNvSpPr>
                <a:spLocks noEditPoints="1"/>
              </p:cNvSpPr>
              <p:nvPr/>
            </p:nvSpPr>
            <p:spPr bwMode="auto">
              <a:xfrm>
                <a:off x="6856" y="1463"/>
                <a:ext cx="164" cy="204"/>
              </a:xfrm>
              <a:custGeom>
                <a:avLst/>
                <a:gdLst>
                  <a:gd name="T0" fmla="*/ 0 w 131"/>
                  <a:gd name="T1" fmla="*/ 66 h 161"/>
                  <a:gd name="T2" fmla="*/ 0 w 131"/>
                  <a:gd name="T3" fmla="*/ 104 h 161"/>
                  <a:gd name="T4" fmla="*/ 22 w 131"/>
                  <a:gd name="T5" fmla="*/ 104 h 161"/>
                  <a:gd name="T6" fmla="*/ 22 w 131"/>
                  <a:gd name="T7" fmla="*/ 123 h 161"/>
                  <a:gd name="T8" fmla="*/ 45 w 131"/>
                  <a:gd name="T9" fmla="*/ 123 h 161"/>
                  <a:gd name="T10" fmla="*/ 23 w 131"/>
                  <a:gd name="T11" fmla="*/ 135 h 161"/>
                  <a:gd name="T12" fmla="*/ 22 w 131"/>
                  <a:gd name="T13" fmla="*/ 135 h 161"/>
                  <a:gd name="T14" fmla="*/ 22 w 131"/>
                  <a:gd name="T15" fmla="*/ 161 h 161"/>
                  <a:gd name="T16" fmla="*/ 131 w 131"/>
                  <a:gd name="T17" fmla="*/ 161 h 161"/>
                  <a:gd name="T18" fmla="*/ 131 w 131"/>
                  <a:gd name="T19" fmla="*/ 66 h 161"/>
                  <a:gd name="T20" fmla="*/ 65 w 131"/>
                  <a:gd name="T21" fmla="*/ 0 h 161"/>
                  <a:gd name="T22" fmla="*/ 0 w 131"/>
                  <a:gd name="T23" fmla="*/ 66 h 161"/>
                  <a:gd name="T24" fmla="*/ 35 w 131"/>
                  <a:gd name="T25" fmla="*/ 74 h 161"/>
                  <a:gd name="T26" fmla="*/ 43 w 131"/>
                  <a:gd name="T27" fmla="*/ 66 h 161"/>
                  <a:gd name="T28" fmla="*/ 50 w 131"/>
                  <a:gd name="T29" fmla="*/ 74 h 161"/>
                  <a:gd name="T30" fmla="*/ 43 w 131"/>
                  <a:gd name="T31" fmla="*/ 82 h 161"/>
                  <a:gd name="T32" fmla="*/ 35 w 131"/>
                  <a:gd name="T33" fmla="*/ 7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61">
                    <a:moveTo>
                      <a:pt x="0" y="66"/>
                    </a:moveTo>
                    <a:cubicBezTo>
                      <a:pt x="0" y="104"/>
                      <a:pt x="0" y="104"/>
                      <a:pt x="0" y="104"/>
                    </a:cubicBezTo>
                    <a:cubicBezTo>
                      <a:pt x="22" y="104"/>
                      <a:pt x="22" y="104"/>
                      <a:pt x="22" y="104"/>
                    </a:cubicBezTo>
                    <a:cubicBezTo>
                      <a:pt x="22" y="123"/>
                      <a:pt x="22" y="123"/>
                      <a:pt x="22" y="123"/>
                    </a:cubicBezTo>
                    <a:cubicBezTo>
                      <a:pt x="45" y="123"/>
                      <a:pt x="45" y="123"/>
                      <a:pt x="45" y="123"/>
                    </a:cubicBezTo>
                    <a:cubicBezTo>
                      <a:pt x="40" y="130"/>
                      <a:pt x="32" y="135"/>
                      <a:pt x="23" y="135"/>
                    </a:cubicBezTo>
                    <a:cubicBezTo>
                      <a:pt x="23" y="135"/>
                      <a:pt x="22" y="135"/>
                      <a:pt x="22" y="135"/>
                    </a:cubicBezTo>
                    <a:cubicBezTo>
                      <a:pt x="22" y="161"/>
                      <a:pt x="22" y="161"/>
                      <a:pt x="22" y="161"/>
                    </a:cubicBezTo>
                    <a:cubicBezTo>
                      <a:pt x="131" y="161"/>
                      <a:pt x="131" y="161"/>
                      <a:pt x="131" y="161"/>
                    </a:cubicBezTo>
                    <a:cubicBezTo>
                      <a:pt x="131" y="66"/>
                      <a:pt x="131" y="66"/>
                      <a:pt x="131" y="66"/>
                    </a:cubicBezTo>
                    <a:cubicBezTo>
                      <a:pt x="131" y="30"/>
                      <a:pt x="102" y="0"/>
                      <a:pt x="65" y="0"/>
                    </a:cubicBezTo>
                    <a:cubicBezTo>
                      <a:pt x="29" y="0"/>
                      <a:pt x="0" y="30"/>
                      <a:pt x="0" y="66"/>
                    </a:cubicBezTo>
                    <a:close/>
                    <a:moveTo>
                      <a:pt x="35" y="74"/>
                    </a:moveTo>
                    <a:cubicBezTo>
                      <a:pt x="35" y="70"/>
                      <a:pt x="38" y="66"/>
                      <a:pt x="43" y="66"/>
                    </a:cubicBezTo>
                    <a:cubicBezTo>
                      <a:pt x="47" y="66"/>
                      <a:pt x="50" y="70"/>
                      <a:pt x="50" y="74"/>
                    </a:cubicBezTo>
                    <a:cubicBezTo>
                      <a:pt x="50" y="78"/>
                      <a:pt x="47" y="82"/>
                      <a:pt x="43" y="82"/>
                    </a:cubicBezTo>
                    <a:cubicBezTo>
                      <a:pt x="38" y="82"/>
                      <a:pt x="35" y="78"/>
                      <a:pt x="35"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336" name="6 Hot Path Business Logic"/>
          <p:cNvGrpSpPr/>
          <p:nvPr/>
        </p:nvGrpSpPr>
        <p:grpSpPr>
          <a:xfrm>
            <a:off x="5450422" y="4672203"/>
            <a:ext cx="3673695" cy="1323037"/>
            <a:chOff x="5450422" y="4485437"/>
            <a:chExt cx="3673695" cy="1201144"/>
          </a:xfrm>
        </p:grpSpPr>
        <p:sp>
          <p:nvSpPr>
            <p:cNvPr id="21" name="Rectangle 20"/>
            <p:cNvSpPr/>
            <p:nvPr/>
          </p:nvSpPr>
          <p:spPr bwMode="auto">
            <a:xfrm rot="16200000">
              <a:off x="6685904" y="3249955"/>
              <a:ext cx="1201144" cy="3672108"/>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Hot Path Business Logic</a:t>
              </a:r>
            </a:p>
            <a:p>
              <a:pPr defTabSz="913748" fontAlgn="base">
                <a:lnSpc>
                  <a:spcPct val="90000"/>
                </a:lnSpc>
                <a:spcBef>
                  <a:spcPct val="0"/>
                </a:spcBef>
                <a:spcAft>
                  <a:spcPts val="600"/>
                </a:spcAft>
              </a:pPr>
              <a:r>
                <a:rPr lang="en-US" sz="1100" dirty="0">
                  <a:solidFill>
                    <a:schemeClr val="tx1"/>
                  </a:solidFill>
                  <a:latin typeface="Segoe UI Semibold" panose="020B0702040204020203" pitchFamily="34" charset="0"/>
                  <a:ea typeface="Segoe UI" pitchFamily="34" charset="0"/>
                  <a:cs typeface="Segoe UI" pitchFamily="34" charset="0"/>
                </a:rPr>
                <a:t>Service Fabric &amp; Actor Framework</a:t>
              </a:r>
            </a:p>
          </p:txBody>
        </p:sp>
        <p:pic>
          <p:nvPicPr>
            <p:cNvPr id="295" name="Picture 294"/>
            <p:cNvPicPr>
              <a:picLocks noChangeAspect="1"/>
            </p:cNvPicPr>
            <p:nvPr/>
          </p:nvPicPr>
          <p:blipFill>
            <a:blip r:embed="rId11">
              <a:clrChange>
                <a:clrFrom>
                  <a:srgbClr val="FFFFFF"/>
                </a:clrFrom>
                <a:clrTo>
                  <a:srgbClr val="FFFFFF">
                    <a:alpha val="0"/>
                  </a:srgbClr>
                </a:clrTo>
              </a:clrChange>
            </a:blip>
            <a:stretch>
              <a:fillRect/>
            </a:stretch>
          </p:blipFill>
          <p:spPr>
            <a:xfrm>
              <a:off x="8082098" y="4525618"/>
              <a:ext cx="1042019" cy="540305"/>
            </a:xfrm>
            <a:prstGeom prst="rect">
              <a:avLst/>
            </a:prstGeom>
          </p:spPr>
        </p:pic>
      </p:grpSp>
      <p:grpSp>
        <p:nvGrpSpPr>
          <p:cNvPr id="159" name="2 Cloud Gateway"/>
          <p:cNvGrpSpPr/>
          <p:nvPr/>
        </p:nvGrpSpPr>
        <p:grpSpPr>
          <a:xfrm>
            <a:off x="3793359" y="2009904"/>
            <a:ext cx="1150668" cy="3976839"/>
            <a:chOff x="3791485" y="2035023"/>
            <a:chExt cx="1150668" cy="3976839"/>
          </a:xfrm>
        </p:grpSpPr>
        <p:sp>
          <p:nvSpPr>
            <p:cNvPr id="18" name="Rectangle 17"/>
            <p:cNvSpPr/>
            <p:nvPr/>
          </p:nvSpPr>
          <p:spPr bwMode="auto">
            <a:xfrm>
              <a:off x="3791485" y="2035023"/>
              <a:ext cx="1150668"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pPr>
              <a:r>
                <a:rPr lang="en-US" sz="11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Cloud </a:t>
              </a:r>
              <a:r>
                <a:rPr lang="en-US" sz="1100" dirty="0" smtClean="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Gateway</a:t>
              </a:r>
            </a:p>
            <a:p>
              <a:pPr defTabSz="913748" fontAlgn="base">
                <a:lnSpc>
                  <a:spcPct val="90000"/>
                </a:lnSpc>
                <a:spcBef>
                  <a:spcPct val="0"/>
                </a:spcBef>
              </a:pPr>
              <a:endParaRPr lang="en-US" sz="800" dirty="0">
                <a:solidFill>
                  <a:schemeClr val="tx1"/>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pPr>
              <a:r>
                <a:rPr lang="en-US" sz="1100" dirty="0" smtClean="0">
                  <a:solidFill>
                    <a:schemeClr val="tx1"/>
                  </a:solidFill>
                  <a:latin typeface="Segoe UI Semibold" panose="020B0702040204020203" pitchFamily="34" charset="0"/>
                  <a:ea typeface="Segoe UI" pitchFamily="34" charset="0"/>
                  <a:cs typeface="Segoe UI" pitchFamily="34" charset="0"/>
                </a:rPr>
                <a:t>Event Hubs</a:t>
              </a:r>
            </a:p>
            <a:p>
              <a:pPr defTabSz="913748" fontAlgn="base">
                <a:lnSpc>
                  <a:spcPct val="90000"/>
                </a:lnSpc>
                <a:spcBef>
                  <a:spcPct val="0"/>
                </a:spcBef>
              </a:pPr>
              <a:r>
                <a:rPr lang="en-US" sz="1100" dirty="0" smtClean="0">
                  <a:solidFill>
                    <a:schemeClr val="tx1"/>
                  </a:solidFill>
                  <a:latin typeface="Segoe UI Semibold" panose="020B0702040204020203" pitchFamily="34" charset="0"/>
                  <a:ea typeface="Segoe UI" pitchFamily="34" charset="0"/>
                  <a:cs typeface="Segoe UI" pitchFamily="34" charset="0"/>
                </a:rPr>
                <a:t>&amp;</a:t>
              </a:r>
            </a:p>
            <a:p>
              <a:pPr defTabSz="913748" fontAlgn="base">
                <a:lnSpc>
                  <a:spcPct val="90000"/>
                </a:lnSpc>
                <a:spcBef>
                  <a:spcPct val="0"/>
                </a:spcBef>
              </a:pPr>
              <a:r>
                <a:rPr lang="en-US" sz="1100" dirty="0" smtClean="0">
                  <a:solidFill>
                    <a:schemeClr val="tx1"/>
                  </a:solidFill>
                  <a:latin typeface="Segoe UI Semibold" panose="020B0702040204020203" pitchFamily="34" charset="0"/>
                  <a:ea typeface="Segoe UI" pitchFamily="34" charset="0"/>
                  <a:cs typeface="Segoe UI" pitchFamily="34" charset="0"/>
                </a:rPr>
                <a:t>IoT Hub</a:t>
              </a:r>
              <a:endParaRPr lang="en-US" sz="1100" dirty="0">
                <a:solidFill>
                  <a:schemeClr val="tx1"/>
                </a:solidFill>
                <a:latin typeface="Segoe UI Semibold" panose="020B0702040204020203" pitchFamily="34" charset="0"/>
                <a:ea typeface="Segoe UI" pitchFamily="34" charset="0"/>
                <a:cs typeface="Segoe UI" pitchFamily="34" charset="0"/>
              </a:endParaRPr>
            </a:p>
          </p:txBody>
        </p:sp>
        <p:grpSp>
          <p:nvGrpSpPr>
            <p:cNvPr id="158" name="Group 157"/>
            <p:cNvGrpSpPr/>
            <p:nvPr/>
          </p:nvGrpSpPr>
          <p:grpSpPr>
            <a:xfrm>
              <a:off x="3937962" y="4220314"/>
              <a:ext cx="828566" cy="927456"/>
              <a:chOff x="3889804" y="5487538"/>
              <a:chExt cx="981581" cy="1503220"/>
            </a:xfrm>
          </p:grpSpPr>
          <p:grpSp>
            <p:nvGrpSpPr>
              <p:cNvPr id="23" name="Group 22"/>
              <p:cNvGrpSpPr/>
              <p:nvPr/>
            </p:nvGrpSpPr>
            <p:grpSpPr>
              <a:xfrm>
                <a:off x="4088812" y="5729791"/>
                <a:ext cx="640699" cy="978963"/>
                <a:chOff x="3994659" y="7008702"/>
                <a:chExt cx="745465" cy="1374671"/>
              </a:xfrm>
            </p:grpSpPr>
            <p:sp>
              <p:nvSpPr>
                <p:cNvPr id="192" name="Rectangle 191"/>
                <p:cNvSpPr/>
                <p:nvPr>
                  <p:custDataLst>
                    <p:tags r:id="rId1"/>
                  </p:custDataLst>
                </p:nvPr>
              </p:nvSpPr>
              <p:spPr bwMode="auto">
                <a:xfrm>
                  <a:off x="3994660" y="7008702"/>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solidFill>
                      <a:schemeClr val="tx1"/>
                    </a:solidFill>
                    <a:ea typeface="Segoe UI" pitchFamily="34" charset="0"/>
                    <a:cs typeface="Segoe UI" pitchFamily="34" charset="0"/>
                  </a:endParaRPr>
                </a:p>
              </p:txBody>
            </p:sp>
            <p:sp>
              <p:nvSpPr>
                <p:cNvPr id="193" name="Rectangle 192"/>
                <p:cNvSpPr/>
                <p:nvPr>
                  <p:custDataLst>
                    <p:tags r:id="rId2"/>
                  </p:custDataLst>
                </p:nvPr>
              </p:nvSpPr>
              <p:spPr bwMode="auto">
                <a:xfrm>
                  <a:off x="4285367" y="7262718"/>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solidFill>
                      <a:schemeClr val="tx1"/>
                    </a:solidFill>
                    <a:ea typeface="Segoe UI" pitchFamily="34" charset="0"/>
                    <a:cs typeface="Segoe UI" pitchFamily="34" charset="0"/>
                  </a:endParaRPr>
                </a:p>
              </p:txBody>
            </p:sp>
            <p:sp>
              <p:nvSpPr>
                <p:cNvPr id="194" name="Rectangle 193"/>
                <p:cNvSpPr/>
                <p:nvPr>
                  <p:custDataLst>
                    <p:tags r:id="rId3"/>
                  </p:custDataLst>
                </p:nvPr>
              </p:nvSpPr>
              <p:spPr bwMode="auto">
                <a:xfrm>
                  <a:off x="3994660" y="7513156"/>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solidFill>
                      <a:schemeClr val="tx1"/>
                    </a:solidFill>
                    <a:ea typeface="Segoe UI" pitchFamily="34" charset="0"/>
                    <a:cs typeface="Segoe UI" pitchFamily="34" charset="0"/>
                  </a:endParaRPr>
                </a:p>
              </p:txBody>
            </p:sp>
            <p:sp>
              <p:nvSpPr>
                <p:cNvPr id="195" name="Rectangle 194"/>
                <p:cNvSpPr/>
                <p:nvPr>
                  <p:custDataLst>
                    <p:tags r:id="rId4"/>
                  </p:custDataLst>
                </p:nvPr>
              </p:nvSpPr>
              <p:spPr bwMode="auto">
                <a:xfrm>
                  <a:off x="4285367" y="7799834"/>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solidFill>
                      <a:schemeClr val="tx1"/>
                    </a:solidFill>
                    <a:ea typeface="Segoe UI" pitchFamily="34" charset="0"/>
                    <a:cs typeface="Segoe UI" pitchFamily="34" charset="0"/>
                  </a:endParaRPr>
                </a:p>
              </p:txBody>
            </p:sp>
            <p:sp>
              <p:nvSpPr>
                <p:cNvPr id="196" name="Rectangle 195"/>
                <p:cNvSpPr/>
                <p:nvPr>
                  <p:custDataLst>
                    <p:tags r:id="rId5"/>
                  </p:custDataLst>
                </p:nvPr>
              </p:nvSpPr>
              <p:spPr bwMode="auto">
                <a:xfrm>
                  <a:off x="3994659" y="8017615"/>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solidFill>
                      <a:schemeClr val="tx1"/>
                    </a:solidFill>
                    <a:ea typeface="Segoe UI" pitchFamily="34" charset="0"/>
                    <a:cs typeface="Segoe UI" pitchFamily="34" charset="0"/>
                  </a:endParaRPr>
                </a:p>
              </p:txBody>
            </p:sp>
            <p:sp>
              <p:nvSpPr>
                <p:cNvPr id="200" name="Rectangle 199"/>
                <p:cNvSpPr/>
                <p:nvPr>
                  <p:custDataLst>
                    <p:tags r:id="rId6"/>
                  </p:custDataLst>
                </p:nvPr>
              </p:nvSpPr>
              <p:spPr bwMode="auto">
                <a:xfrm>
                  <a:off x="4557245" y="7511743"/>
                  <a:ext cx="182879"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solidFill>
                      <a:schemeClr val="tx1"/>
                    </a:solidFill>
                    <a:ea typeface="Segoe UI" pitchFamily="34" charset="0"/>
                    <a:cs typeface="Segoe UI" pitchFamily="34" charset="0"/>
                  </a:endParaRPr>
                </a:p>
              </p:txBody>
            </p:sp>
          </p:grpSp>
          <p:sp>
            <p:nvSpPr>
              <p:cNvPr id="329" name="Freeform 328"/>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0" name="Freeform 329"/>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pic>
        <p:nvPicPr>
          <p:cNvPr id="140" name="Picture 13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466631" y="5399016"/>
            <a:ext cx="384246" cy="384246"/>
          </a:xfrm>
          <a:prstGeom prst="rect">
            <a:avLst/>
          </a:prstGeom>
        </p:spPr>
      </p:pic>
      <p:cxnSp>
        <p:nvCxnSpPr>
          <p:cNvPr id="138" name="2 fg"/>
          <p:cNvCxnSpPr/>
          <p:nvPr/>
        </p:nvCxnSpPr>
        <p:spPr>
          <a:xfrm flipV="1">
            <a:off x="1001852" y="5515260"/>
            <a:ext cx="345623" cy="3572"/>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9" name="2 fg"/>
          <p:cNvCxnSpPr/>
          <p:nvPr/>
        </p:nvCxnSpPr>
        <p:spPr>
          <a:xfrm flipV="1">
            <a:off x="996283" y="5764545"/>
            <a:ext cx="340045" cy="11241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2 fg"/>
          <p:cNvCxnSpPr/>
          <p:nvPr/>
        </p:nvCxnSpPr>
        <p:spPr>
          <a:xfrm flipV="1">
            <a:off x="1003336" y="4597486"/>
            <a:ext cx="333731" cy="20013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87" name="2 Field Gateway"/>
          <p:cNvGrpSpPr/>
          <p:nvPr/>
        </p:nvGrpSpPr>
        <p:grpSpPr>
          <a:xfrm>
            <a:off x="1384343" y="3692659"/>
            <a:ext cx="769091" cy="1063609"/>
            <a:chOff x="1547306" y="5067599"/>
            <a:chExt cx="769091" cy="1063609"/>
          </a:xfrm>
        </p:grpSpPr>
        <p:sp>
          <p:nvSpPr>
            <p:cNvPr id="188" name="Rectangle 187"/>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chemeClr val="tx1"/>
                  </a:solidFill>
                  <a:latin typeface="Segoe UI Semibold" panose="020B0702040204020203" pitchFamily="34" charset="0"/>
                  <a:ea typeface="Segoe UI" pitchFamily="34" charset="0"/>
                  <a:cs typeface="Segoe UI" pitchFamily="34" charset="0"/>
                </a:rPr>
                <a:t>Field Gateway</a:t>
              </a:r>
            </a:p>
          </p:txBody>
        </p:sp>
        <p:sp>
          <p:nvSpPr>
            <p:cNvPr id="189"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grpSp>
      <p:grpSp>
        <p:nvGrpSpPr>
          <p:cNvPr id="191" name="3 Protocol Adaptation"/>
          <p:cNvGrpSpPr/>
          <p:nvPr/>
        </p:nvGrpSpPr>
        <p:grpSpPr>
          <a:xfrm>
            <a:off x="2149195" y="3694038"/>
            <a:ext cx="808360" cy="1062230"/>
            <a:chOff x="2505117" y="3539000"/>
            <a:chExt cx="877565" cy="1062230"/>
          </a:xfrm>
        </p:grpSpPr>
        <p:sp>
          <p:nvSpPr>
            <p:cNvPr id="197" name="Rectangle 196"/>
            <p:cNvSpPr/>
            <p:nvPr/>
          </p:nvSpPr>
          <p:spPr bwMode="auto">
            <a:xfrm>
              <a:off x="2505117" y="3539000"/>
              <a:ext cx="877565"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chemeClr val="tx1"/>
                  </a:solidFill>
                  <a:latin typeface="Segoe UI Semibold" panose="020B0702040204020203" pitchFamily="34" charset="0"/>
                  <a:ea typeface="Segoe UI" pitchFamily="34" charset="0"/>
                  <a:cs typeface="Segoe UI" pitchFamily="34" charset="0"/>
                </a:rPr>
                <a:t>Protocol Adaptation</a:t>
              </a:r>
            </a:p>
          </p:txBody>
        </p:sp>
        <p:sp>
          <p:nvSpPr>
            <p:cNvPr id="198"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04"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05"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206" name="Elbow Connector 205"/>
            <p:cNvCxnSpPr>
              <a:stCxn id="198" idx="3"/>
              <a:endCxn id="204"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Elbow Connector 206"/>
            <p:cNvCxnSpPr>
              <a:stCxn id="201" idx="3"/>
              <a:endCxn id="204"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8" name="Elbow Connector 207"/>
            <p:cNvCxnSpPr>
              <a:stCxn id="203" idx="3"/>
              <a:endCxn id="204"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9" name="Elbow Connector 208"/>
            <p:cNvCxnSpPr>
              <a:stCxn id="205" idx="3"/>
              <a:endCxn id="204"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10" name="2   Arrow fg"/>
          <p:cNvCxnSpPr/>
          <p:nvPr/>
        </p:nvCxnSpPr>
        <p:spPr>
          <a:xfrm>
            <a:off x="2976172" y="4229247"/>
            <a:ext cx="765584" cy="221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1" name="2   Arrow fg"/>
          <p:cNvCxnSpPr/>
          <p:nvPr/>
        </p:nvCxnSpPr>
        <p:spPr>
          <a:xfrm flipV="1">
            <a:off x="1010050" y="2998611"/>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3" name="2   Arrow fg"/>
          <p:cNvCxnSpPr/>
          <p:nvPr/>
        </p:nvCxnSpPr>
        <p:spPr>
          <a:xfrm flipV="1">
            <a:off x="1010049" y="2643742"/>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4" name="2   Arrow fg"/>
          <p:cNvCxnSpPr/>
          <p:nvPr/>
        </p:nvCxnSpPr>
        <p:spPr>
          <a:xfrm flipV="1">
            <a:off x="1010049" y="3344893"/>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5" name="2 fg"/>
          <p:cNvCxnSpPr/>
          <p:nvPr/>
        </p:nvCxnSpPr>
        <p:spPr>
          <a:xfrm>
            <a:off x="1005901" y="3719760"/>
            <a:ext cx="325659" cy="16009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6" name="2 fg"/>
          <p:cNvCxnSpPr/>
          <p:nvPr/>
        </p:nvCxnSpPr>
        <p:spPr>
          <a:xfrm>
            <a:off x="1009301" y="4092932"/>
            <a:ext cx="327027" cy="5814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7" name="2 fg"/>
          <p:cNvCxnSpPr/>
          <p:nvPr/>
        </p:nvCxnSpPr>
        <p:spPr>
          <a:xfrm flipV="1">
            <a:off x="1011809" y="4373170"/>
            <a:ext cx="319751" cy="86945"/>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1562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7"/>
                                        </p:tgtEl>
                                        <p:attrNameLst>
                                          <p:attrName>style.visibility</p:attrName>
                                        </p:attrNameLst>
                                      </p:cBhvr>
                                      <p:to>
                                        <p:strVal val="visible"/>
                                      </p:to>
                                    </p:set>
                                    <p:animEffect transition="in" filter="fade">
                                      <p:cBhvr>
                                        <p:cTn id="12" dur="500"/>
                                        <p:tgtEl>
                                          <p:spTgt spid="337"/>
                                        </p:tgtEl>
                                      </p:cBhvr>
                                    </p:animEffect>
                                  </p:childTnLst>
                                </p:cTn>
                              </p:par>
                              <p:par>
                                <p:cTn id="13" presetID="10" presetClass="entr" presetSubtype="0" fill="hold" nodeType="withEffect">
                                  <p:stCondLst>
                                    <p:cond delay="0"/>
                                  </p:stCondLst>
                                  <p:childTnLst>
                                    <p:set>
                                      <p:cBhvr>
                                        <p:cTn id="14" dur="1" fill="hold">
                                          <p:stCondLst>
                                            <p:cond delay="0"/>
                                          </p:stCondLst>
                                        </p:cTn>
                                        <p:tgtEl>
                                          <p:spTgt spid="249"/>
                                        </p:tgtEl>
                                        <p:attrNameLst>
                                          <p:attrName>style.visibility</p:attrName>
                                        </p:attrNameLst>
                                      </p:cBhvr>
                                      <p:to>
                                        <p:strVal val="visible"/>
                                      </p:to>
                                    </p:set>
                                    <p:animEffect transition="in" filter="fade">
                                      <p:cBhvr>
                                        <p:cTn id="15" dur="500"/>
                                        <p:tgtEl>
                                          <p:spTgt spid="249"/>
                                        </p:tgtEl>
                                      </p:cBhvr>
                                    </p:animEffect>
                                  </p:childTnLst>
                                </p:cTn>
                              </p:par>
                              <p:par>
                                <p:cTn id="16" presetID="10" presetClass="entr" presetSubtype="0" fill="hold" nodeType="withEffect">
                                  <p:stCondLst>
                                    <p:cond delay="0"/>
                                  </p:stCondLst>
                                  <p:childTnLst>
                                    <p:set>
                                      <p:cBhvr>
                                        <p:cTn id="17" dur="1" fill="hold">
                                          <p:stCondLst>
                                            <p:cond delay="0"/>
                                          </p:stCondLst>
                                        </p:cTn>
                                        <p:tgtEl>
                                          <p:spTgt spid="250"/>
                                        </p:tgtEl>
                                        <p:attrNameLst>
                                          <p:attrName>style.visibility</p:attrName>
                                        </p:attrNameLst>
                                      </p:cBhvr>
                                      <p:to>
                                        <p:strVal val="visible"/>
                                      </p:to>
                                    </p:set>
                                    <p:animEffect transition="in" filter="fade">
                                      <p:cBhvr>
                                        <p:cTn id="18" dur="500"/>
                                        <p:tgtEl>
                                          <p:spTgt spid="250"/>
                                        </p:tgtEl>
                                      </p:cBhvr>
                                    </p:animEffect>
                                  </p:childTnLst>
                                </p:cTn>
                              </p:par>
                              <p:par>
                                <p:cTn id="19" presetID="10" presetClass="entr" presetSubtype="0" fill="hold" nodeType="withEffect">
                                  <p:stCondLst>
                                    <p:cond delay="0"/>
                                  </p:stCondLst>
                                  <p:childTnLst>
                                    <p:set>
                                      <p:cBhvr>
                                        <p:cTn id="20" dur="1" fill="hold">
                                          <p:stCondLst>
                                            <p:cond delay="0"/>
                                          </p:stCondLst>
                                        </p:cTn>
                                        <p:tgtEl>
                                          <p:spTgt spid="251"/>
                                        </p:tgtEl>
                                        <p:attrNameLst>
                                          <p:attrName>style.visibility</p:attrName>
                                        </p:attrNameLst>
                                      </p:cBhvr>
                                      <p:to>
                                        <p:strVal val="visible"/>
                                      </p:to>
                                    </p:set>
                                    <p:animEffect transition="in" filter="fade">
                                      <p:cBhvr>
                                        <p:cTn id="21" dur="500"/>
                                        <p:tgtEl>
                                          <p:spTgt spid="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tx1"/>
                </a:solidFill>
              </a:rPr>
              <a:t>Key </a:t>
            </a:r>
            <a:r>
              <a:rPr lang="en-US" dirty="0">
                <a:solidFill>
                  <a:schemeClr val="tx1"/>
                </a:solidFill>
              </a:rPr>
              <a:t>Learnings </a:t>
            </a:r>
          </a:p>
        </p:txBody>
      </p:sp>
      <p:sp>
        <p:nvSpPr>
          <p:cNvPr id="4" name="Text Placeholder 3"/>
          <p:cNvSpPr>
            <a:spLocks noGrp="1"/>
          </p:cNvSpPr>
          <p:nvPr>
            <p:ph sz="quarter" idx="10"/>
          </p:nvPr>
        </p:nvSpPr>
        <p:spPr/>
        <p:txBody>
          <a:bodyPr>
            <a:normAutofit/>
          </a:bodyPr>
          <a:lstStyle/>
          <a:p>
            <a:pPr marL="0" indent="0">
              <a:buNone/>
            </a:pPr>
            <a:r>
              <a:rPr lang="en-US" dirty="0" smtClean="0">
                <a:solidFill>
                  <a:schemeClr val="tx1"/>
                </a:solidFill>
              </a:rPr>
              <a:t>Cloud services are a scalable economic platform for IoT solutions</a:t>
            </a:r>
          </a:p>
          <a:p>
            <a:pPr marL="0" indent="0">
              <a:buNone/>
            </a:pPr>
            <a:r>
              <a:rPr lang="en-US" dirty="0" smtClean="0">
                <a:solidFill>
                  <a:schemeClr val="tx1"/>
                </a:solidFill>
              </a:rPr>
              <a:t>Organizations desire a default configuration of core services</a:t>
            </a:r>
          </a:p>
          <a:p>
            <a:pPr marL="0" indent="0">
              <a:buNone/>
            </a:pPr>
            <a:r>
              <a:rPr lang="en-US" dirty="0" smtClean="0">
                <a:solidFill>
                  <a:schemeClr val="tx1"/>
                </a:solidFill>
              </a:rPr>
              <a:t>Architecture flexibility is required for </a:t>
            </a:r>
          </a:p>
          <a:p>
            <a:pPr marL="0" indent="0">
              <a:buNone/>
            </a:pPr>
            <a:r>
              <a:rPr lang="en-US" dirty="0">
                <a:solidFill>
                  <a:schemeClr val="tx1"/>
                </a:solidFill>
              </a:rPr>
              <a:t>	</a:t>
            </a:r>
            <a:r>
              <a:rPr lang="en-US" sz="2600" dirty="0">
                <a:solidFill>
                  <a:schemeClr val="tx1"/>
                </a:solidFill>
              </a:rPr>
              <a:t>Data ingress/egress options</a:t>
            </a:r>
          </a:p>
          <a:p>
            <a:pPr marL="0" indent="0">
              <a:buNone/>
            </a:pPr>
            <a:r>
              <a:rPr lang="en-US" sz="2600" dirty="0">
                <a:solidFill>
                  <a:schemeClr val="tx1"/>
                </a:solidFill>
              </a:rPr>
              <a:t>	Event processing and data flow customization</a:t>
            </a:r>
          </a:p>
          <a:p>
            <a:pPr marL="0" indent="0">
              <a:buNone/>
            </a:pPr>
            <a:r>
              <a:rPr lang="en-US" sz="2600" dirty="0">
                <a:solidFill>
                  <a:schemeClr val="tx1"/>
                </a:solidFill>
              </a:rPr>
              <a:t>	Analytics </a:t>
            </a:r>
          </a:p>
          <a:p>
            <a:pPr marL="0" indent="0">
              <a:buNone/>
            </a:pPr>
            <a:r>
              <a:rPr lang="en-US" sz="2600" dirty="0">
                <a:solidFill>
                  <a:schemeClr val="tx1"/>
                </a:solidFill>
              </a:rPr>
              <a:t>	Storage options</a:t>
            </a:r>
          </a:p>
          <a:p>
            <a:pPr marL="0" indent="0">
              <a:buNone/>
            </a:pPr>
            <a:r>
              <a:rPr lang="en-US" sz="2600" dirty="0">
                <a:solidFill>
                  <a:schemeClr val="tx1"/>
                </a:solidFill>
              </a:rPr>
              <a:t>	3rd Party integration	 </a:t>
            </a:r>
          </a:p>
        </p:txBody>
      </p:sp>
    </p:spTree>
    <p:extLst>
      <p:ext uri="{BB962C8B-B14F-4D97-AF65-F5344CB8AC3E}">
        <p14:creationId xmlns:p14="http://schemas.microsoft.com/office/powerpoint/2010/main" val="69085668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solidFill>
                  <a:schemeClr val="tx1"/>
                </a:solidFill>
              </a:rPr>
              <a:t>Reference </a:t>
            </a:r>
            <a:r>
              <a:rPr lang="en-US" sz="5400" dirty="0" smtClean="0">
                <a:solidFill>
                  <a:schemeClr val="tx1"/>
                </a:solidFill>
              </a:rPr>
              <a:t>Architecture Guiding Principles</a:t>
            </a:r>
            <a:endParaRPr lang="en-US" sz="5400" dirty="0">
              <a:solidFill>
                <a:schemeClr val="tx1"/>
              </a:solidFill>
            </a:endParaRPr>
          </a:p>
        </p:txBody>
      </p:sp>
      <p:sp>
        <p:nvSpPr>
          <p:cNvPr id="3" name="Text Placeholder 2"/>
          <p:cNvSpPr>
            <a:spLocks noGrp="1"/>
          </p:cNvSpPr>
          <p:nvPr>
            <p:ph sz="quarter" idx="10"/>
          </p:nvPr>
        </p:nvSpPr>
        <p:spPr/>
        <p:txBody>
          <a:bodyPr>
            <a:noAutofit/>
          </a:bodyPr>
          <a:lstStyle/>
          <a:p>
            <a:pPr marL="0" indent="0">
              <a:buNone/>
            </a:pPr>
            <a:r>
              <a:rPr lang="en-US" sz="2800" dirty="0" smtClean="0">
                <a:solidFill>
                  <a:schemeClr val="tx1"/>
                </a:solidFill>
              </a:rPr>
              <a:t>Secure, scalable device centric data collection and analysis</a:t>
            </a:r>
          </a:p>
          <a:p>
            <a:pPr marL="0" indent="0">
              <a:buNone/>
            </a:pPr>
            <a:r>
              <a:rPr lang="en-US" sz="2800" dirty="0" smtClean="0">
                <a:solidFill>
                  <a:schemeClr val="tx1"/>
                </a:solidFill>
              </a:rPr>
              <a:t>Support for public</a:t>
            </a:r>
            <a:r>
              <a:rPr lang="en-US" sz="2800" dirty="0">
                <a:solidFill>
                  <a:schemeClr val="tx1"/>
                </a:solidFill>
              </a:rPr>
              <a:t>, private, and hybrid Azure cloud </a:t>
            </a:r>
            <a:r>
              <a:rPr lang="en-US" sz="2800" dirty="0" smtClean="0">
                <a:solidFill>
                  <a:schemeClr val="tx1"/>
                </a:solidFill>
              </a:rPr>
              <a:t>environments</a:t>
            </a:r>
          </a:p>
          <a:p>
            <a:pPr marL="0" indent="0">
              <a:buNone/>
            </a:pPr>
            <a:r>
              <a:rPr lang="en-US" sz="2400" dirty="0" smtClean="0">
                <a:solidFill>
                  <a:schemeClr val="tx1"/>
                </a:solidFill>
              </a:rPr>
              <a:t>	</a:t>
            </a:r>
            <a:r>
              <a:rPr lang="en-US" sz="2000" dirty="0" smtClean="0">
                <a:solidFill>
                  <a:schemeClr val="tx1"/>
                </a:solidFill>
              </a:rPr>
              <a:t>Initial focus on Public Cloud infrastructure</a:t>
            </a:r>
          </a:p>
          <a:p>
            <a:pPr marL="0" indent="0">
              <a:buNone/>
            </a:pPr>
            <a:r>
              <a:rPr lang="en-US" sz="2400" dirty="0" smtClean="0">
                <a:solidFill>
                  <a:schemeClr val="tx1"/>
                </a:solidFill>
              </a:rPr>
              <a:t>Frictionless information flow between </a:t>
            </a:r>
            <a:r>
              <a:rPr lang="en-US" sz="2400" dirty="0" err="1" smtClean="0">
                <a:solidFill>
                  <a:schemeClr val="tx1"/>
                </a:solidFill>
              </a:rPr>
              <a:t>LoB</a:t>
            </a:r>
            <a:r>
              <a:rPr lang="en-US" sz="2400" dirty="0">
                <a:solidFill>
                  <a:schemeClr val="tx1"/>
                </a:solidFill>
              </a:rPr>
              <a:t> Assets and cloud-based systems </a:t>
            </a:r>
            <a:r>
              <a:rPr lang="en-US" sz="2400" dirty="0" smtClean="0">
                <a:solidFill>
                  <a:schemeClr val="tx1"/>
                </a:solidFill>
              </a:rPr>
              <a:t>for:</a:t>
            </a:r>
          </a:p>
          <a:p>
            <a:pPr marL="0" indent="0">
              <a:buNone/>
            </a:pPr>
            <a:r>
              <a:rPr lang="en-US" sz="2400" dirty="0">
                <a:solidFill>
                  <a:schemeClr val="tx1"/>
                </a:solidFill>
              </a:rPr>
              <a:t>	</a:t>
            </a:r>
            <a:r>
              <a:rPr lang="en-US" sz="2000" dirty="0" smtClean="0">
                <a:solidFill>
                  <a:schemeClr val="tx1"/>
                </a:solidFill>
              </a:rPr>
              <a:t>Analysis</a:t>
            </a:r>
          </a:p>
          <a:p>
            <a:pPr marL="0" indent="0">
              <a:buNone/>
            </a:pPr>
            <a:r>
              <a:rPr lang="en-US" sz="2000" dirty="0">
                <a:solidFill>
                  <a:schemeClr val="tx1"/>
                </a:solidFill>
              </a:rPr>
              <a:t>	</a:t>
            </a:r>
            <a:r>
              <a:rPr lang="en-US" sz="2000" dirty="0" smtClean="0">
                <a:solidFill>
                  <a:schemeClr val="tx1"/>
                </a:solidFill>
              </a:rPr>
              <a:t>Control</a:t>
            </a:r>
          </a:p>
          <a:p>
            <a:pPr marL="0" indent="0">
              <a:buNone/>
            </a:pPr>
            <a:r>
              <a:rPr lang="en-US" sz="2000" dirty="0">
                <a:solidFill>
                  <a:schemeClr val="tx1"/>
                </a:solidFill>
              </a:rPr>
              <a:t>	</a:t>
            </a:r>
            <a:r>
              <a:rPr lang="en-US" sz="2000" dirty="0" smtClean="0">
                <a:solidFill>
                  <a:schemeClr val="tx1"/>
                </a:solidFill>
              </a:rPr>
              <a:t>Business </a:t>
            </a:r>
            <a:r>
              <a:rPr lang="en-US" sz="2000" dirty="0">
                <a:solidFill>
                  <a:schemeClr val="tx1"/>
                </a:solidFill>
              </a:rPr>
              <a:t>process </a:t>
            </a:r>
            <a:r>
              <a:rPr lang="en-US" sz="2000" dirty="0" smtClean="0">
                <a:solidFill>
                  <a:schemeClr val="tx1"/>
                </a:solidFill>
              </a:rPr>
              <a:t>integration</a:t>
            </a:r>
          </a:p>
          <a:p>
            <a:pPr marL="0" indent="0">
              <a:buNone/>
            </a:pPr>
            <a:r>
              <a:rPr lang="en-US" sz="2400" dirty="0" smtClean="0">
                <a:solidFill>
                  <a:schemeClr val="tx1"/>
                </a:solidFill>
              </a:rPr>
              <a:t>Direct </a:t>
            </a:r>
            <a:r>
              <a:rPr lang="en-US" sz="2400" dirty="0">
                <a:solidFill>
                  <a:schemeClr val="tx1"/>
                </a:solidFill>
              </a:rPr>
              <a:t>or </a:t>
            </a:r>
            <a:r>
              <a:rPr lang="en-US" sz="2400" dirty="0" smtClean="0">
                <a:solidFill>
                  <a:schemeClr val="tx1"/>
                </a:solidFill>
              </a:rPr>
              <a:t>indirect (via gateway) connectivity support</a:t>
            </a:r>
          </a:p>
          <a:p>
            <a:pPr marL="0" indent="0">
              <a:buNone/>
            </a:pPr>
            <a:r>
              <a:rPr lang="en-US" sz="2400" dirty="0">
                <a:solidFill>
                  <a:schemeClr val="tx1"/>
                </a:solidFill>
              </a:rPr>
              <a:t>	</a:t>
            </a:r>
            <a:r>
              <a:rPr lang="en-US" sz="2000" dirty="0">
                <a:solidFill>
                  <a:schemeClr val="tx1"/>
                </a:solidFill>
              </a:rPr>
              <a:t>Remote (gateway) device and data </a:t>
            </a:r>
            <a:r>
              <a:rPr lang="en-US" sz="2000" dirty="0" smtClean="0">
                <a:solidFill>
                  <a:schemeClr val="tx1"/>
                </a:solidFill>
              </a:rPr>
              <a:t>administration</a:t>
            </a:r>
          </a:p>
          <a:p>
            <a:pPr marL="0" indent="0">
              <a:buNone/>
            </a:pPr>
            <a:r>
              <a:rPr lang="en-US" sz="2000" dirty="0">
                <a:solidFill>
                  <a:schemeClr val="tx1"/>
                </a:solidFill>
              </a:rPr>
              <a:t>	Device provisioning, connectivity, protocol translation etc.</a:t>
            </a:r>
          </a:p>
        </p:txBody>
      </p:sp>
    </p:spTree>
    <p:extLst>
      <p:ext uri="{BB962C8B-B14F-4D97-AF65-F5344CB8AC3E}">
        <p14:creationId xmlns:p14="http://schemas.microsoft.com/office/powerpoint/2010/main" val="295477073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How does Partitioned Consumer work?</a:t>
            </a:r>
            <a:endParaRPr lang="en-US" dirty="0"/>
          </a:p>
        </p:txBody>
      </p:sp>
      <p:sp>
        <p:nvSpPr>
          <p:cNvPr id="10" name="Rectangle 9"/>
          <p:cNvSpPr/>
          <p:nvPr/>
        </p:nvSpPr>
        <p:spPr bwMode="auto">
          <a:xfrm>
            <a:off x="4406331" y="1820862"/>
            <a:ext cx="3505200" cy="5105400"/>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r>
              <a:rPr lang="en-US" sz="3600" dirty="0" smtClean="0">
                <a:gradFill>
                  <a:gsLst>
                    <a:gs pos="0">
                      <a:srgbClr val="FFFFFF"/>
                    </a:gs>
                    <a:gs pos="100000">
                      <a:srgbClr val="FFFFFF"/>
                    </a:gs>
                  </a:gsLst>
                  <a:lin ang="5400000" scaled="0"/>
                </a:gradFill>
                <a:ea typeface="Segoe UI" pitchFamily="34" charset="0"/>
                <a:cs typeface="Segoe UI" pitchFamily="34" charset="0"/>
              </a:rPr>
              <a:t>Azure Event Hub</a:t>
            </a:r>
            <a:endParaRPr lang="en-US" sz="36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4863531" y="2687666"/>
            <a:ext cx="2133600" cy="3075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r" defTabSz="932406"/>
            <a:r>
              <a:rPr lang="en-US" dirty="0" smtClean="0">
                <a:gradFill>
                  <a:gsLst>
                    <a:gs pos="0">
                      <a:srgbClr val="FFFFFF"/>
                    </a:gs>
                    <a:gs pos="100000">
                      <a:srgbClr val="FFFFFF"/>
                    </a:gs>
                  </a:gsLst>
                  <a:lin ang="5400000" scaled="0"/>
                </a:gradFill>
                <a:ea typeface="Segoe UI" pitchFamily="34" charset="0"/>
                <a:cs typeface="Segoe UI" pitchFamily="34" charset="0"/>
              </a:rPr>
              <a:t>Partition 1</a:t>
            </a: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27" name="Rectangle 126"/>
          <p:cNvSpPr/>
          <p:nvPr/>
        </p:nvSpPr>
        <p:spPr bwMode="auto">
          <a:xfrm>
            <a:off x="4860535" y="3065304"/>
            <a:ext cx="2133600" cy="3075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r" defTabSz="932406"/>
            <a:r>
              <a:rPr lang="en-US" dirty="0" smtClean="0">
                <a:gradFill>
                  <a:gsLst>
                    <a:gs pos="0">
                      <a:srgbClr val="FFFFFF"/>
                    </a:gs>
                    <a:gs pos="100000">
                      <a:srgbClr val="FFFFFF"/>
                    </a:gs>
                  </a:gsLst>
                  <a:lin ang="5400000" scaled="0"/>
                </a:gradFill>
                <a:ea typeface="Segoe UI" pitchFamily="34" charset="0"/>
                <a:cs typeface="Segoe UI" pitchFamily="34" charset="0"/>
              </a:rPr>
              <a:t>Partition 2</a:t>
            </a: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28" name="Rectangle 127"/>
          <p:cNvSpPr/>
          <p:nvPr/>
        </p:nvSpPr>
        <p:spPr bwMode="auto">
          <a:xfrm>
            <a:off x="4860535" y="3442943"/>
            <a:ext cx="2133600" cy="3075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r" defTabSz="932406"/>
            <a:r>
              <a:rPr lang="en-US" dirty="0" smtClean="0">
                <a:gradFill>
                  <a:gsLst>
                    <a:gs pos="0">
                      <a:srgbClr val="FFFFFF"/>
                    </a:gs>
                    <a:gs pos="100000">
                      <a:srgbClr val="FFFFFF"/>
                    </a:gs>
                  </a:gsLst>
                  <a:lin ang="5400000" scaled="0"/>
                </a:gradFill>
                <a:ea typeface="Segoe UI" pitchFamily="34" charset="0"/>
                <a:cs typeface="Segoe UI" pitchFamily="34" charset="0"/>
              </a:rPr>
              <a:t>Partition 3</a:t>
            </a: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29" name="Rectangle 128"/>
          <p:cNvSpPr/>
          <p:nvPr/>
        </p:nvSpPr>
        <p:spPr bwMode="auto">
          <a:xfrm>
            <a:off x="4860535" y="3820582"/>
            <a:ext cx="2133600" cy="3075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r" defTabSz="932406"/>
            <a:r>
              <a:rPr lang="en-US" dirty="0" smtClean="0">
                <a:gradFill>
                  <a:gsLst>
                    <a:gs pos="0">
                      <a:srgbClr val="FFFFFF"/>
                    </a:gs>
                    <a:gs pos="100000">
                      <a:srgbClr val="FFFFFF"/>
                    </a:gs>
                  </a:gsLst>
                  <a:lin ang="5400000" scaled="0"/>
                </a:gradFill>
                <a:ea typeface="Segoe UI" pitchFamily="34" charset="0"/>
                <a:cs typeface="Segoe UI" pitchFamily="34" charset="0"/>
              </a:rPr>
              <a:t>Partition 4</a:t>
            </a: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30" name="Rectangle 129"/>
          <p:cNvSpPr/>
          <p:nvPr/>
        </p:nvSpPr>
        <p:spPr bwMode="auto">
          <a:xfrm>
            <a:off x="4863531" y="4199603"/>
            <a:ext cx="2133600" cy="3075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r" defTabSz="932406"/>
            <a:r>
              <a:rPr lang="en-US" dirty="0" smtClean="0">
                <a:gradFill>
                  <a:gsLst>
                    <a:gs pos="0">
                      <a:srgbClr val="FFFFFF"/>
                    </a:gs>
                    <a:gs pos="100000">
                      <a:srgbClr val="FFFFFF"/>
                    </a:gs>
                  </a:gsLst>
                  <a:lin ang="5400000" scaled="0"/>
                </a:gradFill>
                <a:ea typeface="Segoe UI" pitchFamily="34" charset="0"/>
                <a:cs typeface="Segoe UI" pitchFamily="34" charset="0"/>
              </a:rPr>
              <a:t>Partition 5</a:t>
            </a: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p:cNvSpPr/>
          <p:nvPr/>
        </p:nvSpPr>
        <p:spPr bwMode="auto">
          <a:xfrm>
            <a:off x="4860535" y="4577241"/>
            <a:ext cx="2133600" cy="3075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r" defTabSz="932406"/>
            <a:r>
              <a:rPr lang="en-US" dirty="0" smtClean="0">
                <a:gradFill>
                  <a:gsLst>
                    <a:gs pos="0">
                      <a:srgbClr val="FFFFFF"/>
                    </a:gs>
                    <a:gs pos="100000">
                      <a:srgbClr val="FFFFFF"/>
                    </a:gs>
                  </a:gsLst>
                  <a:lin ang="5400000" scaled="0"/>
                </a:gradFill>
                <a:ea typeface="Segoe UI" pitchFamily="34" charset="0"/>
                <a:cs typeface="Segoe UI" pitchFamily="34" charset="0"/>
              </a:rPr>
              <a:t>Partition 6</a:t>
            </a: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32" name="Rectangle 131"/>
          <p:cNvSpPr/>
          <p:nvPr/>
        </p:nvSpPr>
        <p:spPr bwMode="auto">
          <a:xfrm>
            <a:off x="4860535" y="4954880"/>
            <a:ext cx="2133600" cy="3075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r" defTabSz="932406"/>
            <a:r>
              <a:rPr lang="en-US" dirty="0" smtClean="0">
                <a:gradFill>
                  <a:gsLst>
                    <a:gs pos="0">
                      <a:srgbClr val="FFFFFF"/>
                    </a:gs>
                    <a:gs pos="100000">
                      <a:srgbClr val="FFFFFF"/>
                    </a:gs>
                  </a:gsLst>
                  <a:lin ang="5400000" scaled="0"/>
                </a:gradFill>
                <a:ea typeface="Segoe UI" pitchFamily="34" charset="0"/>
                <a:cs typeface="Segoe UI" pitchFamily="34" charset="0"/>
              </a:rPr>
              <a:t>Partition 7</a:t>
            </a: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4860535" y="5332519"/>
            <a:ext cx="2133600" cy="3075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r" defTabSz="932406"/>
            <a:r>
              <a:rPr lang="en-US" dirty="0" smtClean="0">
                <a:gradFill>
                  <a:gsLst>
                    <a:gs pos="0">
                      <a:srgbClr val="FFFFFF"/>
                    </a:gs>
                    <a:gs pos="100000">
                      <a:srgbClr val="FFFFFF"/>
                    </a:gs>
                  </a:gsLst>
                  <a:lin ang="5400000" scaled="0"/>
                </a:gradFill>
                <a:ea typeface="Segoe UI" pitchFamily="34" charset="0"/>
                <a:cs typeface="Segoe UI" pitchFamily="34" charset="0"/>
              </a:rPr>
              <a:t>Partition 8</a:t>
            </a: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nvGrpSpPr>
          <p:cNvPr id="248" name="Group 247"/>
          <p:cNvGrpSpPr/>
          <p:nvPr/>
        </p:nvGrpSpPr>
        <p:grpSpPr>
          <a:xfrm>
            <a:off x="10117701" y="3268662"/>
            <a:ext cx="841830" cy="1749758"/>
            <a:chOff x="9719807" y="3268662"/>
            <a:chExt cx="841830" cy="1749758"/>
          </a:xfrm>
        </p:grpSpPr>
        <p:sp>
          <p:nvSpPr>
            <p:cNvPr id="2" name="Rectangle 1"/>
            <p:cNvSpPr/>
            <p:nvPr/>
          </p:nvSpPr>
          <p:spPr bwMode="auto">
            <a:xfrm>
              <a:off x="9719807" y="3268662"/>
              <a:ext cx="381000" cy="381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35" name="Rectangle 134"/>
            <p:cNvSpPr/>
            <p:nvPr/>
          </p:nvSpPr>
          <p:spPr bwMode="auto">
            <a:xfrm>
              <a:off x="10177007" y="3268662"/>
              <a:ext cx="381000" cy="381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36" name="Rectangle 135"/>
            <p:cNvSpPr/>
            <p:nvPr/>
          </p:nvSpPr>
          <p:spPr bwMode="auto">
            <a:xfrm>
              <a:off x="9723437" y="3723364"/>
              <a:ext cx="381000" cy="381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37" name="Rectangle 136"/>
            <p:cNvSpPr/>
            <p:nvPr/>
          </p:nvSpPr>
          <p:spPr bwMode="auto">
            <a:xfrm>
              <a:off x="10180637" y="3723364"/>
              <a:ext cx="381000" cy="381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38" name="Rectangle 137"/>
            <p:cNvSpPr/>
            <p:nvPr/>
          </p:nvSpPr>
          <p:spPr bwMode="auto">
            <a:xfrm>
              <a:off x="9719807" y="4178066"/>
              <a:ext cx="381000" cy="381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39" name="Rectangle 138"/>
            <p:cNvSpPr/>
            <p:nvPr/>
          </p:nvSpPr>
          <p:spPr bwMode="auto">
            <a:xfrm>
              <a:off x="10177007" y="4178066"/>
              <a:ext cx="381000" cy="381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40" name="Rectangle 139"/>
            <p:cNvSpPr/>
            <p:nvPr/>
          </p:nvSpPr>
          <p:spPr bwMode="auto">
            <a:xfrm>
              <a:off x="9719807" y="4637420"/>
              <a:ext cx="381000" cy="381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41" name="Rectangle 140"/>
            <p:cNvSpPr/>
            <p:nvPr/>
          </p:nvSpPr>
          <p:spPr bwMode="auto">
            <a:xfrm>
              <a:off x="10177007" y="4637420"/>
              <a:ext cx="381000" cy="381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09" name="TextBox 208"/>
          <p:cNvSpPr txBox="1"/>
          <p:nvPr/>
        </p:nvSpPr>
        <p:spPr>
          <a:xfrm>
            <a:off x="9359331" y="2716998"/>
            <a:ext cx="2454390"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Event Receivers</a:t>
            </a:r>
          </a:p>
        </p:txBody>
      </p:sp>
      <p:sp>
        <p:nvSpPr>
          <p:cNvPr id="210" name="Right Arrow 209"/>
          <p:cNvSpPr/>
          <p:nvPr/>
        </p:nvSpPr>
        <p:spPr bwMode="auto">
          <a:xfrm>
            <a:off x="8929579" y="7231062"/>
            <a:ext cx="1157855" cy="784111"/>
          </a:xfrm>
          <a:prstGeom prst="rightArrow">
            <a:avLst>
              <a:gd name="adj1" fmla="val 75275"/>
              <a:gd name="adj2" fmla="val 50000"/>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200" dirty="0" smtClean="0">
                <a:solidFill>
                  <a:srgbClr val="FFC000"/>
                </a:solidFill>
                <a:ea typeface="Segoe UI" pitchFamily="34" charset="0"/>
                <a:cs typeface="Segoe UI" pitchFamily="34" charset="0"/>
              </a:rPr>
              <a:t>AMQP</a:t>
            </a:r>
            <a:endParaRPr lang="en-US" sz="1200" dirty="0">
              <a:solidFill>
                <a:srgbClr val="FFC000"/>
              </a:solidFill>
              <a:ea typeface="Segoe UI" pitchFamily="34" charset="0"/>
              <a:cs typeface="Segoe UI" pitchFamily="34" charset="0"/>
            </a:endParaRPr>
          </a:p>
        </p:txBody>
      </p:sp>
      <p:sp>
        <p:nvSpPr>
          <p:cNvPr id="216" name="Rectangle 215"/>
          <p:cNvSpPr/>
          <p:nvPr/>
        </p:nvSpPr>
        <p:spPr bwMode="auto">
          <a:xfrm>
            <a:off x="7317039" y="2699959"/>
            <a:ext cx="1493785" cy="1178303"/>
          </a:xfrm>
          <a:prstGeom prst="rect">
            <a:avLst/>
          </a:prstGeom>
          <a:solidFill>
            <a:schemeClr val="accent1">
              <a:lumMod val="60000"/>
              <a:lumOff val="40000"/>
            </a:schemeClr>
          </a:solidFill>
          <a:ln>
            <a:solidFill>
              <a:srgbClr val="BAD80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Consumer </a:t>
            </a:r>
            <a:r>
              <a:rPr lang="en-US" sz="1765" dirty="0" smtClean="0">
                <a:gradFill>
                  <a:gsLst>
                    <a:gs pos="0">
                      <a:srgbClr val="FFFFFF"/>
                    </a:gs>
                    <a:gs pos="100000">
                      <a:srgbClr val="FFFFFF"/>
                    </a:gs>
                  </a:gsLst>
                  <a:lin ang="5400000" scaled="0"/>
                </a:gradFill>
                <a:ea typeface="Segoe UI" pitchFamily="34" charset="0"/>
                <a:cs typeface="Segoe UI" pitchFamily="34" charset="0"/>
              </a:rPr>
              <a:t>Group</a:t>
            </a: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cxnSp>
        <p:nvCxnSpPr>
          <p:cNvPr id="192" name="Straight Arrow Connector 704"/>
          <p:cNvCxnSpPr>
            <a:stCxn id="2" idx="1"/>
            <a:endCxn id="11" idx="3"/>
          </p:cNvCxnSpPr>
          <p:nvPr/>
        </p:nvCxnSpPr>
        <p:spPr>
          <a:xfrm rot="10800000">
            <a:off x="6997131" y="2841430"/>
            <a:ext cx="3120570" cy="617732"/>
          </a:xfrm>
          <a:prstGeom prst="bentConnector3">
            <a:avLst>
              <a:gd name="adj1" fmla="val 32419"/>
            </a:avLst>
          </a:prstGeom>
          <a:ln w="28575">
            <a:headEnd type="diamond"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203" name="Straight Arrow Connector 704"/>
          <p:cNvCxnSpPr>
            <a:stCxn id="136" idx="1"/>
            <a:endCxn id="127" idx="3"/>
          </p:cNvCxnSpPr>
          <p:nvPr/>
        </p:nvCxnSpPr>
        <p:spPr>
          <a:xfrm rot="10800000">
            <a:off x="6994135" y="3219068"/>
            <a:ext cx="3127196" cy="694796"/>
          </a:xfrm>
          <a:prstGeom prst="bentConnector3">
            <a:avLst>
              <a:gd name="adj1" fmla="val 36270"/>
            </a:avLst>
          </a:prstGeom>
          <a:ln w="28575">
            <a:headEnd type="diamond"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221" name="Straight Connector 220"/>
          <p:cNvCxnSpPr/>
          <p:nvPr/>
        </p:nvCxnSpPr>
        <p:spPr>
          <a:xfrm>
            <a:off x="4330131" y="1825471"/>
            <a:ext cx="0" cy="4567391"/>
          </a:xfrm>
          <a:prstGeom prst="line">
            <a:avLst/>
          </a:prstGeom>
          <a:ln w="19050">
            <a:solidFill>
              <a:schemeClr val="accent3">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5" name="Rectangle 224"/>
          <p:cNvSpPr/>
          <p:nvPr/>
        </p:nvSpPr>
        <p:spPr bwMode="auto">
          <a:xfrm>
            <a:off x="4897999" y="2734228"/>
            <a:ext cx="663210" cy="228600"/>
          </a:xfrm>
          <a:prstGeom prst="rect">
            <a:avLst/>
          </a:prstGeom>
          <a:pattFill prst="dkVert">
            <a:fgClr>
              <a:schemeClr val="accent2"/>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26" name="Rectangle 225"/>
          <p:cNvSpPr/>
          <p:nvPr/>
        </p:nvSpPr>
        <p:spPr bwMode="auto">
          <a:xfrm>
            <a:off x="4908556" y="3116262"/>
            <a:ext cx="534860" cy="210235"/>
          </a:xfrm>
          <a:prstGeom prst="rect">
            <a:avLst/>
          </a:prstGeom>
          <a:pattFill prst="dkVert">
            <a:fgClr>
              <a:schemeClr val="accent2"/>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27" name="Rectangle 226"/>
          <p:cNvSpPr/>
          <p:nvPr/>
        </p:nvSpPr>
        <p:spPr bwMode="auto">
          <a:xfrm>
            <a:off x="4900072" y="3492068"/>
            <a:ext cx="663210" cy="228600"/>
          </a:xfrm>
          <a:prstGeom prst="rect">
            <a:avLst/>
          </a:prstGeom>
          <a:pattFill prst="dkVert">
            <a:fgClr>
              <a:schemeClr val="accent2"/>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28" name="Rectangle 227"/>
          <p:cNvSpPr/>
          <p:nvPr/>
        </p:nvSpPr>
        <p:spPr bwMode="auto">
          <a:xfrm>
            <a:off x="4908556" y="4237684"/>
            <a:ext cx="663210" cy="228600"/>
          </a:xfrm>
          <a:prstGeom prst="rect">
            <a:avLst/>
          </a:prstGeom>
          <a:pattFill prst="dkVert">
            <a:fgClr>
              <a:schemeClr val="accent2"/>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29" name="Rectangle 228"/>
          <p:cNvSpPr/>
          <p:nvPr/>
        </p:nvSpPr>
        <p:spPr bwMode="auto">
          <a:xfrm>
            <a:off x="4897999" y="4614092"/>
            <a:ext cx="380641" cy="239072"/>
          </a:xfrm>
          <a:prstGeom prst="rect">
            <a:avLst/>
          </a:prstGeom>
          <a:pattFill prst="dkVert">
            <a:fgClr>
              <a:schemeClr val="accent2"/>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30" name="Rectangle 229"/>
          <p:cNvSpPr/>
          <p:nvPr/>
        </p:nvSpPr>
        <p:spPr bwMode="auto">
          <a:xfrm>
            <a:off x="4908555" y="3856950"/>
            <a:ext cx="775071" cy="226214"/>
          </a:xfrm>
          <a:prstGeom prst="rect">
            <a:avLst/>
          </a:prstGeom>
          <a:pattFill prst="dkVert">
            <a:fgClr>
              <a:schemeClr val="accent2"/>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31" name="Rectangle 230"/>
          <p:cNvSpPr/>
          <p:nvPr/>
        </p:nvSpPr>
        <p:spPr bwMode="auto">
          <a:xfrm>
            <a:off x="4897999" y="5000843"/>
            <a:ext cx="663210" cy="228600"/>
          </a:xfrm>
          <a:prstGeom prst="rect">
            <a:avLst/>
          </a:prstGeom>
          <a:pattFill prst="dkVert">
            <a:fgClr>
              <a:schemeClr val="accent2"/>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32" name="Rectangle 231"/>
          <p:cNvSpPr/>
          <p:nvPr/>
        </p:nvSpPr>
        <p:spPr bwMode="auto">
          <a:xfrm>
            <a:off x="4908556" y="5366501"/>
            <a:ext cx="534860" cy="228600"/>
          </a:xfrm>
          <a:prstGeom prst="rect">
            <a:avLst/>
          </a:prstGeom>
          <a:pattFill prst="dkVert">
            <a:fgClr>
              <a:schemeClr val="accent2"/>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49" name="Group 248"/>
          <p:cNvGrpSpPr/>
          <p:nvPr/>
        </p:nvGrpSpPr>
        <p:grpSpPr>
          <a:xfrm>
            <a:off x="11320007" y="4179514"/>
            <a:ext cx="841830" cy="1749758"/>
            <a:chOff x="10922113" y="4179514"/>
            <a:chExt cx="841830" cy="1749758"/>
          </a:xfrm>
        </p:grpSpPr>
        <p:sp>
          <p:nvSpPr>
            <p:cNvPr id="233" name="Rectangle 232"/>
            <p:cNvSpPr/>
            <p:nvPr/>
          </p:nvSpPr>
          <p:spPr bwMode="auto">
            <a:xfrm>
              <a:off x="10922113" y="4179514"/>
              <a:ext cx="381000" cy="381000"/>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34" name="Rectangle 233"/>
            <p:cNvSpPr/>
            <p:nvPr/>
          </p:nvSpPr>
          <p:spPr bwMode="auto">
            <a:xfrm>
              <a:off x="11379313" y="4179514"/>
              <a:ext cx="381000" cy="381000"/>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p:cNvSpPr/>
            <p:nvPr/>
          </p:nvSpPr>
          <p:spPr bwMode="auto">
            <a:xfrm>
              <a:off x="10925743" y="4634216"/>
              <a:ext cx="381000" cy="381000"/>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36" name="Rectangle 235"/>
            <p:cNvSpPr/>
            <p:nvPr/>
          </p:nvSpPr>
          <p:spPr bwMode="auto">
            <a:xfrm>
              <a:off x="11382943" y="4634216"/>
              <a:ext cx="381000" cy="381000"/>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37" name="Rectangle 236"/>
            <p:cNvSpPr/>
            <p:nvPr/>
          </p:nvSpPr>
          <p:spPr bwMode="auto">
            <a:xfrm>
              <a:off x="10922113" y="5088918"/>
              <a:ext cx="381000" cy="381000"/>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38" name="Rectangle 237"/>
            <p:cNvSpPr/>
            <p:nvPr/>
          </p:nvSpPr>
          <p:spPr bwMode="auto">
            <a:xfrm>
              <a:off x="11379313" y="5088918"/>
              <a:ext cx="381000" cy="381000"/>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39" name="Rectangle 238"/>
            <p:cNvSpPr/>
            <p:nvPr/>
          </p:nvSpPr>
          <p:spPr bwMode="auto">
            <a:xfrm>
              <a:off x="10922113" y="5548272"/>
              <a:ext cx="381000" cy="381000"/>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40" name="Rectangle 239"/>
            <p:cNvSpPr/>
            <p:nvPr/>
          </p:nvSpPr>
          <p:spPr bwMode="auto">
            <a:xfrm>
              <a:off x="11379313" y="5548272"/>
              <a:ext cx="381000" cy="381000"/>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47" name="Rectangle 246"/>
          <p:cNvSpPr/>
          <p:nvPr/>
        </p:nvSpPr>
        <p:spPr bwMode="auto">
          <a:xfrm>
            <a:off x="7317039" y="4985959"/>
            <a:ext cx="1493785" cy="1178303"/>
          </a:xfrm>
          <a:prstGeom prst="rect">
            <a:avLst/>
          </a:prstGeom>
          <a:solidFill>
            <a:schemeClr val="accent1">
              <a:lumMod val="60000"/>
              <a:lumOff val="40000"/>
            </a:schemeClr>
          </a:solidFill>
          <a:ln>
            <a:solidFill>
              <a:srgbClr val="BAD80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Consumer </a:t>
            </a:r>
            <a:r>
              <a:rPr lang="en-US" sz="1765" dirty="0" smtClean="0">
                <a:gradFill>
                  <a:gsLst>
                    <a:gs pos="0">
                      <a:srgbClr val="FFFFFF"/>
                    </a:gs>
                    <a:gs pos="100000">
                      <a:srgbClr val="FFFFFF"/>
                    </a:gs>
                  </a:gsLst>
                  <a:lin ang="5400000" scaled="0"/>
                </a:gradFill>
                <a:ea typeface="Segoe UI" pitchFamily="34" charset="0"/>
                <a:cs typeface="Segoe UI" pitchFamily="34" charset="0"/>
              </a:rPr>
              <a:t>Group 2</a:t>
            </a: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cxnSp>
        <p:nvCxnSpPr>
          <p:cNvPr id="241" name="Straight Arrow Connector 704"/>
          <p:cNvCxnSpPr>
            <a:stCxn id="237" idx="1"/>
            <a:endCxn id="132" idx="3"/>
          </p:cNvCxnSpPr>
          <p:nvPr/>
        </p:nvCxnSpPr>
        <p:spPr>
          <a:xfrm rot="10800000">
            <a:off x="6994135" y="5108644"/>
            <a:ext cx="4325872" cy="170774"/>
          </a:xfrm>
          <a:prstGeom prst="bentConnector3">
            <a:avLst>
              <a:gd name="adj1" fmla="val 50000"/>
            </a:avLst>
          </a:prstGeom>
          <a:ln w="28575">
            <a:headEnd type="diamond" w="med" len="med"/>
            <a:tailEnd type="triangle" w="med" len="med"/>
          </a:ln>
        </p:spPr>
        <p:style>
          <a:lnRef idx="2">
            <a:schemeClr val="accent4"/>
          </a:lnRef>
          <a:fillRef idx="0">
            <a:schemeClr val="accent4"/>
          </a:fillRef>
          <a:effectRef idx="1">
            <a:schemeClr val="accent4"/>
          </a:effectRef>
          <a:fontRef idx="minor">
            <a:schemeClr val="tx1"/>
          </a:fontRef>
        </p:style>
      </p:cxnSp>
      <p:cxnSp>
        <p:nvCxnSpPr>
          <p:cNvPr id="244" name="Straight Arrow Connector 704"/>
          <p:cNvCxnSpPr>
            <a:stCxn id="239" idx="1"/>
            <a:endCxn id="133" idx="3"/>
          </p:cNvCxnSpPr>
          <p:nvPr/>
        </p:nvCxnSpPr>
        <p:spPr>
          <a:xfrm rot="10800000">
            <a:off x="6994135" y="5486284"/>
            <a:ext cx="4325872" cy="252489"/>
          </a:xfrm>
          <a:prstGeom prst="bentConnector3">
            <a:avLst>
              <a:gd name="adj1" fmla="val 50000"/>
            </a:avLst>
          </a:prstGeom>
          <a:ln w="28575">
            <a:headEnd type="diamond" w="med" len="med"/>
            <a:tailEnd type="triangle" w="med" len="med"/>
          </a:ln>
        </p:spPr>
        <p:style>
          <a:lnRef idx="2">
            <a:schemeClr val="accent4"/>
          </a:lnRef>
          <a:fillRef idx="0">
            <a:schemeClr val="accent4"/>
          </a:fillRef>
          <a:effectRef idx="1">
            <a:schemeClr val="accent4"/>
          </a:effectRef>
          <a:fontRef idx="minor">
            <a:schemeClr val="tx1"/>
          </a:fontRef>
        </p:style>
      </p:cxnSp>
      <p:sp>
        <p:nvSpPr>
          <p:cNvPr id="314" name="Rectangle 313"/>
          <p:cNvSpPr/>
          <p:nvPr/>
        </p:nvSpPr>
        <p:spPr bwMode="auto">
          <a:xfrm>
            <a:off x="316718" y="4280667"/>
            <a:ext cx="1572613" cy="609600"/>
          </a:xfrm>
          <a:prstGeom prst="rect">
            <a:avLst/>
          </a:prstGeom>
          <a:no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smtClean="0">
                <a:solidFill>
                  <a:schemeClr val="tx1"/>
                </a:solidFill>
                <a:ea typeface="Segoe UI" pitchFamily="34" charset="0"/>
                <a:cs typeface="Segoe UI" pitchFamily="34" charset="0"/>
              </a:rPr>
              <a:t>Event Producers</a:t>
            </a:r>
          </a:p>
        </p:txBody>
      </p:sp>
      <p:grpSp>
        <p:nvGrpSpPr>
          <p:cNvPr id="315" name="Group 314"/>
          <p:cNvGrpSpPr/>
          <p:nvPr/>
        </p:nvGrpSpPr>
        <p:grpSpPr>
          <a:xfrm>
            <a:off x="311728" y="2659684"/>
            <a:ext cx="1577675" cy="1554656"/>
            <a:chOff x="427037" y="1439862"/>
            <a:chExt cx="1765029" cy="1656444"/>
          </a:xfrm>
          <a:solidFill>
            <a:srgbClr val="FCD116"/>
          </a:solidFill>
        </p:grpSpPr>
        <p:grpSp>
          <p:nvGrpSpPr>
            <p:cNvPr id="316" name="Group 315"/>
            <p:cNvGrpSpPr/>
            <p:nvPr/>
          </p:nvGrpSpPr>
          <p:grpSpPr>
            <a:xfrm>
              <a:off x="427037" y="1439862"/>
              <a:ext cx="1764948" cy="152400"/>
              <a:chOff x="427037" y="1439862"/>
              <a:chExt cx="1764948" cy="152400"/>
            </a:xfrm>
            <a:grpFill/>
          </p:grpSpPr>
          <p:sp>
            <p:nvSpPr>
              <p:cNvPr id="416" name="Rectangle 415"/>
              <p:cNvSpPr/>
              <p:nvPr/>
            </p:nvSpPr>
            <p:spPr bwMode="auto">
              <a:xfrm>
                <a:off x="42703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7" name="Rectangle 416"/>
              <p:cNvSpPr/>
              <p:nvPr/>
            </p:nvSpPr>
            <p:spPr bwMode="auto">
              <a:xfrm>
                <a:off x="60620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8" name="Rectangle 417"/>
              <p:cNvSpPr/>
              <p:nvPr/>
            </p:nvSpPr>
            <p:spPr bwMode="auto">
              <a:xfrm>
                <a:off x="78538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9" name="Rectangle 418"/>
              <p:cNvSpPr/>
              <p:nvPr/>
            </p:nvSpPr>
            <p:spPr bwMode="auto">
              <a:xfrm>
                <a:off x="96455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20" name="Rectangle 419"/>
              <p:cNvSpPr/>
              <p:nvPr/>
            </p:nvSpPr>
            <p:spPr bwMode="auto">
              <a:xfrm>
                <a:off x="114372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21" name="Rectangle 420"/>
              <p:cNvSpPr/>
              <p:nvPr/>
            </p:nvSpPr>
            <p:spPr bwMode="auto">
              <a:xfrm>
                <a:off x="132289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22" name="Rectangle 421"/>
              <p:cNvSpPr/>
              <p:nvPr/>
            </p:nvSpPr>
            <p:spPr bwMode="auto">
              <a:xfrm>
                <a:off x="150206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23" name="Rectangle 422"/>
              <p:cNvSpPr/>
              <p:nvPr/>
            </p:nvSpPr>
            <p:spPr bwMode="auto">
              <a:xfrm>
                <a:off x="168124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24" name="Rectangle 423"/>
              <p:cNvSpPr/>
              <p:nvPr/>
            </p:nvSpPr>
            <p:spPr bwMode="auto">
              <a:xfrm>
                <a:off x="186041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25" name="Rectangle 424"/>
              <p:cNvSpPr/>
              <p:nvPr/>
            </p:nvSpPr>
            <p:spPr bwMode="auto">
              <a:xfrm>
                <a:off x="203958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317" name="Group 316"/>
            <p:cNvGrpSpPr/>
            <p:nvPr/>
          </p:nvGrpSpPr>
          <p:grpSpPr>
            <a:xfrm>
              <a:off x="427046" y="1606978"/>
              <a:ext cx="1764948" cy="152400"/>
              <a:chOff x="427037" y="1439862"/>
              <a:chExt cx="1764948" cy="152400"/>
            </a:xfrm>
            <a:grpFill/>
          </p:grpSpPr>
          <p:sp>
            <p:nvSpPr>
              <p:cNvPr id="406" name="Rectangle 405"/>
              <p:cNvSpPr/>
              <p:nvPr/>
            </p:nvSpPr>
            <p:spPr bwMode="auto">
              <a:xfrm>
                <a:off x="42703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07" name="Rectangle 406"/>
              <p:cNvSpPr/>
              <p:nvPr/>
            </p:nvSpPr>
            <p:spPr bwMode="auto">
              <a:xfrm>
                <a:off x="60620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08" name="Rectangle 407"/>
              <p:cNvSpPr/>
              <p:nvPr/>
            </p:nvSpPr>
            <p:spPr bwMode="auto">
              <a:xfrm>
                <a:off x="78538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09" name="Rectangle 408"/>
              <p:cNvSpPr/>
              <p:nvPr/>
            </p:nvSpPr>
            <p:spPr bwMode="auto">
              <a:xfrm>
                <a:off x="96455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0" name="Rectangle 409"/>
              <p:cNvSpPr/>
              <p:nvPr/>
            </p:nvSpPr>
            <p:spPr bwMode="auto">
              <a:xfrm>
                <a:off x="114372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1" name="Rectangle 410"/>
              <p:cNvSpPr/>
              <p:nvPr/>
            </p:nvSpPr>
            <p:spPr bwMode="auto">
              <a:xfrm>
                <a:off x="132289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2" name="Rectangle 411"/>
              <p:cNvSpPr/>
              <p:nvPr/>
            </p:nvSpPr>
            <p:spPr bwMode="auto">
              <a:xfrm>
                <a:off x="150206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3" name="Rectangle 412"/>
              <p:cNvSpPr/>
              <p:nvPr/>
            </p:nvSpPr>
            <p:spPr bwMode="auto">
              <a:xfrm>
                <a:off x="168124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4" name="Rectangle 413"/>
              <p:cNvSpPr/>
              <p:nvPr/>
            </p:nvSpPr>
            <p:spPr bwMode="auto">
              <a:xfrm>
                <a:off x="186041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5" name="Rectangle 414"/>
              <p:cNvSpPr/>
              <p:nvPr/>
            </p:nvSpPr>
            <p:spPr bwMode="auto">
              <a:xfrm>
                <a:off x="203958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318" name="Group 317"/>
            <p:cNvGrpSpPr/>
            <p:nvPr/>
          </p:nvGrpSpPr>
          <p:grpSpPr>
            <a:xfrm>
              <a:off x="427055" y="1774094"/>
              <a:ext cx="1764948" cy="152400"/>
              <a:chOff x="427037" y="1439862"/>
              <a:chExt cx="1764948" cy="152400"/>
            </a:xfrm>
            <a:grpFill/>
          </p:grpSpPr>
          <p:sp>
            <p:nvSpPr>
              <p:cNvPr id="396" name="Rectangle 395"/>
              <p:cNvSpPr/>
              <p:nvPr/>
            </p:nvSpPr>
            <p:spPr bwMode="auto">
              <a:xfrm>
                <a:off x="42703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97" name="Rectangle 396"/>
              <p:cNvSpPr/>
              <p:nvPr/>
            </p:nvSpPr>
            <p:spPr bwMode="auto">
              <a:xfrm>
                <a:off x="60620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98" name="Rectangle 397"/>
              <p:cNvSpPr/>
              <p:nvPr/>
            </p:nvSpPr>
            <p:spPr bwMode="auto">
              <a:xfrm>
                <a:off x="78538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99" name="Rectangle 398"/>
              <p:cNvSpPr/>
              <p:nvPr/>
            </p:nvSpPr>
            <p:spPr bwMode="auto">
              <a:xfrm>
                <a:off x="96455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00" name="Rectangle 399"/>
              <p:cNvSpPr/>
              <p:nvPr/>
            </p:nvSpPr>
            <p:spPr bwMode="auto">
              <a:xfrm>
                <a:off x="114372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01" name="Rectangle 400"/>
              <p:cNvSpPr/>
              <p:nvPr/>
            </p:nvSpPr>
            <p:spPr bwMode="auto">
              <a:xfrm>
                <a:off x="132289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02" name="Rectangle 401"/>
              <p:cNvSpPr/>
              <p:nvPr/>
            </p:nvSpPr>
            <p:spPr bwMode="auto">
              <a:xfrm>
                <a:off x="150206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03" name="Rectangle 402"/>
              <p:cNvSpPr/>
              <p:nvPr/>
            </p:nvSpPr>
            <p:spPr bwMode="auto">
              <a:xfrm>
                <a:off x="168124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04" name="Rectangle 403"/>
              <p:cNvSpPr/>
              <p:nvPr/>
            </p:nvSpPr>
            <p:spPr bwMode="auto">
              <a:xfrm>
                <a:off x="186041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05" name="Rectangle 404"/>
              <p:cNvSpPr/>
              <p:nvPr/>
            </p:nvSpPr>
            <p:spPr bwMode="auto">
              <a:xfrm>
                <a:off x="203958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319" name="Group 318"/>
            <p:cNvGrpSpPr/>
            <p:nvPr/>
          </p:nvGrpSpPr>
          <p:grpSpPr>
            <a:xfrm>
              <a:off x="427064" y="1941210"/>
              <a:ext cx="1764948" cy="152400"/>
              <a:chOff x="427037" y="1439862"/>
              <a:chExt cx="1764948" cy="152400"/>
            </a:xfrm>
            <a:grpFill/>
          </p:grpSpPr>
          <p:sp>
            <p:nvSpPr>
              <p:cNvPr id="386" name="Rectangle 385"/>
              <p:cNvSpPr/>
              <p:nvPr/>
            </p:nvSpPr>
            <p:spPr bwMode="auto">
              <a:xfrm>
                <a:off x="42703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87" name="Rectangle 386"/>
              <p:cNvSpPr/>
              <p:nvPr/>
            </p:nvSpPr>
            <p:spPr bwMode="auto">
              <a:xfrm>
                <a:off x="60620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88" name="Rectangle 387"/>
              <p:cNvSpPr/>
              <p:nvPr/>
            </p:nvSpPr>
            <p:spPr bwMode="auto">
              <a:xfrm>
                <a:off x="78538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89" name="Rectangle 388"/>
              <p:cNvSpPr/>
              <p:nvPr/>
            </p:nvSpPr>
            <p:spPr bwMode="auto">
              <a:xfrm>
                <a:off x="96455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90" name="Rectangle 389"/>
              <p:cNvSpPr/>
              <p:nvPr/>
            </p:nvSpPr>
            <p:spPr bwMode="auto">
              <a:xfrm>
                <a:off x="114372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91" name="Rectangle 390"/>
              <p:cNvSpPr/>
              <p:nvPr/>
            </p:nvSpPr>
            <p:spPr bwMode="auto">
              <a:xfrm>
                <a:off x="132289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92" name="Rectangle 391"/>
              <p:cNvSpPr/>
              <p:nvPr/>
            </p:nvSpPr>
            <p:spPr bwMode="auto">
              <a:xfrm>
                <a:off x="150206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93" name="Rectangle 392"/>
              <p:cNvSpPr/>
              <p:nvPr/>
            </p:nvSpPr>
            <p:spPr bwMode="auto">
              <a:xfrm>
                <a:off x="168124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186041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203958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320" name="Group 319"/>
            <p:cNvGrpSpPr/>
            <p:nvPr/>
          </p:nvGrpSpPr>
          <p:grpSpPr>
            <a:xfrm>
              <a:off x="427073" y="2108326"/>
              <a:ext cx="1764948" cy="152400"/>
              <a:chOff x="427037" y="1439862"/>
              <a:chExt cx="1764948" cy="152400"/>
            </a:xfrm>
            <a:grpFill/>
          </p:grpSpPr>
          <p:sp>
            <p:nvSpPr>
              <p:cNvPr id="376" name="Rectangle 375"/>
              <p:cNvSpPr/>
              <p:nvPr/>
            </p:nvSpPr>
            <p:spPr bwMode="auto">
              <a:xfrm>
                <a:off x="42703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77" name="Rectangle 376"/>
              <p:cNvSpPr/>
              <p:nvPr/>
            </p:nvSpPr>
            <p:spPr bwMode="auto">
              <a:xfrm>
                <a:off x="60620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78" name="Rectangle 377"/>
              <p:cNvSpPr/>
              <p:nvPr/>
            </p:nvSpPr>
            <p:spPr bwMode="auto">
              <a:xfrm>
                <a:off x="78538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79" name="Rectangle 378"/>
              <p:cNvSpPr/>
              <p:nvPr/>
            </p:nvSpPr>
            <p:spPr bwMode="auto">
              <a:xfrm>
                <a:off x="96455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80" name="Rectangle 379"/>
              <p:cNvSpPr/>
              <p:nvPr/>
            </p:nvSpPr>
            <p:spPr bwMode="auto">
              <a:xfrm>
                <a:off x="114372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81" name="Rectangle 380"/>
              <p:cNvSpPr/>
              <p:nvPr/>
            </p:nvSpPr>
            <p:spPr bwMode="auto">
              <a:xfrm>
                <a:off x="132289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82" name="Rectangle 381"/>
              <p:cNvSpPr/>
              <p:nvPr/>
            </p:nvSpPr>
            <p:spPr bwMode="auto">
              <a:xfrm>
                <a:off x="150206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83" name="Rectangle 382"/>
              <p:cNvSpPr/>
              <p:nvPr/>
            </p:nvSpPr>
            <p:spPr bwMode="auto">
              <a:xfrm>
                <a:off x="168124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84" name="Rectangle 383"/>
              <p:cNvSpPr/>
              <p:nvPr/>
            </p:nvSpPr>
            <p:spPr bwMode="auto">
              <a:xfrm>
                <a:off x="186041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85" name="Rectangle 384"/>
              <p:cNvSpPr/>
              <p:nvPr/>
            </p:nvSpPr>
            <p:spPr bwMode="auto">
              <a:xfrm>
                <a:off x="203958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321" name="Group 320"/>
            <p:cNvGrpSpPr/>
            <p:nvPr/>
          </p:nvGrpSpPr>
          <p:grpSpPr>
            <a:xfrm>
              <a:off x="427082" y="2275442"/>
              <a:ext cx="1764948" cy="152400"/>
              <a:chOff x="427037" y="1439862"/>
              <a:chExt cx="1764948" cy="152400"/>
            </a:xfrm>
            <a:grpFill/>
          </p:grpSpPr>
          <p:sp>
            <p:nvSpPr>
              <p:cNvPr id="366" name="Rectangle 365"/>
              <p:cNvSpPr/>
              <p:nvPr/>
            </p:nvSpPr>
            <p:spPr bwMode="auto">
              <a:xfrm>
                <a:off x="42703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67" name="Rectangle 366"/>
              <p:cNvSpPr/>
              <p:nvPr/>
            </p:nvSpPr>
            <p:spPr bwMode="auto">
              <a:xfrm>
                <a:off x="60620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68" name="Rectangle 367"/>
              <p:cNvSpPr/>
              <p:nvPr/>
            </p:nvSpPr>
            <p:spPr bwMode="auto">
              <a:xfrm>
                <a:off x="78538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69" name="Rectangle 368"/>
              <p:cNvSpPr/>
              <p:nvPr/>
            </p:nvSpPr>
            <p:spPr bwMode="auto">
              <a:xfrm>
                <a:off x="96455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70" name="Rectangle 369"/>
              <p:cNvSpPr/>
              <p:nvPr/>
            </p:nvSpPr>
            <p:spPr bwMode="auto">
              <a:xfrm>
                <a:off x="114372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71" name="Rectangle 370"/>
              <p:cNvSpPr/>
              <p:nvPr/>
            </p:nvSpPr>
            <p:spPr bwMode="auto">
              <a:xfrm>
                <a:off x="132289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72" name="Rectangle 371"/>
              <p:cNvSpPr/>
              <p:nvPr/>
            </p:nvSpPr>
            <p:spPr bwMode="auto">
              <a:xfrm>
                <a:off x="150206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73" name="Rectangle 372"/>
              <p:cNvSpPr/>
              <p:nvPr/>
            </p:nvSpPr>
            <p:spPr bwMode="auto">
              <a:xfrm>
                <a:off x="168124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74" name="Rectangle 373"/>
              <p:cNvSpPr/>
              <p:nvPr/>
            </p:nvSpPr>
            <p:spPr bwMode="auto">
              <a:xfrm>
                <a:off x="186041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75" name="Rectangle 374"/>
              <p:cNvSpPr/>
              <p:nvPr/>
            </p:nvSpPr>
            <p:spPr bwMode="auto">
              <a:xfrm>
                <a:off x="203958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322" name="Group 321"/>
            <p:cNvGrpSpPr/>
            <p:nvPr/>
          </p:nvGrpSpPr>
          <p:grpSpPr>
            <a:xfrm>
              <a:off x="427091" y="2442558"/>
              <a:ext cx="1764948" cy="152400"/>
              <a:chOff x="427037" y="1439862"/>
              <a:chExt cx="1764948" cy="152400"/>
            </a:xfrm>
            <a:grpFill/>
          </p:grpSpPr>
          <p:sp>
            <p:nvSpPr>
              <p:cNvPr id="356" name="Rectangle 355"/>
              <p:cNvSpPr/>
              <p:nvPr/>
            </p:nvSpPr>
            <p:spPr bwMode="auto">
              <a:xfrm>
                <a:off x="42703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57" name="Rectangle 356"/>
              <p:cNvSpPr/>
              <p:nvPr/>
            </p:nvSpPr>
            <p:spPr bwMode="auto">
              <a:xfrm>
                <a:off x="60620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58" name="Rectangle 357"/>
              <p:cNvSpPr/>
              <p:nvPr/>
            </p:nvSpPr>
            <p:spPr bwMode="auto">
              <a:xfrm>
                <a:off x="78538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59" name="Rectangle 358"/>
              <p:cNvSpPr/>
              <p:nvPr/>
            </p:nvSpPr>
            <p:spPr bwMode="auto">
              <a:xfrm>
                <a:off x="96455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60" name="Rectangle 359"/>
              <p:cNvSpPr/>
              <p:nvPr/>
            </p:nvSpPr>
            <p:spPr bwMode="auto">
              <a:xfrm>
                <a:off x="114372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61" name="Rectangle 360"/>
              <p:cNvSpPr/>
              <p:nvPr/>
            </p:nvSpPr>
            <p:spPr bwMode="auto">
              <a:xfrm>
                <a:off x="132289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62" name="Rectangle 361"/>
              <p:cNvSpPr/>
              <p:nvPr/>
            </p:nvSpPr>
            <p:spPr bwMode="auto">
              <a:xfrm>
                <a:off x="150206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63" name="Rectangle 362"/>
              <p:cNvSpPr/>
              <p:nvPr/>
            </p:nvSpPr>
            <p:spPr bwMode="auto">
              <a:xfrm>
                <a:off x="168124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64" name="Rectangle 363"/>
              <p:cNvSpPr/>
              <p:nvPr/>
            </p:nvSpPr>
            <p:spPr bwMode="auto">
              <a:xfrm>
                <a:off x="186041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65" name="Rectangle 364"/>
              <p:cNvSpPr/>
              <p:nvPr/>
            </p:nvSpPr>
            <p:spPr bwMode="auto">
              <a:xfrm>
                <a:off x="203958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323" name="Group 322"/>
            <p:cNvGrpSpPr/>
            <p:nvPr/>
          </p:nvGrpSpPr>
          <p:grpSpPr>
            <a:xfrm>
              <a:off x="427100" y="2609674"/>
              <a:ext cx="1764948" cy="152400"/>
              <a:chOff x="427037" y="1439862"/>
              <a:chExt cx="1764948" cy="152400"/>
            </a:xfrm>
            <a:grpFill/>
          </p:grpSpPr>
          <p:sp>
            <p:nvSpPr>
              <p:cNvPr id="346" name="Rectangle 345"/>
              <p:cNvSpPr/>
              <p:nvPr/>
            </p:nvSpPr>
            <p:spPr bwMode="auto">
              <a:xfrm>
                <a:off x="42703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47" name="Rectangle 346"/>
              <p:cNvSpPr/>
              <p:nvPr/>
            </p:nvSpPr>
            <p:spPr bwMode="auto">
              <a:xfrm>
                <a:off x="60620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48" name="Rectangle 347"/>
              <p:cNvSpPr/>
              <p:nvPr/>
            </p:nvSpPr>
            <p:spPr bwMode="auto">
              <a:xfrm>
                <a:off x="78538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49" name="Rectangle 348"/>
              <p:cNvSpPr/>
              <p:nvPr/>
            </p:nvSpPr>
            <p:spPr bwMode="auto">
              <a:xfrm>
                <a:off x="96455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50" name="Rectangle 349"/>
              <p:cNvSpPr/>
              <p:nvPr/>
            </p:nvSpPr>
            <p:spPr bwMode="auto">
              <a:xfrm>
                <a:off x="114372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51" name="Rectangle 350"/>
              <p:cNvSpPr/>
              <p:nvPr/>
            </p:nvSpPr>
            <p:spPr bwMode="auto">
              <a:xfrm>
                <a:off x="132289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52" name="Rectangle 351"/>
              <p:cNvSpPr/>
              <p:nvPr/>
            </p:nvSpPr>
            <p:spPr bwMode="auto">
              <a:xfrm>
                <a:off x="150206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53" name="Rectangle 352"/>
              <p:cNvSpPr/>
              <p:nvPr/>
            </p:nvSpPr>
            <p:spPr bwMode="auto">
              <a:xfrm>
                <a:off x="168124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54" name="Rectangle 353"/>
              <p:cNvSpPr/>
              <p:nvPr/>
            </p:nvSpPr>
            <p:spPr bwMode="auto">
              <a:xfrm>
                <a:off x="186041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55" name="Rectangle 354"/>
              <p:cNvSpPr/>
              <p:nvPr/>
            </p:nvSpPr>
            <p:spPr bwMode="auto">
              <a:xfrm>
                <a:off x="203958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324" name="Group 323"/>
            <p:cNvGrpSpPr/>
            <p:nvPr/>
          </p:nvGrpSpPr>
          <p:grpSpPr>
            <a:xfrm>
              <a:off x="427109" y="2776790"/>
              <a:ext cx="1764948" cy="152400"/>
              <a:chOff x="427037" y="1439862"/>
              <a:chExt cx="1764948" cy="152400"/>
            </a:xfrm>
            <a:grpFill/>
          </p:grpSpPr>
          <p:sp>
            <p:nvSpPr>
              <p:cNvPr id="336" name="Rectangle 335"/>
              <p:cNvSpPr/>
              <p:nvPr/>
            </p:nvSpPr>
            <p:spPr bwMode="auto">
              <a:xfrm>
                <a:off x="42703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37" name="Rectangle 336"/>
              <p:cNvSpPr/>
              <p:nvPr/>
            </p:nvSpPr>
            <p:spPr bwMode="auto">
              <a:xfrm>
                <a:off x="60620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38" name="Rectangle 337"/>
              <p:cNvSpPr/>
              <p:nvPr/>
            </p:nvSpPr>
            <p:spPr bwMode="auto">
              <a:xfrm>
                <a:off x="78538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39" name="Rectangle 338"/>
              <p:cNvSpPr/>
              <p:nvPr/>
            </p:nvSpPr>
            <p:spPr bwMode="auto">
              <a:xfrm>
                <a:off x="96455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40" name="Rectangle 339"/>
              <p:cNvSpPr/>
              <p:nvPr/>
            </p:nvSpPr>
            <p:spPr bwMode="auto">
              <a:xfrm>
                <a:off x="114372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41" name="Rectangle 340"/>
              <p:cNvSpPr/>
              <p:nvPr/>
            </p:nvSpPr>
            <p:spPr bwMode="auto">
              <a:xfrm>
                <a:off x="132289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42" name="Rectangle 341"/>
              <p:cNvSpPr/>
              <p:nvPr/>
            </p:nvSpPr>
            <p:spPr bwMode="auto">
              <a:xfrm>
                <a:off x="150206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43" name="Rectangle 342"/>
              <p:cNvSpPr/>
              <p:nvPr/>
            </p:nvSpPr>
            <p:spPr bwMode="auto">
              <a:xfrm>
                <a:off x="168124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44" name="Rectangle 343"/>
              <p:cNvSpPr/>
              <p:nvPr/>
            </p:nvSpPr>
            <p:spPr bwMode="auto">
              <a:xfrm>
                <a:off x="186041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45" name="Rectangle 344"/>
              <p:cNvSpPr/>
              <p:nvPr/>
            </p:nvSpPr>
            <p:spPr bwMode="auto">
              <a:xfrm>
                <a:off x="203958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325" name="Group 324"/>
            <p:cNvGrpSpPr/>
            <p:nvPr/>
          </p:nvGrpSpPr>
          <p:grpSpPr>
            <a:xfrm>
              <a:off x="427118" y="2943906"/>
              <a:ext cx="1764948" cy="152400"/>
              <a:chOff x="427037" y="1439862"/>
              <a:chExt cx="1764948" cy="152400"/>
            </a:xfrm>
            <a:grpFill/>
          </p:grpSpPr>
          <p:sp>
            <p:nvSpPr>
              <p:cNvPr id="326" name="Rectangle 325"/>
              <p:cNvSpPr/>
              <p:nvPr/>
            </p:nvSpPr>
            <p:spPr bwMode="auto">
              <a:xfrm>
                <a:off x="42703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27" name="Rectangle 326"/>
              <p:cNvSpPr/>
              <p:nvPr/>
            </p:nvSpPr>
            <p:spPr bwMode="auto">
              <a:xfrm>
                <a:off x="60620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28" name="Rectangle 327"/>
              <p:cNvSpPr/>
              <p:nvPr/>
            </p:nvSpPr>
            <p:spPr bwMode="auto">
              <a:xfrm>
                <a:off x="78538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29" name="Rectangle 328"/>
              <p:cNvSpPr/>
              <p:nvPr/>
            </p:nvSpPr>
            <p:spPr bwMode="auto">
              <a:xfrm>
                <a:off x="96455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30" name="Rectangle 329"/>
              <p:cNvSpPr/>
              <p:nvPr/>
            </p:nvSpPr>
            <p:spPr bwMode="auto">
              <a:xfrm>
                <a:off x="114372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31" name="Rectangle 330"/>
              <p:cNvSpPr/>
              <p:nvPr/>
            </p:nvSpPr>
            <p:spPr bwMode="auto">
              <a:xfrm>
                <a:off x="1322897"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32" name="Rectangle 331"/>
              <p:cNvSpPr/>
              <p:nvPr/>
            </p:nvSpPr>
            <p:spPr bwMode="auto">
              <a:xfrm>
                <a:off x="1502069"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33" name="Rectangle 332"/>
              <p:cNvSpPr/>
              <p:nvPr/>
            </p:nvSpPr>
            <p:spPr bwMode="auto">
              <a:xfrm>
                <a:off x="1681241"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34" name="Rectangle 333"/>
              <p:cNvSpPr/>
              <p:nvPr/>
            </p:nvSpPr>
            <p:spPr bwMode="auto">
              <a:xfrm>
                <a:off x="1860413"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35" name="Rectangle 334"/>
              <p:cNvSpPr/>
              <p:nvPr/>
            </p:nvSpPr>
            <p:spPr bwMode="auto">
              <a:xfrm>
                <a:off x="2039585" y="1439862"/>
                <a:ext cx="152400" cy="152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sp>
        <p:nvSpPr>
          <p:cNvPr id="426" name="Right Arrow 425"/>
          <p:cNvSpPr/>
          <p:nvPr/>
        </p:nvSpPr>
        <p:spPr bwMode="auto">
          <a:xfrm>
            <a:off x="2103437" y="2422131"/>
            <a:ext cx="1371600" cy="2053324"/>
          </a:xfrm>
          <a:prstGeom prst="rightArrow">
            <a:avLst>
              <a:gd name="adj1" fmla="val 75275"/>
              <a:gd name="adj2" fmla="val 50000"/>
            </a:avLst>
          </a:prstGeom>
          <a:noFill/>
          <a:ln>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427" name="Straight Connector 426"/>
          <p:cNvCxnSpPr/>
          <p:nvPr/>
        </p:nvCxnSpPr>
        <p:spPr>
          <a:xfrm>
            <a:off x="4208958" y="1277186"/>
            <a:ext cx="0" cy="5371729"/>
          </a:xfrm>
          <a:prstGeom prst="line">
            <a:avLst/>
          </a:prstGeom>
          <a:ln w="19050">
            <a:solidFill>
              <a:schemeClr val="accent3">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8" name="TextBox 427"/>
          <p:cNvSpPr txBox="1"/>
          <p:nvPr/>
        </p:nvSpPr>
        <p:spPr>
          <a:xfrm>
            <a:off x="2008727" y="2981792"/>
            <a:ext cx="1466310" cy="960263"/>
          </a:xfrm>
          <a:prstGeom prst="rect">
            <a:avLst/>
          </a:prstGeom>
          <a:noFill/>
        </p:spPr>
        <p:txBody>
          <a:bodyPr wrap="square" lIns="182880" tIns="146304" rIns="182880" bIns="146304" rtlCol="0">
            <a:spAutoFit/>
          </a:bodyPr>
          <a:lstStyle/>
          <a:p>
            <a:pPr>
              <a:lnSpc>
                <a:spcPct val="90000"/>
              </a:lnSpc>
              <a:spcAft>
                <a:spcPts val="600"/>
              </a:spcAft>
            </a:pPr>
            <a:r>
              <a:rPr lang="en-US" sz="1200" dirty="0" smtClean="0">
                <a:gradFill>
                  <a:gsLst>
                    <a:gs pos="2917">
                      <a:schemeClr val="tx1"/>
                    </a:gs>
                    <a:gs pos="30000">
                      <a:schemeClr val="tx1"/>
                    </a:gs>
                  </a:gsLst>
                  <a:lin ang="5400000" scaled="0"/>
                </a:gradFill>
              </a:rPr>
              <a:t>&gt; 1M Producers</a:t>
            </a:r>
            <a:br>
              <a:rPr lang="en-US" sz="1200" dirty="0" smtClean="0">
                <a:gradFill>
                  <a:gsLst>
                    <a:gs pos="2917">
                      <a:schemeClr val="tx1"/>
                    </a:gs>
                    <a:gs pos="30000">
                      <a:schemeClr val="tx1"/>
                    </a:gs>
                  </a:gsLst>
                  <a:lin ang="5400000" scaled="0"/>
                </a:gradFill>
              </a:rPr>
            </a:br>
            <a:r>
              <a:rPr lang="en-US" sz="1200" dirty="0" smtClean="0">
                <a:gradFill>
                  <a:gsLst>
                    <a:gs pos="2917">
                      <a:schemeClr val="tx1"/>
                    </a:gs>
                    <a:gs pos="30000">
                      <a:schemeClr val="tx1"/>
                    </a:gs>
                  </a:gsLst>
                  <a:lin ang="5400000" scaled="0"/>
                </a:gradFill>
              </a:rPr>
              <a:t>&gt; 1GB/sec </a:t>
            </a:r>
            <a:br>
              <a:rPr lang="en-US" sz="1200" dirty="0" smtClean="0">
                <a:gradFill>
                  <a:gsLst>
                    <a:gs pos="2917">
                      <a:schemeClr val="tx1"/>
                    </a:gs>
                    <a:gs pos="30000">
                      <a:schemeClr val="tx1"/>
                    </a:gs>
                  </a:gsLst>
                  <a:lin ang="5400000" scaled="0"/>
                </a:gradFill>
              </a:rPr>
            </a:br>
            <a:r>
              <a:rPr lang="en-US" sz="1200" dirty="0" smtClean="0">
                <a:gradFill>
                  <a:gsLst>
                    <a:gs pos="2917">
                      <a:schemeClr val="tx1"/>
                    </a:gs>
                    <a:gs pos="30000">
                      <a:schemeClr val="tx1"/>
                    </a:gs>
                  </a:gsLst>
                  <a:lin ang="5400000" scaled="0"/>
                </a:gradFill>
              </a:rPr>
              <a:t>    Aggregate </a:t>
            </a:r>
            <a:br>
              <a:rPr lang="en-US" sz="1200" dirty="0" smtClean="0">
                <a:gradFill>
                  <a:gsLst>
                    <a:gs pos="2917">
                      <a:schemeClr val="tx1"/>
                    </a:gs>
                    <a:gs pos="30000">
                      <a:schemeClr val="tx1"/>
                    </a:gs>
                  </a:gsLst>
                  <a:lin ang="5400000" scaled="0"/>
                </a:gradFill>
              </a:rPr>
            </a:br>
            <a:r>
              <a:rPr lang="en-US" sz="1200" dirty="0" smtClean="0">
                <a:gradFill>
                  <a:gsLst>
                    <a:gs pos="2917">
                      <a:schemeClr val="tx1"/>
                    </a:gs>
                    <a:gs pos="30000">
                      <a:schemeClr val="tx1"/>
                    </a:gs>
                  </a:gsLst>
                  <a:lin ang="5400000" scaled="0"/>
                </a:gradFill>
              </a:rPr>
              <a:t>    Throughput</a:t>
            </a:r>
          </a:p>
        </p:txBody>
      </p:sp>
      <p:sp>
        <p:nvSpPr>
          <p:cNvPr id="429" name="Rectangle 428"/>
          <p:cNvSpPr/>
          <p:nvPr/>
        </p:nvSpPr>
        <p:spPr>
          <a:xfrm rot="16200000">
            <a:off x="4017555" y="3301866"/>
            <a:ext cx="1215846" cy="369332"/>
          </a:xfrm>
          <a:prstGeom prst="rect">
            <a:avLst/>
          </a:prstGeom>
        </p:spPr>
        <p:txBody>
          <a:bodyPr wrap="none">
            <a:spAutoFit/>
          </a:bodyPr>
          <a:lstStyle/>
          <a:p>
            <a:r>
              <a:rPr lang="en-US" dirty="0" smtClean="0">
                <a:gradFill>
                  <a:gsLst>
                    <a:gs pos="2917">
                      <a:schemeClr val="tx1"/>
                    </a:gs>
                    <a:gs pos="30000">
                      <a:schemeClr val="tx1"/>
                    </a:gs>
                  </a:gsLst>
                  <a:lin ang="5400000" scaled="0"/>
                </a:gradFill>
              </a:rPr>
              <a:t>Partitions </a:t>
            </a:r>
            <a:endParaRPr lang="en-US" dirty="0"/>
          </a:p>
        </p:txBody>
      </p:sp>
      <p:cxnSp>
        <p:nvCxnSpPr>
          <p:cNvPr id="430" name="Straight Arrow Connector 429"/>
          <p:cNvCxnSpPr/>
          <p:nvPr/>
        </p:nvCxnSpPr>
        <p:spPr>
          <a:xfrm>
            <a:off x="3094037" y="2765957"/>
            <a:ext cx="165932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1" name="TextBox 430"/>
          <p:cNvSpPr txBox="1"/>
          <p:nvPr/>
        </p:nvSpPr>
        <p:spPr>
          <a:xfrm>
            <a:off x="3246437" y="2398297"/>
            <a:ext cx="887935" cy="489365"/>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gradFill>
                  <a:gsLst>
                    <a:gs pos="2917">
                      <a:schemeClr val="tx1"/>
                    </a:gs>
                    <a:gs pos="30000">
                      <a:schemeClr val="tx1"/>
                    </a:gs>
                  </a:gsLst>
                  <a:lin ang="5400000" scaled="0"/>
                </a:gradFill>
              </a:rPr>
              <a:t>Direct </a:t>
            </a:r>
          </a:p>
        </p:txBody>
      </p:sp>
      <p:cxnSp>
        <p:nvCxnSpPr>
          <p:cNvPr id="432" name="Straight Arrow Connector 431"/>
          <p:cNvCxnSpPr/>
          <p:nvPr/>
        </p:nvCxnSpPr>
        <p:spPr>
          <a:xfrm>
            <a:off x="3026349" y="4398322"/>
            <a:ext cx="148913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3" name="TextBox 432"/>
          <p:cNvSpPr txBox="1"/>
          <p:nvPr/>
        </p:nvSpPr>
        <p:spPr>
          <a:xfrm>
            <a:off x="3017837" y="4030662"/>
            <a:ext cx="1321772" cy="489365"/>
          </a:xfrm>
          <a:prstGeom prst="rect">
            <a:avLst/>
          </a:prstGeom>
          <a:noFill/>
        </p:spPr>
        <p:txBody>
          <a:bodyPr wrap="none" lIns="182880" tIns="146304" rIns="182880" bIns="146304" rtlCol="0">
            <a:spAutoFit/>
          </a:bodyPr>
          <a:lstStyle/>
          <a:p>
            <a:pPr>
              <a:lnSpc>
                <a:spcPct val="90000"/>
              </a:lnSpc>
              <a:spcAft>
                <a:spcPts val="600"/>
              </a:spcAft>
            </a:pPr>
            <a:r>
              <a:rPr lang="en-US" sz="1400" dirty="0" err="1" smtClean="0">
                <a:gradFill>
                  <a:gsLst>
                    <a:gs pos="2917">
                      <a:schemeClr val="tx1"/>
                    </a:gs>
                    <a:gs pos="30000">
                      <a:schemeClr val="tx1"/>
                    </a:gs>
                  </a:gsLst>
                  <a:lin ang="5400000" scaled="0"/>
                </a:gradFill>
              </a:rPr>
              <a:t>PartitionKey</a:t>
            </a:r>
            <a:endParaRPr lang="en-US" sz="1400" dirty="0" smtClean="0">
              <a:gradFill>
                <a:gsLst>
                  <a:gs pos="2917">
                    <a:schemeClr val="tx1"/>
                  </a:gs>
                  <a:gs pos="30000">
                    <a:schemeClr val="tx1"/>
                  </a:gs>
                </a:gsLst>
                <a:lin ang="5400000" scaled="0"/>
              </a:gradFill>
            </a:endParaRPr>
          </a:p>
        </p:txBody>
      </p:sp>
      <p:cxnSp>
        <p:nvCxnSpPr>
          <p:cNvPr id="434" name="Straight Connector 433"/>
          <p:cNvCxnSpPr/>
          <p:nvPr/>
        </p:nvCxnSpPr>
        <p:spPr>
          <a:xfrm>
            <a:off x="4541837" y="4150193"/>
            <a:ext cx="0" cy="4918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5" name="TextBox 434"/>
          <p:cNvSpPr txBox="1"/>
          <p:nvPr/>
        </p:nvSpPr>
        <p:spPr>
          <a:xfrm>
            <a:off x="3317760" y="4261075"/>
            <a:ext cx="766877" cy="489365"/>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gradFill>
                  <a:gsLst>
                    <a:gs pos="2917">
                      <a:schemeClr val="tx1"/>
                    </a:gs>
                    <a:gs pos="30000">
                      <a:schemeClr val="tx1"/>
                    </a:gs>
                  </a:gsLst>
                  <a:lin ang="5400000" scaled="0"/>
                </a:gradFill>
              </a:rPr>
              <a:t>Hash</a:t>
            </a:r>
          </a:p>
        </p:txBody>
      </p:sp>
      <p:sp>
        <p:nvSpPr>
          <p:cNvPr id="436" name="TextBox 435"/>
          <p:cNvSpPr txBox="1"/>
          <p:nvPr/>
        </p:nvSpPr>
        <p:spPr>
          <a:xfrm>
            <a:off x="42230" y="5402262"/>
            <a:ext cx="4033408" cy="1572738"/>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gradFill>
                  <a:gsLst>
                    <a:gs pos="2917">
                      <a:schemeClr val="tx1"/>
                    </a:gs>
                    <a:gs pos="30000">
                      <a:schemeClr val="tx1"/>
                    </a:gs>
                  </a:gsLst>
                  <a:lin ang="5400000" scaled="0"/>
                </a:gradFill>
              </a:rPr>
              <a:t>Throughput Units:</a:t>
            </a:r>
          </a:p>
          <a:p>
            <a:pPr marL="342900" indent="-342900">
              <a:lnSpc>
                <a:spcPct val="90000"/>
              </a:lnSpc>
              <a:spcAft>
                <a:spcPts val="600"/>
              </a:spcAft>
              <a:buFont typeface="Arial" panose="020B0604020202020204" pitchFamily="34" charset="0"/>
              <a:buChar char="•"/>
            </a:pPr>
            <a:r>
              <a:rPr lang="en-US" sz="1400" dirty="0" smtClean="0">
                <a:gradFill>
                  <a:gsLst>
                    <a:gs pos="2917">
                      <a:schemeClr val="tx1"/>
                    </a:gs>
                    <a:gs pos="30000">
                      <a:schemeClr val="tx1"/>
                    </a:gs>
                  </a:gsLst>
                  <a:lin ang="5400000" scaled="0"/>
                </a:gradFill>
              </a:rPr>
              <a:t>1 ≤ TUs ≤ Partition Count</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1 MB/sec or 1,000 events/sec ingress</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2 MB/sec or 2,000 events/sec </a:t>
            </a:r>
            <a:r>
              <a:rPr lang="en-US" sz="1400" dirty="0" smtClean="0">
                <a:gradFill>
                  <a:gsLst>
                    <a:gs pos="2917">
                      <a:schemeClr val="tx1"/>
                    </a:gs>
                    <a:gs pos="30000">
                      <a:schemeClr val="tx1"/>
                    </a:gs>
                  </a:gsLst>
                  <a:lin ang="5400000" scaled="0"/>
                </a:gradFill>
              </a:rPr>
              <a:t>egress</a:t>
            </a:r>
          </a:p>
          <a:p>
            <a:pPr marL="342900" indent="-342900">
              <a:lnSpc>
                <a:spcPct val="90000"/>
              </a:lnSpc>
              <a:spcAft>
                <a:spcPts val="600"/>
              </a:spcAft>
              <a:buFont typeface="Arial" panose="020B0604020202020204" pitchFamily="34" charset="0"/>
              <a:buChar char="•"/>
            </a:pPr>
            <a:r>
              <a:rPr lang="en-US" sz="1400" dirty="0"/>
              <a:t>TUs are billed by the </a:t>
            </a:r>
            <a:r>
              <a:rPr lang="en-US" sz="1400" dirty="0" smtClean="0"/>
              <a:t>hour</a:t>
            </a:r>
            <a:endParaRPr lang="en-US" sz="1400" dirty="0" smtClean="0">
              <a:gradFill>
                <a:gsLst>
                  <a:gs pos="2917">
                    <a:schemeClr val="tx1"/>
                  </a:gs>
                  <a:gs pos="30000">
                    <a:schemeClr val="tx1"/>
                  </a:gs>
                </a:gsLst>
                <a:lin ang="5400000" scaled="0"/>
              </a:gradFill>
            </a:endParaRPr>
          </a:p>
        </p:txBody>
      </p:sp>
      <p:cxnSp>
        <p:nvCxnSpPr>
          <p:cNvPr id="437" name="Straight Arrow Connector 436"/>
          <p:cNvCxnSpPr>
            <a:endCxn id="131" idx="1"/>
          </p:cNvCxnSpPr>
          <p:nvPr/>
        </p:nvCxnSpPr>
        <p:spPr>
          <a:xfrm>
            <a:off x="4552946" y="4398322"/>
            <a:ext cx="307589" cy="33268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8" name="TextBox 437"/>
          <p:cNvSpPr txBox="1"/>
          <p:nvPr/>
        </p:nvSpPr>
        <p:spPr>
          <a:xfrm>
            <a:off x="1837536" y="4237684"/>
            <a:ext cx="887294" cy="760208"/>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gradFill>
                  <a:gsLst>
                    <a:gs pos="2917">
                      <a:schemeClr val="tx1"/>
                    </a:gs>
                    <a:gs pos="30000">
                      <a:schemeClr val="tx1"/>
                    </a:gs>
                  </a:gsLst>
                  <a:lin ang="5400000" scaled="0"/>
                </a:gradFill>
              </a:rPr>
              <a:t>AMQP</a:t>
            </a:r>
          </a:p>
          <a:p>
            <a:pPr>
              <a:lnSpc>
                <a:spcPct val="90000"/>
              </a:lnSpc>
              <a:spcAft>
                <a:spcPts val="600"/>
              </a:spcAft>
            </a:pPr>
            <a:r>
              <a:rPr lang="it-IT" sz="1400" dirty="0" smtClean="0">
                <a:gradFill>
                  <a:gsLst>
                    <a:gs pos="2917">
                      <a:schemeClr val="tx1"/>
                    </a:gs>
                    <a:gs pos="30000">
                      <a:schemeClr val="tx1"/>
                    </a:gs>
                  </a:gsLst>
                  <a:lin ang="5400000" scaled="0"/>
                </a:gradFill>
              </a:rPr>
              <a:t>HTTPS</a:t>
            </a:r>
            <a:endParaRPr lang="en-US" sz="1400" dirty="0" smtClean="0">
              <a:gradFill>
                <a:gsLst>
                  <a:gs pos="2917">
                    <a:schemeClr val="tx1"/>
                  </a:gs>
                  <a:gs pos="30000">
                    <a:schemeClr val="tx1"/>
                  </a:gs>
                </a:gsLst>
                <a:lin ang="5400000" scaled="0"/>
              </a:gradFill>
            </a:endParaRPr>
          </a:p>
        </p:txBody>
      </p:sp>
      <p:sp>
        <p:nvSpPr>
          <p:cNvPr id="439" name="TextBox 438"/>
          <p:cNvSpPr txBox="1"/>
          <p:nvPr/>
        </p:nvSpPr>
        <p:spPr>
          <a:xfrm>
            <a:off x="4406332" y="5630862"/>
            <a:ext cx="2910708" cy="1341906"/>
          </a:xfrm>
          <a:prstGeom prst="rect">
            <a:avLst/>
          </a:prstGeom>
          <a:noFill/>
        </p:spPr>
        <p:txBody>
          <a:bodyPr wrap="square" lIns="182880" tIns="146304" rIns="182880" bIns="146304" rtlCol="0">
            <a:spAutoFit/>
          </a:bodyPr>
          <a:lstStyle/>
          <a:p>
            <a:pPr marL="285750" indent="-285750" algn="just">
              <a:lnSpc>
                <a:spcPct val="90000"/>
              </a:lnSpc>
              <a:spcAft>
                <a:spcPts val="600"/>
              </a:spcAft>
              <a:buFont typeface="Arial" panose="020B0604020202020204" pitchFamily="34" charset="0"/>
              <a:buChar char="•"/>
            </a:pPr>
            <a:r>
              <a:rPr lang="en-US" sz="1400" dirty="0" smtClean="0">
                <a:gradFill>
                  <a:gsLst>
                    <a:gs pos="2917">
                      <a:schemeClr val="tx1"/>
                    </a:gs>
                    <a:gs pos="30000">
                      <a:schemeClr val="tx1"/>
                    </a:gs>
                  </a:gsLst>
                  <a:lin ang="5400000" scaled="0"/>
                </a:gradFill>
              </a:rPr>
              <a:t>Up to 32 partitions via portal, more on request up to 1024</a:t>
            </a:r>
          </a:p>
          <a:p>
            <a:pPr marL="285750" indent="-285750" algn="just">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Define the maximum degree of downstream parallelism</a:t>
            </a:r>
            <a:endParaRPr lang="en-US" sz="1400" dirty="0" smtClean="0">
              <a:gradFill>
                <a:gsLst>
                  <a:gs pos="2917">
                    <a:schemeClr val="tx1"/>
                  </a:gs>
                  <a:gs pos="30000">
                    <a:schemeClr val="tx1"/>
                  </a:gs>
                </a:gsLst>
                <a:lin ang="5400000" scaled="0"/>
              </a:gradFill>
            </a:endParaRPr>
          </a:p>
        </p:txBody>
      </p:sp>
      <p:grpSp>
        <p:nvGrpSpPr>
          <p:cNvPr id="440" name="Group 439"/>
          <p:cNvGrpSpPr/>
          <p:nvPr/>
        </p:nvGrpSpPr>
        <p:grpSpPr>
          <a:xfrm>
            <a:off x="9495099" y="1958663"/>
            <a:ext cx="2895338" cy="3519799"/>
            <a:chOff x="8199699" y="1089721"/>
            <a:chExt cx="2895338" cy="3519799"/>
          </a:xfrm>
        </p:grpSpPr>
        <p:sp>
          <p:nvSpPr>
            <p:cNvPr id="441" name="Rectangle 440"/>
            <p:cNvSpPr/>
            <p:nvPr/>
          </p:nvSpPr>
          <p:spPr bwMode="auto">
            <a:xfrm>
              <a:off x="8199699" y="1089721"/>
              <a:ext cx="2895338" cy="813641"/>
            </a:xfrm>
            <a:prstGeom prst="rect">
              <a:avLst/>
            </a:prstGeom>
            <a:solidFill>
              <a:srgbClr val="F472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Event Processor Host</a:t>
              </a:r>
            </a:p>
          </p:txBody>
        </p:sp>
        <p:sp>
          <p:nvSpPr>
            <p:cNvPr id="442" name="Rectangle 441"/>
            <p:cNvSpPr/>
            <p:nvPr/>
          </p:nvSpPr>
          <p:spPr bwMode="auto">
            <a:xfrm>
              <a:off x="10968087" y="1884168"/>
              <a:ext cx="126950" cy="2725352"/>
            </a:xfrm>
            <a:prstGeom prst="rect">
              <a:avLst/>
            </a:prstGeom>
            <a:solidFill>
              <a:srgbClr val="F472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443" name="Rectangle 442"/>
          <p:cNvSpPr/>
          <p:nvPr/>
        </p:nvSpPr>
        <p:spPr bwMode="auto">
          <a:xfrm>
            <a:off x="9969121" y="1851604"/>
            <a:ext cx="2116516" cy="417526"/>
          </a:xfrm>
          <a:prstGeom prst="rect">
            <a:avLst/>
          </a:prstGeom>
          <a:solidFill>
            <a:srgbClr val="984B9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err="1" smtClean="0">
                <a:gradFill>
                  <a:gsLst>
                    <a:gs pos="0">
                      <a:srgbClr val="FFFFFF"/>
                    </a:gs>
                    <a:gs pos="100000">
                      <a:srgbClr val="FFFFFF"/>
                    </a:gs>
                  </a:gsLst>
                  <a:lin ang="5400000" scaled="0"/>
                </a:gradFill>
                <a:ea typeface="Segoe UI" pitchFamily="34" charset="0"/>
                <a:cs typeface="Segoe UI" pitchFamily="34" charset="0"/>
              </a:rPr>
              <a:t>IEventProcessor</a:t>
            </a: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44" name="Arc 443"/>
          <p:cNvSpPr/>
          <p:nvPr/>
        </p:nvSpPr>
        <p:spPr>
          <a:xfrm flipH="1" flipV="1">
            <a:off x="953925" y="1135062"/>
            <a:ext cx="3986601" cy="1077076"/>
          </a:xfrm>
          <a:prstGeom prst="arc">
            <a:avLst>
              <a:gd name="adj1" fmla="val 16200000"/>
              <a:gd name="adj2" fmla="val 2155834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5" name="Arc 444"/>
          <p:cNvSpPr/>
          <p:nvPr/>
        </p:nvSpPr>
        <p:spPr>
          <a:xfrm flipH="1">
            <a:off x="953925" y="4869795"/>
            <a:ext cx="3986601" cy="1218267"/>
          </a:xfrm>
          <a:prstGeom prst="arc">
            <a:avLst>
              <a:gd name="adj1" fmla="val 16200000"/>
              <a:gd name="adj2" fmla="val 2155834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8" name="TextBox 447"/>
          <p:cNvSpPr txBox="1"/>
          <p:nvPr/>
        </p:nvSpPr>
        <p:spPr>
          <a:xfrm>
            <a:off x="8063931" y="928288"/>
            <a:ext cx="4540730" cy="954107"/>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gradFill>
                  <a:gsLst>
                    <a:gs pos="2917">
                      <a:schemeClr val="tx1"/>
                    </a:gs>
                    <a:gs pos="30000">
                      <a:schemeClr val="tx1"/>
                    </a:gs>
                  </a:gsLst>
                  <a:lin ang="5400000" scaled="0"/>
                </a:gradFill>
              </a:rPr>
              <a:t>Event Processor Host: </a:t>
            </a:r>
          </a:p>
          <a:p>
            <a:pPr marL="285750" indent="-28575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A</a:t>
            </a:r>
            <a:r>
              <a:rPr lang="en-US" sz="1400" dirty="0" smtClean="0">
                <a:gradFill>
                  <a:gsLst>
                    <a:gs pos="2917">
                      <a:schemeClr val="tx1"/>
                    </a:gs>
                    <a:gs pos="30000">
                      <a:schemeClr val="tx1"/>
                    </a:gs>
                  </a:gsLst>
                  <a:lin ang="5400000" scaled="0"/>
                </a:gradFill>
              </a:rPr>
              <a:t> smart agent </a:t>
            </a:r>
            <a:r>
              <a:rPr lang="en-US" sz="1400" dirty="0">
                <a:gradFill>
                  <a:gsLst>
                    <a:gs pos="2917">
                      <a:schemeClr val="tx1"/>
                    </a:gs>
                    <a:gs pos="30000">
                      <a:schemeClr val="tx1"/>
                    </a:gs>
                  </a:gsLst>
                  <a:lin ang="5400000" scaled="0"/>
                </a:gradFill>
              </a:rPr>
              <a:t>for reading events </a:t>
            </a:r>
            <a:r>
              <a:rPr lang="en-US" sz="1400" dirty="0" smtClean="0">
                <a:gradFill>
                  <a:gsLst>
                    <a:gs pos="2917">
                      <a:schemeClr val="tx1"/>
                    </a:gs>
                    <a:gs pos="30000">
                      <a:schemeClr val="tx1"/>
                    </a:gs>
                  </a:gsLst>
                  <a:lin ang="5400000" scaled="0"/>
                </a:gradFill>
              </a:rPr>
              <a:t>with automatic </a:t>
            </a:r>
            <a:br>
              <a:rPr lang="en-US" sz="1400" dirty="0" smtClean="0">
                <a:gradFill>
                  <a:gsLst>
                    <a:gs pos="2917">
                      <a:schemeClr val="tx1"/>
                    </a:gs>
                    <a:gs pos="30000">
                      <a:schemeClr val="tx1"/>
                    </a:gs>
                  </a:gsLst>
                  <a:lin ang="5400000" scaled="0"/>
                </a:gradFill>
              </a:rPr>
            </a:br>
            <a:r>
              <a:rPr lang="en-US" sz="1400" dirty="0" smtClean="0">
                <a:gradFill>
                  <a:gsLst>
                    <a:gs pos="2917">
                      <a:schemeClr val="tx1"/>
                    </a:gs>
                    <a:gs pos="30000">
                      <a:schemeClr val="tx1"/>
                    </a:gs>
                  </a:gsLst>
                  <a:lin ang="5400000" scaled="0"/>
                </a:gradFill>
              </a:rPr>
              <a:t>load </a:t>
            </a:r>
            <a:r>
              <a:rPr lang="en-US" sz="1400" dirty="0">
                <a:gradFill>
                  <a:gsLst>
                    <a:gs pos="2917">
                      <a:schemeClr val="tx1"/>
                    </a:gs>
                    <a:gs pos="30000">
                      <a:schemeClr val="tx1"/>
                    </a:gs>
                  </a:gsLst>
                  <a:lin ang="5400000" scaled="0"/>
                </a:gradFill>
              </a:rPr>
              <a:t>distribution and </a:t>
            </a:r>
            <a:r>
              <a:rPr lang="en-US" sz="1400" dirty="0" smtClean="0">
                <a:gradFill>
                  <a:gsLst>
                    <a:gs pos="2917">
                      <a:schemeClr val="tx1"/>
                    </a:gs>
                    <a:gs pos="30000">
                      <a:schemeClr val="tx1"/>
                    </a:gs>
                  </a:gsLst>
                  <a:lin ang="5400000" scaled="0"/>
                </a:gradFill>
              </a:rPr>
              <a:t>check-pointing</a:t>
            </a:r>
          </a:p>
        </p:txBody>
      </p:sp>
      <p:sp>
        <p:nvSpPr>
          <p:cNvPr id="449" name="TextBox 448"/>
          <p:cNvSpPr txBox="1"/>
          <p:nvPr/>
        </p:nvSpPr>
        <p:spPr>
          <a:xfrm>
            <a:off x="8663034" y="5630862"/>
            <a:ext cx="3727404" cy="1372683"/>
          </a:xfrm>
          <a:prstGeom prst="rect">
            <a:avLst/>
          </a:prstGeom>
          <a:noFill/>
        </p:spPr>
        <p:txBody>
          <a:bodyPr wrap="square" lIns="182880" tIns="146304" rIns="182880" bIns="146304" rtlCol="0">
            <a:spAutoFit/>
          </a:bodyPr>
          <a:lstStyle/>
          <a:p>
            <a:r>
              <a:rPr lang="en-US" sz="1400" dirty="0" smtClean="0">
                <a:gradFill>
                  <a:gsLst>
                    <a:gs pos="2917">
                      <a:schemeClr val="tx1"/>
                    </a:gs>
                    <a:gs pos="30000">
                      <a:schemeClr val="tx1"/>
                    </a:gs>
                  </a:gsLst>
                  <a:lin ang="5400000" scaled="0"/>
                </a:gradFill>
              </a:rPr>
              <a:t>Consumer Groups:</a:t>
            </a:r>
          </a:p>
          <a:p>
            <a:pPr marL="285750" indent="-285750">
              <a:buFont typeface="Arial" panose="020B0604020202020204" pitchFamily="34" charset="0"/>
              <a:buChar char="•"/>
            </a:pPr>
            <a:r>
              <a:rPr lang="en-US" sz="1400" dirty="0" smtClean="0">
                <a:gradFill>
                  <a:gsLst>
                    <a:gs pos="2917">
                      <a:schemeClr val="tx1"/>
                    </a:gs>
                    <a:gs pos="30000">
                      <a:schemeClr val="tx1"/>
                    </a:gs>
                  </a:gsLst>
                  <a:lin ang="5400000" scaled="0"/>
                </a:gradFill>
              </a:rPr>
              <a:t>A view on the event stream</a:t>
            </a:r>
          </a:p>
          <a:p>
            <a:pPr marL="285750" lvl="1" indent="-285750">
              <a:buFont typeface="Arial" panose="020B0604020202020204" pitchFamily="34" charset="0"/>
              <a:buChar char="•"/>
            </a:pPr>
            <a:r>
              <a:rPr lang="en-US" sz="1400" dirty="0"/>
              <a:t>Can create up to 20 named consumer groups</a:t>
            </a:r>
          </a:p>
          <a:p>
            <a:pPr marL="285750" indent="-285750">
              <a:buFont typeface="Arial" panose="020B0604020202020204" pitchFamily="34" charset="0"/>
              <a:buChar char="•"/>
            </a:pPr>
            <a:endParaRPr lang="en-US" sz="1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6676005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250"/>
                                  </p:stCondLst>
                                  <p:childTnLst>
                                    <p:set>
                                      <p:cBhvr>
                                        <p:cTn id="9" dur="1" fill="hold">
                                          <p:stCondLst>
                                            <p:cond delay="0"/>
                                          </p:stCondLst>
                                        </p:cTn>
                                        <p:tgtEl>
                                          <p:spTgt spid="127"/>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grpId="0" nodeType="afterEffect">
                                  <p:stCondLst>
                                    <p:cond delay="250"/>
                                  </p:stCondLst>
                                  <p:childTnLst>
                                    <p:set>
                                      <p:cBhvr>
                                        <p:cTn id="12" dur="1" fill="hold">
                                          <p:stCondLst>
                                            <p:cond delay="0"/>
                                          </p:stCondLst>
                                        </p:cTn>
                                        <p:tgtEl>
                                          <p:spTgt spid="128"/>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grpId="0" nodeType="afterEffect">
                                  <p:stCondLst>
                                    <p:cond delay="250"/>
                                  </p:stCondLst>
                                  <p:childTnLst>
                                    <p:set>
                                      <p:cBhvr>
                                        <p:cTn id="15" dur="1" fill="hold">
                                          <p:stCondLst>
                                            <p:cond delay="0"/>
                                          </p:stCondLst>
                                        </p:cTn>
                                        <p:tgtEl>
                                          <p:spTgt spid="129"/>
                                        </p:tgtEl>
                                        <p:attrNameLst>
                                          <p:attrName>style.visibility</p:attrName>
                                        </p:attrNameLst>
                                      </p:cBhvr>
                                      <p:to>
                                        <p:strVal val="visible"/>
                                      </p:to>
                                    </p:set>
                                  </p:childTnLst>
                                </p:cTn>
                              </p:par>
                            </p:childTnLst>
                          </p:cTn>
                        </p:par>
                        <p:par>
                          <p:cTn id="16" fill="hold">
                            <p:stCondLst>
                              <p:cond delay="750"/>
                            </p:stCondLst>
                            <p:childTnLst>
                              <p:par>
                                <p:cTn id="17" presetID="1" presetClass="entr" presetSubtype="0" fill="hold" grpId="0" nodeType="afterEffect">
                                  <p:stCondLst>
                                    <p:cond delay="250"/>
                                  </p:stCondLst>
                                  <p:childTnLst>
                                    <p:set>
                                      <p:cBhvr>
                                        <p:cTn id="18" dur="1" fill="hold">
                                          <p:stCondLst>
                                            <p:cond delay="0"/>
                                          </p:stCondLst>
                                        </p:cTn>
                                        <p:tgtEl>
                                          <p:spTgt spid="130"/>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grpId="0" nodeType="afterEffect">
                                  <p:stCondLst>
                                    <p:cond delay="250"/>
                                  </p:stCondLst>
                                  <p:childTnLst>
                                    <p:set>
                                      <p:cBhvr>
                                        <p:cTn id="21" dur="1" fill="hold">
                                          <p:stCondLst>
                                            <p:cond delay="0"/>
                                          </p:stCondLst>
                                        </p:cTn>
                                        <p:tgtEl>
                                          <p:spTgt spid="131"/>
                                        </p:tgtEl>
                                        <p:attrNameLst>
                                          <p:attrName>style.visibility</p:attrName>
                                        </p:attrNameLst>
                                      </p:cBhvr>
                                      <p:to>
                                        <p:strVal val="visible"/>
                                      </p:to>
                                    </p:set>
                                  </p:childTnLst>
                                </p:cTn>
                              </p:par>
                            </p:childTnLst>
                          </p:cTn>
                        </p:par>
                        <p:par>
                          <p:cTn id="22" fill="hold">
                            <p:stCondLst>
                              <p:cond delay="1250"/>
                            </p:stCondLst>
                            <p:childTnLst>
                              <p:par>
                                <p:cTn id="23" presetID="1" presetClass="entr" presetSubtype="0" fill="hold" grpId="0" nodeType="afterEffect">
                                  <p:stCondLst>
                                    <p:cond delay="250"/>
                                  </p:stCondLst>
                                  <p:childTnLst>
                                    <p:set>
                                      <p:cBhvr>
                                        <p:cTn id="24" dur="1" fill="hold">
                                          <p:stCondLst>
                                            <p:cond delay="0"/>
                                          </p:stCondLst>
                                        </p:cTn>
                                        <p:tgtEl>
                                          <p:spTgt spid="132"/>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grpId="0" nodeType="afterEffect">
                                  <p:stCondLst>
                                    <p:cond delay="250"/>
                                  </p:stCondLst>
                                  <p:childTnLst>
                                    <p:set>
                                      <p:cBhvr>
                                        <p:cTn id="27" dur="1" fill="hold">
                                          <p:stCondLst>
                                            <p:cond delay="0"/>
                                          </p:stCondLst>
                                        </p:cTn>
                                        <p:tgtEl>
                                          <p:spTgt spid="13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225"/>
                                        </p:tgtEl>
                                        <p:attrNameLst>
                                          <p:attrName>style.visibility</p:attrName>
                                        </p:attrNameLst>
                                      </p:cBhvr>
                                      <p:to>
                                        <p:strVal val="visible"/>
                                      </p:to>
                                    </p:set>
                                    <p:animEffect transition="in" filter="barn(inVertical)">
                                      <p:cBhvr>
                                        <p:cTn id="32" dur="500"/>
                                        <p:tgtEl>
                                          <p:spTgt spid="225"/>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226"/>
                                        </p:tgtEl>
                                        <p:attrNameLst>
                                          <p:attrName>style.visibility</p:attrName>
                                        </p:attrNameLst>
                                      </p:cBhvr>
                                      <p:to>
                                        <p:strVal val="visible"/>
                                      </p:to>
                                    </p:set>
                                    <p:animEffect transition="in" filter="barn(inVertical)">
                                      <p:cBhvr>
                                        <p:cTn id="35" dur="500"/>
                                        <p:tgtEl>
                                          <p:spTgt spid="226"/>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227"/>
                                        </p:tgtEl>
                                        <p:attrNameLst>
                                          <p:attrName>style.visibility</p:attrName>
                                        </p:attrNameLst>
                                      </p:cBhvr>
                                      <p:to>
                                        <p:strVal val="visible"/>
                                      </p:to>
                                    </p:set>
                                    <p:animEffect transition="in" filter="barn(inVertical)">
                                      <p:cBhvr>
                                        <p:cTn id="38" dur="500"/>
                                        <p:tgtEl>
                                          <p:spTgt spid="227"/>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228"/>
                                        </p:tgtEl>
                                        <p:attrNameLst>
                                          <p:attrName>style.visibility</p:attrName>
                                        </p:attrNameLst>
                                      </p:cBhvr>
                                      <p:to>
                                        <p:strVal val="visible"/>
                                      </p:to>
                                    </p:set>
                                    <p:animEffect transition="in" filter="barn(inVertical)">
                                      <p:cBhvr>
                                        <p:cTn id="41" dur="500"/>
                                        <p:tgtEl>
                                          <p:spTgt spid="228"/>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229"/>
                                        </p:tgtEl>
                                        <p:attrNameLst>
                                          <p:attrName>style.visibility</p:attrName>
                                        </p:attrNameLst>
                                      </p:cBhvr>
                                      <p:to>
                                        <p:strVal val="visible"/>
                                      </p:to>
                                    </p:set>
                                    <p:animEffect transition="in" filter="barn(inVertical)">
                                      <p:cBhvr>
                                        <p:cTn id="44" dur="500"/>
                                        <p:tgtEl>
                                          <p:spTgt spid="229"/>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230"/>
                                        </p:tgtEl>
                                        <p:attrNameLst>
                                          <p:attrName>style.visibility</p:attrName>
                                        </p:attrNameLst>
                                      </p:cBhvr>
                                      <p:to>
                                        <p:strVal val="visible"/>
                                      </p:to>
                                    </p:set>
                                    <p:animEffect transition="in" filter="barn(inVertical)">
                                      <p:cBhvr>
                                        <p:cTn id="47" dur="500"/>
                                        <p:tgtEl>
                                          <p:spTgt spid="230"/>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231"/>
                                        </p:tgtEl>
                                        <p:attrNameLst>
                                          <p:attrName>style.visibility</p:attrName>
                                        </p:attrNameLst>
                                      </p:cBhvr>
                                      <p:to>
                                        <p:strVal val="visible"/>
                                      </p:to>
                                    </p:set>
                                    <p:animEffect transition="in" filter="barn(inVertical)">
                                      <p:cBhvr>
                                        <p:cTn id="50" dur="500"/>
                                        <p:tgtEl>
                                          <p:spTgt spid="231"/>
                                        </p:tgtEl>
                                      </p:cBhvr>
                                    </p:animEffect>
                                  </p:childTnLst>
                                </p:cTn>
                              </p:par>
                              <p:par>
                                <p:cTn id="51" presetID="16" presetClass="entr" presetSubtype="21" fill="hold" grpId="0" nodeType="withEffect">
                                  <p:stCondLst>
                                    <p:cond delay="0"/>
                                  </p:stCondLst>
                                  <p:childTnLst>
                                    <p:set>
                                      <p:cBhvr>
                                        <p:cTn id="52" dur="1" fill="hold">
                                          <p:stCondLst>
                                            <p:cond delay="0"/>
                                          </p:stCondLst>
                                        </p:cTn>
                                        <p:tgtEl>
                                          <p:spTgt spid="232"/>
                                        </p:tgtEl>
                                        <p:attrNameLst>
                                          <p:attrName>style.visibility</p:attrName>
                                        </p:attrNameLst>
                                      </p:cBhvr>
                                      <p:to>
                                        <p:strVal val="visible"/>
                                      </p:to>
                                    </p:set>
                                    <p:animEffect transition="in" filter="barn(inVertical)">
                                      <p:cBhvr>
                                        <p:cTn id="53" dur="500"/>
                                        <p:tgtEl>
                                          <p:spTgt spid="23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48"/>
                                        </p:tgtEl>
                                        <p:attrNameLst>
                                          <p:attrName>style.visibility</p:attrName>
                                        </p:attrNameLst>
                                      </p:cBhvr>
                                      <p:to>
                                        <p:strVal val="visible"/>
                                      </p:to>
                                    </p:set>
                                    <p:animEffect transition="in" filter="fade">
                                      <p:cBhvr>
                                        <p:cTn id="58" dur="500"/>
                                        <p:tgtEl>
                                          <p:spTgt spid="24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09"/>
                                        </p:tgtEl>
                                        <p:attrNameLst>
                                          <p:attrName>style.visibility</p:attrName>
                                        </p:attrNameLst>
                                      </p:cBhvr>
                                      <p:to>
                                        <p:strVal val="visible"/>
                                      </p:to>
                                    </p:set>
                                    <p:animEffect transition="in" filter="fade">
                                      <p:cBhvr>
                                        <p:cTn id="61" dur="500"/>
                                        <p:tgtEl>
                                          <p:spTgt spid="20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16"/>
                                        </p:tgtEl>
                                        <p:attrNameLst>
                                          <p:attrName>style.visibility</p:attrName>
                                        </p:attrNameLst>
                                      </p:cBhvr>
                                      <p:to>
                                        <p:strVal val="visible"/>
                                      </p:to>
                                    </p:set>
                                    <p:animEffect transition="in" filter="fade">
                                      <p:cBhvr>
                                        <p:cTn id="66" dur="500"/>
                                        <p:tgtEl>
                                          <p:spTgt spid="21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203"/>
                                        </p:tgtEl>
                                        <p:attrNameLst>
                                          <p:attrName>style.visibility</p:attrName>
                                        </p:attrNameLst>
                                      </p:cBhvr>
                                      <p:to>
                                        <p:strVal val="visible"/>
                                      </p:to>
                                    </p:set>
                                    <p:animEffect transition="in" filter="fade">
                                      <p:cBhvr>
                                        <p:cTn id="71" dur="500"/>
                                        <p:tgtEl>
                                          <p:spTgt spid="203"/>
                                        </p:tgtEl>
                                      </p:cBhvr>
                                    </p:animEffect>
                                  </p:childTnLst>
                                </p:cTn>
                              </p:par>
                              <p:par>
                                <p:cTn id="72" presetID="10" presetClass="entr" presetSubtype="0" fill="hold" nodeType="withEffect">
                                  <p:stCondLst>
                                    <p:cond delay="0"/>
                                  </p:stCondLst>
                                  <p:childTnLst>
                                    <p:set>
                                      <p:cBhvr>
                                        <p:cTn id="73" dur="1" fill="hold">
                                          <p:stCondLst>
                                            <p:cond delay="0"/>
                                          </p:stCondLst>
                                        </p:cTn>
                                        <p:tgtEl>
                                          <p:spTgt spid="192"/>
                                        </p:tgtEl>
                                        <p:attrNameLst>
                                          <p:attrName>style.visibility</p:attrName>
                                        </p:attrNameLst>
                                      </p:cBhvr>
                                      <p:to>
                                        <p:strVal val="visible"/>
                                      </p:to>
                                    </p:set>
                                    <p:animEffect transition="in" filter="fade">
                                      <p:cBhvr>
                                        <p:cTn id="74" dur="500"/>
                                        <p:tgtEl>
                                          <p:spTgt spid="192"/>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49"/>
                                        </p:tgtEl>
                                        <p:attrNameLst>
                                          <p:attrName>style.visibility</p:attrName>
                                        </p:attrNameLst>
                                      </p:cBhvr>
                                      <p:to>
                                        <p:strVal val="visible"/>
                                      </p:to>
                                    </p:set>
                                    <p:animEffect transition="in" filter="fade">
                                      <p:cBhvr>
                                        <p:cTn id="79" dur="500"/>
                                        <p:tgtEl>
                                          <p:spTgt spid="249"/>
                                        </p:tgtEl>
                                      </p:cBhvr>
                                    </p:animEffect>
                                  </p:childTnLst>
                                </p:cTn>
                              </p:par>
                              <p:par>
                                <p:cTn id="80" presetID="10" presetClass="entr" presetSubtype="0" fill="hold" nodeType="withEffect">
                                  <p:stCondLst>
                                    <p:cond delay="0"/>
                                  </p:stCondLst>
                                  <p:childTnLst>
                                    <p:set>
                                      <p:cBhvr>
                                        <p:cTn id="81" dur="1" fill="hold">
                                          <p:stCondLst>
                                            <p:cond delay="0"/>
                                          </p:stCondLst>
                                        </p:cTn>
                                        <p:tgtEl>
                                          <p:spTgt spid="241"/>
                                        </p:tgtEl>
                                        <p:attrNameLst>
                                          <p:attrName>style.visibility</p:attrName>
                                        </p:attrNameLst>
                                      </p:cBhvr>
                                      <p:to>
                                        <p:strVal val="visible"/>
                                      </p:to>
                                    </p:set>
                                    <p:animEffect transition="in" filter="fade">
                                      <p:cBhvr>
                                        <p:cTn id="82" dur="500"/>
                                        <p:tgtEl>
                                          <p:spTgt spid="241"/>
                                        </p:tgtEl>
                                      </p:cBhvr>
                                    </p:animEffect>
                                  </p:childTnLst>
                                </p:cTn>
                              </p:par>
                              <p:par>
                                <p:cTn id="83" presetID="10" presetClass="entr" presetSubtype="0" fill="hold" nodeType="withEffect">
                                  <p:stCondLst>
                                    <p:cond delay="0"/>
                                  </p:stCondLst>
                                  <p:childTnLst>
                                    <p:set>
                                      <p:cBhvr>
                                        <p:cTn id="84" dur="1" fill="hold">
                                          <p:stCondLst>
                                            <p:cond delay="0"/>
                                          </p:stCondLst>
                                        </p:cTn>
                                        <p:tgtEl>
                                          <p:spTgt spid="244"/>
                                        </p:tgtEl>
                                        <p:attrNameLst>
                                          <p:attrName>style.visibility</p:attrName>
                                        </p:attrNameLst>
                                      </p:cBhvr>
                                      <p:to>
                                        <p:strVal val="visible"/>
                                      </p:to>
                                    </p:set>
                                    <p:animEffect transition="in" filter="fade">
                                      <p:cBhvr>
                                        <p:cTn id="85" dur="500"/>
                                        <p:tgtEl>
                                          <p:spTgt spid="24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47"/>
                                        </p:tgtEl>
                                        <p:attrNameLst>
                                          <p:attrName>style.visibility</p:attrName>
                                        </p:attrNameLst>
                                      </p:cBhvr>
                                      <p:to>
                                        <p:strVal val="visible"/>
                                      </p:to>
                                    </p:set>
                                    <p:animEffect transition="in" filter="fade">
                                      <p:cBhvr>
                                        <p:cTn id="88" dur="500"/>
                                        <p:tgtEl>
                                          <p:spTgt spid="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7" grpId="0" animBg="1"/>
      <p:bldP spid="128" grpId="0" animBg="1"/>
      <p:bldP spid="129" grpId="0" animBg="1"/>
      <p:bldP spid="130" grpId="0" animBg="1"/>
      <p:bldP spid="131" grpId="0" animBg="1"/>
      <p:bldP spid="132" grpId="0" animBg="1"/>
      <p:bldP spid="133" grpId="0" animBg="1"/>
      <p:bldP spid="209" grpId="0"/>
      <p:bldP spid="216" grpId="0" animBg="1"/>
      <p:bldP spid="225" grpId="0" animBg="1"/>
      <p:bldP spid="226" grpId="0" animBg="1"/>
      <p:bldP spid="227" grpId="0" animBg="1"/>
      <p:bldP spid="228" grpId="0" animBg="1"/>
      <p:bldP spid="229" grpId="0" animBg="1"/>
      <p:bldP spid="230" grpId="0" animBg="1"/>
      <p:bldP spid="231" grpId="0" animBg="1"/>
      <p:bldP spid="232" grpId="0" animBg="1"/>
      <p:bldP spid="24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Azure Stream Analytics</a:t>
            </a:r>
            <a:endParaRPr lang="en-US" dirty="0">
              <a:solidFill>
                <a:schemeClr val="tx1"/>
              </a:solidFill>
            </a:endParaRPr>
          </a:p>
        </p:txBody>
      </p:sp>
      <p:sp>
        <p:nvSpPr>
          <p:cNvPr id="5" name="Rectangle 4"/>
          <p:cNvSpPr/>
          <p:nvPr/>
        </p:nvSpPr>
        <p:spPr bwMode="auto">
          <a:xfrm>
            <a:off x="2484438" y="3271670"/>
            <a:ext cx="3048000" cy="3276600"/>
          </a:xfrm>
          <a:prstGeom prst="rect">
            <a:avLst/>
          </a:prstGeom>
          <a:solidFill>
            <a:schemeClr val="accent2">
              <a:lumMod val="60000"/>
              <a:lumOff val="40000"/>
            </a:scheme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algn="ctr" defTabSz="932290" fontAlgn="base">
              <a:spcBef>
                <a:spcPct val="0"/>
              </a:spcBef>
              <a:spcAft>
                <a:spcPts val="500"/>
              </a:spcAft>
            </a:pPr>
            <a:r>
              <a:rPr lang="en-US" spc="-51" dirty="0" smtClean="0">
                <a:solidFill>
                  <a:schemeClr val="tx1"/>
                </a:solidFill>
                <a:latin typeface="Segoe UI" pitchFamily="34" charset="0"/>
                <a:ea typeface="Segoe UI" pitchFamily="34" charset="0"/>
                <a:cs typeface="Segoe UI" pitchFamily="34" charset="0"/>
              </a:rPr>
              <a:t>Stream Analytics</a:t>
            </a:r>
            <a:endParaRPr lang="en-US" sz="1428" spc="-51" dirty="0" smtClean="0">
              <a:solidFill>
                <a:schemeClr val="tx1"/>
              </a:solidFill>
              <a:latin typeface="Segoe UI" pitchFamily="34" charset="0"/>
              <a:ea typeface="Segoe UI" pitchFamily="34" charset="0"/>
              <a:cs typeface="Segoe UI" pitchFamily="34" charset="0"/>
            </a:endParaRPr>
          </a:p>
          <a:p>
            <a:pPr marL="285750" indent="-285750" defTabSz="932290" fontAlgn="base">
              <a:spcBef>
                <a:spcPct val="0"/>
              </a:spcBef>
              <a:spcAft>
                <a:spcPct val="0"/>
              </a:spcAft>
              <a:buFont typeface="Arial" panose="020B0604020202020204" pitchFamily="34" charset="0"/>
              <a:buChar char="•"/>
            </a:pPr>
            <a:r>
              <a:rPr lang="en-US" sz="1428" spc="-51" dirty="0" smtClean="0">
                <a:solidFill>
                  <a:schemeClr val="tx1"/>
                </a:solidFill>
                <a:latin typeface="Segoe UI" pitchFamily="34" charset="0"/>
                <a:ea typeface="Segoe UI" pitchFamily="34" charset="0"/>
                <a:cs typeface="Segoe UI" pitchFamily="34" charset="0"/>
              </a:rPr>
              <a:t>Event Processing Engine to </a:t>
            </a:r>
            <a:r>
              <a:rPr lang="en-US" sz="1428" dirty="0" smtClean="0">
                <a:solidFill>
                  <a:schemeClr val="tx1"/>
                </a:solidFill>
                <a:latin typeface="Segoe UI"/>
              </a:rPr>
              <a:t>analyze and process in real-time fashion a large volume of high velocity streaming data coming from a variety of sources.</a:t>
            </a:r>
          </a:p>
          <a:p>
            <a:pPr marL="285750" indent="-285750" defTabSz="932290" fontAlgn="base">
              <a:spcBef>
                <a:spcPct val="0"/>
              </a:spcBef>
              <a:spcAft>
                <a:spcPct val="0"/>
              </a:spcAft>
              <a:buFont typeface="Arial" panose="020B0604020202020204" pitchFamily="34" charset="0"/>
              <a:buChar char="•"/>
            </a:pPr>
            <a:r>
              <a:rPr lang="en-US" sz="1428" spc="-51" dirty="0" smtClean="0">
                <a:solidFill>
                  <a:schemeClr val="tx1"/>
                </a:solidFill>
                <a:latin typeface="Segoe UI" pitchFamily="34" charset="0"/>
                <a:ea typeface="Segoe UI" pitchFamily="34" charset="0"/>
                <a:cs typeface="Segoe UI" pitchFamily="34" charset="0"/>
              </a:rPr>
              <a:t>Fully managed, highly available and resilient.</a:t>
            </a:r>
          </a:p>
          <a:p>
            <a:pPr marL="285750" indent="-285750" defTabSz="932290" fontAlgn="base">
              <a:spcBef>
                <a:spcPct val="0"/>
              </a:spcBef>
              <a:spcAft>
                <a:spcPct val="0"/>
              </a:spcAft>
              <a:buFont typeface="Arial" panose="020B0604020202020204" pitchFamily="34" charset="0"/>
              <a:buChar char="•"/>
            </a:pPr>
            <a:r>
              <a:rPr lang="en-US" sz="1428" spc="-51" dirty="0" smtClean="0">
                <a:solidFill>
                  <a:schemeClr val="tx1"/>
                </a:solidFill>
                <a:latin typeface="Segoe UI" pitchFamily="34" charset="0"/>
                <a:ea typeface="Segoe UI" pitchFamily="34" charset="0"/>
                <a:cs typeface="Segoe UI" pitchFamily="34" charset="0"/>
              </a:rPr>
              <a:t>Very rapid development and setup. </a:t>
            </a:r>
          </a:p>
          <a:p>
            <a:pPr marL="285750" indent="-285750" defTabSz="932290" fontAlgn="base">
              <a:spcBef>
                <a:spcPct val="0"/>
              </a:spcBef>
              <a:spcAft>
                <a:spcPct val="0"/>
              </a:spcAft>
              <a:buFont typeface="Arial" panose="020B0604020202020204" pitchFamily="34" charset="0"/>
              <a:buChar char="•"/>
            </a:pPr>
            <a:r>
              <a:rPr lang="en-US" sz="1428" spc="-51" dirty="0" smtClean="0">
                <a:solidFill>
                  <a:schemeClr val="tx1"/>
                </a:solidFill>
                <a:latin typeface="Segoe UI" pitchFamily="34" charset="0"/>
                <a:ea typeface="Segoe UI" pitchFamily="34" charset="0"/>
                <a:cs typeface="Segoe UI" pitchFamily="34" charset="0"/>
              </a:rPr>
              <a:t>Low cost to manage and develop.</a:t>
            </a:r>
          </a:p>
          <a:p>
            <a:pPr marL="285750" indent="-285750" algn="just" defTabSz="932290" fontAlgn="base">
              <a:spcBef>
                <a:spcPct val="0"/>
              </a:spcBef>
              <a:spcAft>
                <a:spcPct val="0"/>
              </a:spcAft>
              <a:buFont typeface="Arial" panose="020B0604020202020204" pitchFamily="34" charset="0"/>
              <a:buChar char="•"/>
            </a:pPr>
            <a:endParaRPr lang="en-US" sz="1428" spc="-51" dirty="0" smtClean="0">
              <a:solidFill>
                <a:schemeClr val="tx1"/>
              </a:solidFill>
              <a:latin typeface="Segoe UI" pitchFamily="34" charset="0"/>
              <a:ea typeface="Segoe UI" pitchFamily="34" charset="0"/>
              <a:cs typeface="Segoe UI" pitchFamily="34" charset="0"/>
            </a:endParaRPr>
          </a:p>
          <a:p>
            <a:pPr marL="285750" indent="-285750" algn="just" defTabSz="932290" fontAlgn="base">
              <a:spcBef>
                <a:spcPct val="0"/>
              </a:spcBef>
              <a:spcAft>
                <a:spcPct val="0"/>
              </a:spcAft>
              <a:buFont typeface="Arial" panose="020B0604020202020204" pitchFamily="34" charset="0"/>
              <a:buChar char="•"/>
            </a:pPr>
            <a:endParaRPr lang="en-US" sz="1428" dirty="0" smtClean="0">
              <a:solidFill>
                <a:schemeClr val="tx1"/>
              </a:solidFill>
              <a:latin typeface="Segoe UI"/>
            </a:endParaRPr>
          </a:p>
        </p:txBody>
      </p:sp>
      <p:pic>
        <p:nvPicPr>
          <p:cNvPr id="6" name="Picture 2" descr="http://acom.azurecomcdn.net/80C57D/cdn/images/cvt-5b6587303759b4e586f3f40898724ff8a582596558632363e219e528b8c86410/page/services/event-hubs/connect.png?t=pop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237" y="2406386"/>
            <a:ext cx="1553176" cy="14366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www.intelliconblog.com/wp-content/uploads/2013/04/Picture-139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 y="1396206"/>
            <a:ext cx="1553176" cy="8818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tatic3.businessinsider.com/image/552687216da81197620c8e97/governments-and-utilities-are-in-a-rush-to-install-smart-meters-and-realize-saving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033" y="4062413"/>
            <a:ext cx="1467204" cy="103504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3698" y="2278062"/>
            <a:ext cx="1361953" cy="907969"/>
          </a:xfrm>
          <a:prstGeom prst="rect">
            <a:avLst/>
          </a:prstGeom>
          <a:solidFill>
            <a:schemeClr val="accent2">
              <a:lumMod val="60000"/>
              <a:lumOff val="40000"/>
            </a:schemeClr>
          </a:solidFill>
          <a:ln>
            <a:noFill/>
            <a:headEnd type="none" w="med" len="med"/>
            <a:tailEnd type="none" w="med" len="med"/>
          </a:ln>
          <a:effectLst/>
        </p:spPr>
      </p:pic>
      <p:cxnSp>
        <p:nvCxnSpPr>
          <p:cNvPr id="12" name="Straight Arrow Connector 11"/>
          <p:cNvCxnSpPr/>
          <p:nvPr/>
        </p:nvCxnSpPr>
        <p:spPr>
          <a:xfrm>
            <a:off x="1874837" y="2927092"/>
            <a:ext cx="1371600" cy="0"/>
          </a:xfrm>
          <a:prstGeom prst="straightConnector1">
            <a:avLst/>
          </a:prstGeom>
          <a:ln>
            <a:solidFill>
              <a:schemeClr val="tx1"/>
            </a:solidFill>
            <a:headEnd type="none"/>
            <a:tailEnd type="triangle"/>
          </a:ln>
        </p:spPr>
        <p:style>
          <a:lnRef idx="2">
            <a:schemeClr val="accent3"/>
          </a:lnRef>
          <a:fillRef idx="0">
            <a:schemeClr val="accent3"/>
          </a:fillRef>
          <a:effectRef idx="1">
            <a:schemeClr val="accent3"/>
          </a:effectRef>
          <a:fontRef idx="minor">
            <a:schemeClr val="tx1"/>
          </a:fontRef>
        </p:style>
      </p:cxnSp>
      <p:sp>
        <p:nvSpPr>
          <p:cNvPr id="14" name="Rectangle 13"/>
          <p:cNvSpPr/>
          <p:nvPr/>
        </p:nvSpPr>
        <p:spPr bwMode="auto">
          <a:xfrm>
            <a:off x="7638793" y="521292"/>
            <a:ext cx="1554259" cy="54856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t" anchorCtr="0" forceAA="0" compatLnSpc="1">
            <a:prstTxWarp prst="textNoShape">
              <a:avLst/>
            </a:prstTxWarp>
            <a:noAutofit/>
          </a:bodyPr>
          <a:lstStyle/>
          <a:p>
            <a:pPr>
              <a:lnSpc>
                <a:spcPct val="90000"/>
              </a:lnSpc>
              <a:spcAft>
                <a:spcPts val="600"/>
              </a:spcAft>
            </a:pPr>
            <a:r>
              <a:rPr lang="en-US" sz="1199" dirty="0" smtClean="0">
                <a:solidFill>
                  <a:schemeClr val="tx1"/>
                </a:solidFill>
                <a:ea typeface="MS PGothic" charset="0"/>
                <a:cs typeface="MS PGothic" charset="0"/>
              </a:rPr>
              <a:t>Alerts / Emails / Text</a:t>
            </a:r>
            <a:endParaRPr lang="en-US" sz="1199" dirty="0">
              <a:solidFill>
                <a:schemeClr val="tx1"/>
              </a:solidFill>
              <a:ea typeface="MS PGothic" charset="0"/>
              <a:cs typeface="MS PGothic" charset="0"/>
            </a:endParaRPr>
          </a:p>
        </p:txBody>
      </p:sp>
      <p:sp>
        <p:nvSpPr>
          <p:cNvPr id="15" name="Rectangle 14"/>
          <p:cNvSpPr/>
          <p:nvPr/>
        </p:nvSpPr>
        <p:spPr bwMode="auto">
          <a:xfrm>
            <a:off x="7638793" y="1252700"/>
            <a:ext cx="1554259" cy="54856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t" anchorCtr="0" forceAA="0" compatLnSpc="1">
            <a:prstTxWarp prst="textNoShape">
              <a:avLst/>
            </a:prstTxWarp>
            <a:noAutofit/>
          </a:bodyPr>
          <a:lstStyle/>
          <a:p>
            <a:pPr>
              <a:lnSpc>
                <a:spcPct val="90000"/>
              </a:lnSpc>
              <a:spcAft>
                <a:spcPts val="600"/>
              </a:spcAft>
            </a:pPr>
            <a:r>
              <a:rPr lang="en-US" sz="1199" dirty="0" smtClean="0">
                <a:solidFill>
                  <a:schemeClr val="tx1"/>
                </a:solidFill>
                <a:ea typeface="MS PGothic" charset="0"/>
                <a:cs typeface="MS PGothic" charset="0"/>
              </a:rPr>
              <a:t>Dashboards (web/ phone/tablet)</a:t>
            </a:r>
            <a:endParaRPr lang="en-US" sz="1199" dirty="0">
              <a:solidFill>
                <a:schemeClr val="tx1"/>
              </a:solidFill>
              <a:ea typeface="MS PGothic" charset="0"/>
              <a:cs typeface="MS PGothic" charset="0"/>
            </a:endParaRPr>
          </a:p>
        </p:txBody>
      </p:sp>
      <p:sp>
        <p:nvSpPr>
          <p:cNvPr id="16" name="Rectangle 15"/>
          <p:cNvSpPr/>
          <p:nvPr/>
        </p:nvSpPr>
        <p:spPr bwMode="auto">
          <a:xfrm>
            <a:off x="7638793" y="1984109"/>
            <a:ext cx="1554259" cy="54856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t" anchorCtr="0" forceAA="0" compatLnSpc="1">
            <a:prstTxWarp prst="textNoShape">
              <a:avLst/>
            </a:prstTxWarp>
            <a:noAutofit/>
          </a:bodyPr>
          <a:lstStyle/>
          <a:p>
            <a:pPr>
              <a:lnSpc>
                <a:spcPct val="90000"/>
              </a:lnSpc>
              <a:spcAft>
                <a:spcPts val="600"/>
              </a:spcAft>
            </a:pPr>
            <a:r>
              <a:rPr lang="en-US" sz="1199" dirty="0" smtClean="0">
                <a:solidFill>
                  <a:schemeClr val="tx1"/>
                </a:solidFill>
                <a:ea typeface="MS PGothic" charset="0"/>
                <a:cs typeface="MS PGothic" charset="0"/>
              </a:rPr>
              <a:t>Command &amp; Control Action</a:t>
            </a:r>
            <a:endParaRPr lang="en-US" sz="1199" dirty="0">
              <a:solidFill>
                <a:schemeClr val="tx1"/>
              </a:solidFill>
              <a:ea typeface="MS PGothic" charset="0"/>
              <a:cs typeface="MS PGothic" charset="0"/>
            </a:endParaRPr>
          </a:p>
        </p:txBody>
      </p:sp>
      <p:sp>
        <p:nvSpPr>
          <p:cNvPr id="17" name="Rectangle 16"/>
          <p:cNvSpPr/>
          <p:nvPr/>
        </p:nvSpPr>
        <p:spPr bwMode="auto">
          <a:xfrm>
            <a:off x="7638793" y="2715517"/>
            <a:ext cx="1554259" cy="54856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t" anchorCtr="0" forceAA="0" compatLnSpc="1">
            <a:prstTxWarp prst="textNoShape">
              <a:avLst/>
            </a:prstTxWarp>
            <a:noAutofit/>
          </a:bodyPr>
          <a:lstStyle/>
          <a:p>
            <a:pPr>
              <a:lnSpc>
                <a:spcPct val="90000"/>
              </a:lnSpc>
              <a:spcAft>
                <a:spcPts val="600"/>
              </a:spcAft>
            </a:pPr>
            <a:r>
              <a:rPr lang="en-US" sz="1199" dirty="0" smtClean="0">
                <a:solidFill>
                  <a:schemeClr val="tx1"/>
                </a:solidFill>
                <a:ea typeface="MS PGothic" charset="0"/>
                <a:cs typeface="MS PGothic" charset="0"/>
              </a:rPr>
              <a:t>Downstream Workflow &amp; Apps</a:t>
            </a:r>
            <a:endParaRPr lang="en-US" sz="1199" dirty="0">
              <a:solidFill>
                <a:schemeClr val="tx1"/>
              </a:solidFill>
              <a:ea typeface="MS PGothic" charset="0"/>
              <a:cs typeface="MS PGothic" charset="0"/>
            </a:endParaRPr>
          </a:p>
        </p:txBody>
      </p:sp>
      <p:sp>
        <p:nvSpPr>
          <p:cNvPr id="18" name="Rectangle 17"/>
          <p:cNvSpPr/>
          <p:nvPr/>
        </p:nvSpPr>
        <p:spPr bwMode="auto">
          <a:xfrm>
            <a:off x="7634788" y="3495763"/>
            <a:ext cx="1554259" cy="81896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t" anchorCtr="0" forceAA="0" compatLnSpc="1">
            <a:prstTxWarp prst="textNoShape">
              <a:avLst/>
            </a:prstTxWarp>
            <a:noAutofit/>
          </a:bodyPr>
          <a:lstStyle/>
          <a:p>
            <a:pPr>
              <a:lnSpc>
                <a:spcPct val="90000"/>
              </a:lnSpc>
              <a:spcAft>
                <a:spcPts val="600"/>
              </a:spcAft>
            </a:pPr>
            <a:r>
              <a:rPr lang="en-US" sz="1199" dirty="0" smtClean="0">
                <a:solidFill>
                  <a:schemeClr val="tx1"/>
                </a:solidFill>
                <a:ea typeface="MS PGothic" charset="0"/>
                <a:cs typeface="MS PGothic" charset="0"/>
              </a:rPr>
              <a:t>Store in Hadoop, SQL, Blob </a:t>
            </a:r>
            <a:r>
              <a:rPr lang="en-US" sz="1199" dirty="0" err="1" smtClean="0">
                <a:solidFill>
                  <a:schemeClr val="tx1"/>
                </a:solidFill>
                <a:ea typeface="MS PGothic" charset="0"/>
                <a:cs typeface="MS PGothic" charset="0"/>
              </a:rPr>
              <a:t>etc</a:t>
            </a:r>
            <a:r>
              <a:rPr lang="en-US" sz="1199" dirty="0" smtClean="0">
                <a:solidFill>
                  <a:schemeClr val="tx1"/>
                </a:solidFill>
                <a:ea typeface="MS PGothic" charset="0"/>
                <a:cs typeface="MS PGothic" charset="0"/>
              </a:rPr>
              <a:t> for later historical analysis</a:t>
            </a:r>
            <a:endParaRPr lang="en-US" sz="1199" dirty="0">
              <a:solidFill>
                <a:schemeClr val="tx1"/>
              </a:solidFill>
              <a:ea typeface="MS PGothic" charset="0"/>
              <a:cs typeface="MS PGothic" charset="0"/>
            </a:endParaRPr>
          </a:p>
        </p:txBody>
      </p:sp>
      <p:pic>
        <p:nvPicPr>
          <p:cNvPr id="19" name="Picture 18"/>
          <p:cNvPicPr>
            <a:picLocks noChangeAspect="1"/>
          </p:cNvPicPr>
          <p:nvPr/>
        </p:nvPicPr>
        <p:blipFill>
          <a:blip r:embed="rId6"/>
          <a:stretch>
            <a:fillRect/>
          </a:stretch>
        </p:blipFill>
        <p:spPr>
          <a:xfrm>
            <a:off x="7650018" y="4702428"/>
            <a:ext cx="1440292" cy="903999"/>
          </a:xfrm>
          <a:prstGeom prst="rect">
            <a:avLst/>
          </a:prstGeom>
          <a:solidFill>
            <a:schemeClr val="accent1">
              <a:lumMod val="60000"/>
              <a:lumOff val="40000"/>
            </a:schemeClr>
          </a:solidFill>
        </p:spPr>
      </p:pic>
      <p:cxnSp>
        <p:nvCxnSpPr>
          <p:cNvPr id="26" name="Straight Arrow Connector 25"/>
          <p:cNvCxnSpPr/>
          <p:nvPr/>
        </p:nvCxnSpPr>
        <p:spPr>
          <a:xfrm flipV="1">
            <a:off x="4960913" y="1595145"/>
            <a:ext cx="2536735" cy="1314516"/>
          </a:xfrm>
          <a:prstGeom prst="straightConnector1">
            <a:avLst/>
          </a:prstGeom>
          <a:ln>
            <a:solidFill>
              <a:schemeClr val="tx1"/>
            </a:solidFill>
            <a:headEnd type="none"/>
            <a:tailEnd type="triangle"/>
          </a:ln>
        </p:spPr>
        <p:style>
          <a:lnRef idx="2">
            <a:schemeClr val="accent3"/>
          </a:lnRef>
          <a:fillRef idx="0">
            <a:schemeClr val="accent3"/>
          </a:fillRef>
          <a:effectRef idx="1">
            <a:schemeClr val="accent3"/>
          </a:effectRef>
          <a:fontRef idx="minor">
            <a:schemeClr val="tx1"/>
          </a:fontRef>
        </p:style>
      </p:cxnSp>
      <p:cxnSp>
        <p:nvCxnSpPr>
          <p:cNvPr id="29" name="Straight Arrow Connector 28"/>
          <p:cNvCxnSpPr/>
          <p:nvPr/>
        </p:nvCxnSpPr>
        <p:spPr>
          <a:xfrm>
            <a:off x="4773234" y="3144955"/>
            <a:ext cx="2749074" cy="2167772"/>
          </a:xfrm>
          <a:prstGeom prst="straightConnector1">
            <a:avLst/>
          </a:prstGeom>
          <a:ln>
            <a:solidFill>
              <a:schemeClr val="tx1"/>
            </a:solidFill>
            <a:headEnd type="triangle" w="med" len="med"/>
            <a:tailEnd type="triangle" w="med" len="med"/>
          </a:ln>
        </p:spPr>
        <p:style>
          <a:lnRef idx="2">
            <a:schemeClr val="accent3"/>
          </a:lnRef>
          <a:fillRef idx="0">
            <a:schemeClr val="accent3"/>
          </a:fillRef>
          <a:effectRef idx="1">
            <a:schemeClr val="accent3"/>
          </a:effectRef>
          <a:fontRef idx="minor">
            <a:schemeClr val="tx1"/>
          </a:fontRef>
        </p:style>
      </p:cxnSp>
      <p:sp>
        <p:nvSpPr>
          <p:cNvPr id="44" name="Rectangle 43"/>
          <p:cNvSpPr/>
          <p:nvPr/>
        </p:nvSpPr>
        <p:spPr bwMode="auto">
          <a:xfrm>
            <a:off x="7635778" y="5664637"/>
            <a:ext cx="1554259" cy="54856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t" anchorCtr="0" forceAA="0" compatLnSpc="1">
            <a:prstTxWarp prst="textNoShape">
              <a:avLst/>
            </a:prstTxWarp>
            <a:noAutofit/>
          </a:bodyPr>
          <a:lstStyle/>
          <a:p>
            <a:pPr>
              <a:lnSpc>
                <a:spcPct val="90000"/>
              </a:lnSpc>
              <a:spcAft>
                <a:spcPts val="600"/>
              </a:spcAft>
            </a:pPr>
            <a:r>
              <a:rPr lang="en-US" sz="1199" dirty="0" smtClean="0">
                <a:solidFill>
                  <a:schemeClr val="tx1"/>
                </a:solidFill>
                <a:ea typeface="MS PGothic" charset="0"/>
                <a:cs typeface="MS PGothic" charset="0"/>
              </a:rPr>
              <a:t>Machine Learning</a:t>
            </a:r>
            <a:endParaRPr lang="en-US" sz="1199" dirty="0">
              <a:solidFill>
                <a:schemeClr val="tx1"/>
              </a:solidFill>
              <a:ea typeface="MS PGothic" charset="0"/>
              <a:cs typeface="MS PGothic" charset="0"/>
            </a:endParaRPr>
          </a:p>
        </p:txBody>
      </p:sp>
      <p:cxnSp>
        <p:nvCxnSpPr>
          <p:cNvPr id="45" name="Straight Arrow Connector 44"/>
          <p:cNvCxnSpPr/>
          <p:nvPr/>
        </p:nvCxnSpPr>
        <p:spPr>
          <a:xfrm flipV="1">
            <a:off x="1675413" y="3124730"/>
            <a:ext cx="1353023" cy="1190002"/>
          </a:xfrm>
          <a:prstGeom prst="straightConnector1">
            <a:avLst/>
          </a:prstGeom>
          <a:ln>
            <a:solidFill>
              <a:schemeClr val="tx1"/>
            </a:solidFill>
            <a:headEnd type="none"/>
            <a:tailEnd type="triangle"/>
          </a:ln>
        </p:spPr>
        <p:style>
          <a:lnRef idx="2">
            <a:schemeClr val="accent3"/>
          </a:lnRef>
          <a:fillRef idx="0">
            <a:schemeClr val="accent3"/>
          </a:fillRef>
          <a:effectRef idx="1">
            <a:schemeClr val="accent3"/>
          </a:effectRef>
          <a:fontRef idx="minor">
            <a:schemeClr val="tx1"/>
          </a:fontRef>
        </p:style>
      </p:cxnSp>
      <p:cxnSp>
        <p:nvCxnSpPr>
          <p:cNvPr id="48" name="Straight Arrow Connector 47"/>
          <p:cNvCxnSpPr/>
          <p:nvPr/>
        </p:nvCxnSpPr>
        <p:spPr>
          <a:xfrm>
            <a:off x="1841489" y="1931193"/>
            <a:ext cx="1306133" cy="770859"/>
          </a:xfrm>
          <a:prstGeom prst="straightConnector1">
            <a:avLst/>
          </a:prstGeom>
          <a:ln>
            <a:solidFill>
              <a:schemeClr val="tx1"/>
            </a:solidFill>
            <a:headEnd type="none"/>
            <a:tailEnd type="triangle"/>
          </a:ln>
        </p:spPr>
        <p:style>
          <a:lnRef idx="2">
            <a:schemeClr val="accent3"/>
          </a:lnRef>
          <a:fillRef idx="0">
            <a:schemeClr val="accent3"/>
          </a:fillRef>
          <a:effectRef idx="1">
            <a:schemeClr val="accent3"/>
          </a:effectRef>
          <a:fontRef idx="minor">
            <a:schemeClr val="tx1"/>
          </a:fontRef>
        </p:style>
      </p:cxnSp>
      <p:cxnSp>
        <p:nvCxnSpPr>
          <p:cNvPr id="52" name="Straight Arrow Connector 51"/>
          <p:cNvCxnSpPr/>
          <p:nvPr/>
        </p:nvCxnSpPr>
        <p:spPr>
          <a:xfrm flipV="1">
            <a:off x="4841727" y="931107"/>
            <a:ext cx="2655921" cy="1649670"/>
          </a:xfrm>
          <a:prstGeom prst="straightConnector1">
            <a:avLst/>
          </a:prstGeom>
          <a:ln>
            <a:solidFill>
              <a:schemeClr val="tx1"/>
            </a:solidFill>
            <a:headEnd type="none"/>
            <a:tailEnd type="triangle"/>
          </a:ln>
        </p:spPr>
        <p:style>
          <a:lnRef idx="2">
            <a:schemeClr val="accent3"/>
          </a:lnRef>
          <a:fillRef idx="0">
            <a:schemeClr val="accent3"/>
          </a:fillRef>
          <a:effectRef idx="1">
            <a:schemeClr val="accent3"/>
          </a:effectRef>
          <a:fontRef idx="minor">
            <a:schemeClr val="tx1"/>
          </a:fontRef>
        </p:style>
      </p:cxnSp>
      <p:cxnSp>
        <p:nvCxnSpPr>
          <p:cNvPr id="55" name="Straight Arrow Connector 54"/>
          <p:cNvCxnSpPr/>
          <p:nvPr/>
        </p:nvCxnSpPr>
        <p:spPr>
          <a:xfrm flipV="1">
            <a:off x="5043758" y="2222923"/>
            <a:ext cx="2468130" cy="792928"/>
          </a:xfrm>
          <a:prstGeom prst="straightConnector1">
            <a:avLst/>
          </a:prstGeom>
          <a:ln>
            <a:solidFill>
              <a:schemeClr val="tx1"/>
            </a:solidFill>
            <a:headEnd type="none"/>
            <a:tailEnd type="triangle"/>
          </a:ln>
        </p:spPr>
        <p:style>
          <a:lnRef idx="2">
            <a:schemeClr val="accent3"/>
          </a:lnRef>
          <a:fillRef idx="0">
            <a:schemeClr val="accent3"/>
          </a:fillRef>
          <a:effectRef idx="1">
            <a:schemeClr val="accent3"/>
          </a:effectRef>
          <a:fontRef idx="minor">
            <a:schemeClr val="tx1"/>
          </a:fontRef>
        </p:style>
      </p:cxnSp>
      <p:cxnSp>
        <p:nvCxnSpPr>
          <p:cNvPr id="58" name="Straight Arrow Connector 57"/>
          <p:cNvCxnSpPr/>
          <p:nvPr/>
        </p:nvCxnSpPr>
        <p:spPr>
          <a:xfrm flipV="1">
            <a:off x="5196158" y="2957641"/>
            <a:ext cx="2301490" cy="164596"/>
          </a:xfrm>
          <a:prstGeom prst="straightConnector1">
            <a:avLst/>
          </a:prstGeom>
          <a:ln>
            <a:solidFill>
              <a:schemeClr val="tx1"/>
            </a:solidFill>
            <a:headEnd type="none"/>
            <a:tailEnd type="triangle"/>
          </a:ln>
        </p:spPr>
        <p:style>
          <a:lnRef idx="2">
            <a:schemeClr val="accent3"/>
          </a:lnRef>
          <a:fillRef idx="0">
            <a:schemeClr val="accent3"/>
          </a:fillRef>
          <a:effectRef idx="1">
            <a:schemeClr val="accent3"/>
          </a:effectRef>
          <a:fontRef idx="minor">
            <a:schemeClr val="tx1"/>
          </a:fontRef>
        </p:style>
      </p:cxnSp>
      <p:cxnSp>
        <p:nvCxnSpPr>
          <p:cNvPr id="63" name="Straight Arrow Connector 62"/>
          <p:cNvCxnSpPr/>
          <p:nvPr/>
        </p:nvCxnSpPr>
        <p:spPr>
          <a:xfrm>
            <a:off x="5348558" y="3274637"/>
            <a:ext cx="2173750" cy="670541"/>
          </a:xfrm>
          <a:prstGeom prst="straightConnector1">
            <a:avLst/>
          </a:prstGeom>
          <a:ln>
            <a:solidFill>
              <a:schemeClr val="tx1"/>
            </a:solidFill>
            <a:headEnd type="none"/>
            <a:tailEnd type="triangle"/>
          </a:ln>
        </p:spPr>
        <p:style>
          <a:lnRef idx="2">
            <a:schemeClr val="accent3"/>
          </a:lnRef>
          <a:fillRef idx="0">
            <a:schemeClr val="accent3"/>
          </a:fillRef>
          <a:effectRef idx="1">
            <a:schemeClr val="accent3"/>
          </a:effectRef>
          <a:fontRef idx="minor">
            <a:schemeClr val="tx1"/>
          </a:fontRef>
        </p:style>
      </p:cxnSp>
      <p:sp>
        <p:nvSpPr>
          <p:cNvPr id="2074" name="Rectangle 2073"/>
          <p:cNvSpPr/>
          <p:nvPr/>
        </p:nvSpPr>
        <p:spPr bwMode="auto">
          <a:xfrm>
            <a:off x="9515737" y="144462"/>
            <a:ext cx="2734311" cy="5715000"/>
          </a:xfrm>
          <a:prstGeom prst="rect">
            <a:avLst/>
          </a:prstGeom>
          <a:solidFill>
            <a:schemeClr val="accent2">
              <a:lumMod val="60000"/>
              <a:lumOff val="40000"/>
            </a:schemeClr>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algn="ctr" defTabSz="932290" fontAlgn="base">
              <a:spcBef>
                <a:spcPct val="0"/>
              </a:spcBef>
              <a:spcAft>
                <a:spcPts val="500"/>
              </a:spcAft>
            </a:pPr>
            <a:r>
              <a:rPr lang="en-US" spc="-51" dirty="0">
                <a:solidFill>
                  <a:schemeClr val="tx1"/>
                </a:solidFill>
                <a:latin typeface="Segoe UI" pitchFamily="34" charset="0"/>
                <a:ea typeface="Segoe UI" pitchFamily="34" charset="0"/>
                <a:cs typeface="Segoe UI" pitchFamily="34" charset="0"/>
              </a:rPr>
              <a:t>Common Use </a:t>
            </a:r>
            <a:r>
              <a:rPr lang="en-US" spc="-51" dirty="0" smtClean="0">
                <a:solidFill>
                  <a:schemeClr val="tx1"/>
                </a:solidFill>
                <a:latin typeface="Segoe UI" pitchFamily="34" charset="0"/>
                <a:ea typeface="Segoe UI" pitchFamily="34" charset="0"/>
                <a:cs typeface="Segoe UI" pitchFamily="34" charset="0"/>
              </a:rPr>
              <a:t>Cases</a:t>
            </a:r>
            <a:endParaRPr lang="en-US" sz="1428" spc="-51" dirty="0">
              <a:solidFill>
                <a:schemeClr val="tx1"/>
              </a:solidFill>
              <a:latin typeface="Segoe UI" pitchFamily="34" charset="0"/>
              <a:ea typeface="Segoe UI" pitchFamily="34" charset="0"/>
              <a:cs typeface="Segoe UI" pitchFamily="34" charset="0"/>
            </a:endParaRPr>
          </a:p>
          <a:p>
            <a:pPr marL="285750" indent="-285750" defTabSz="932290" fontAlgn="base">
              <a:spcBef>
                <a:spcPct val="0"/>
              </a:spcBef>
              <a:spcAft>
                <a:spcPct val="0"/>
              </a:spcAft>
              <a:buFont typeface="Arial" panose="020B0604020202020204" pitchFamily="34" charset="0"/>
              <a:buChar char="•"/>
            </a:pPr>
            <a:r>
              <a:rPr lang="en-US" sz="1428" spc="-51" dirty="0">
                <a:solidFill>
                  <a:schemeClr val="tx1"/>
                </a:solidFill>
                <a:latin typeface="Segoe UI" pitchFamily="34" charset="0"/>
                <a:ea typeface="Segoe UI" pitchFamily="34" charset="0"/>
                <a:cs typeface="Segoe UI" pitchFamily="34" charset="0"/>
              </a:rPr>
              <a:t>Preventive Maintenance (Manufacturing, Auto, Utilities, Vending Machines, Datacenter</a:t>
            </a:r>
            <a:r>
              <a:rPr lang="en-US" sz="1428" spc="-51" dirty="0" smtClean="0">
                <a:solidFill>
                  <a:schemeClr val="tx1"/>
                </a:solidFill>
                <a:latin typeface="Segoe UI" pitchFamily="34" charset="0"/>
                <a:ea typeface="Segoe UI" pitchFamily="34" charset="0"/>
                <a:cs typeface="Segoe UI" pitchFamily="34" charset="0"/>
              </a:rPr>
              <a:t>)</a:t>
            </a:r>
            <a:endParaRPr lang="en-US" sz="1428" spc="-51" dirty="0">
              <a:solidFill>
                <a:schemeClr val="tx1"/>
              </a:solidFill>
              <a:latin typeface="Segoe UI" pitchFamily="34" charset="0"/>
              <a:ea typeface="Segoe UI" pitchFamily="34" charset="0"/>
              <a:cs typeface="Segoe UI" pitchFamily="34" charset="0"/>
            </a:endParaRPr>
          </a:p>
          <a:p>
            <a:pPr marL="285750" indent="-285750" defTabSz="932290" fontAlgn="base">
              <a:spcBef>
                <a:spcPct val="0"/>
              </a:spcBef>
              <a:spcAft>
                <a:spcPct val="0"/>
              </a:spcAft>
              <a:buFont typeface="Arial" panose="020B0604020202020204" pitchFamily="34" charset="0"/>
              <a:buChar char="•"/>
            </a:pPr>
            <a:r>
              <a:rPr lang="en-US" sz="1428" spc="-51" dirty="0">
                <a:solidFill>
                  <a:schemeClr val="tx1"/>
                </a:solidFill>
                <a:latin typeface="Segoe UI" pitchFamily="34" charset="0"/>
                <a:ea typeface="Segoe UI" pitchFamily="34" charset="0"/>
                <a:cs typeface="Segoe UI" pitchFamily="34" charset="0"/>
              </a:rPr>
              <a:t>Fraud Detection (Finance, Software, Telecom, Security</a:t>
            </a:r>
            <a:r>
              <a:rPr lang="en-US" sz="1428" spc="-51" dirty="0" smtClean="0">
                <a:solidFill>
                  <a:schemeClr val="tx1"/>
                </a:solidFill>
                <a:latin typeface="Segoe UI" pitchFamily="34" charset="0"/>
                <a:ea typeface="Segoe UI" pitchFamily="34" charset="0"/>
                <a:cs typeface="Segoe UI" pitchFamily="34" charset="0"/>
              </a:rPr>
              <a:t>)</a:t>
            </a:r>
            <a:endParaRPr lang="en-US" sz="1428" spc="-51" dirty="0">
              <a:solidFill>
                <a:schemeClr val="tx1"/>
              </a:solidFill>
              <a:latin typeface="Segoe UI" pitchFamily="34" charset="0"/>
              <a:ea typeface="Segoe UI" pitchFamily="34" charset="0"/>
              <a:cs typeface="Segoe UI" pitchFamily="34" charset="0"/>
            </a:endParaRPr>
          </a:p>
          <a:p>
            <a:pPr marL="285750" indent="-285750" defTabSz="932290" fontAlgn="base">
              <a:spcBef>
                <a:spcPct val="0"/>
              </a:spcBef>
              <a:spcAft>
                <a:spcPct val="0"/>
              </a:spcAft>
              <a:buFont typeface="Arial" panose="020B0604020202020204" pitchFamily="34" charset="0"/>
              <a:buChar char="•"/>
            </a:pPr>
            <a:r>
              <a:rPr lang="en-US" sz="1428" spc="-51" dirty="0">
                <a:solidFill>
                  <a:schemeClr val="tx1"/>
                </a:solidFill>
                <a:latin typeface="Segoe UI" pitchFamily="34" charset="0"/>
                <a:ea typeface="Segoe UI" pitchFamily="34" charset="0"/>
                <a:cs typeface="Segoe UI" pitchFamily="34" charset="0"/>
              </a:rPr>
              <a:t>Supply Chain Efficiency (Travel, Retail, Manufacturing</a:t>
            </a:r>
            <a:r>
              <a:rPr lang="en-US" sz="1428" spc="-51" dirty="0" smtClean="0">
                <a:solidFill>
                  <a:schemeClr val="tx1"/>
                </a:solidFill>
                <a:latin typeface="Segoe UI" pitchFamily="34" charset="0"/>
                <a:ea typeface="Segoe UI" pitchFamily="34" charset="0"/>
                <a:cs typeface="Segoe UI" pitchFamily="34" charset="0"/>
              </a:rPr>
              <a:t>)</a:t>
            </a:r>
            <a:endParaRPr lang="en-US" sz="1428" spc="-51" dirty="0">
              <a:solidFill>
                <a:schemeClr val="tx1"/>
              </a:solidFill>
              <a:latin typeface="Segoe UI" pitchFamily="34" charset="0"/>
              <a:ea typeface="Segoe UI" pitchFamily="34" charset="0"/>
              <a:cs typeface="Segoe UI" pitchFamily="34" charset="0"/>
            </a:endParaRPr>
          </a:p>
          <a:p>
            <a:pPr marL="285750" indent="-285750" defTabSz="932290" fontAlgn="base">
              <a:spcBef>
                <a:spcPct val="0"/>
              </a:spcBef>
              <a:spcAft>
                <a:spcPct val="0"/>
              </a:spcAft>
              <a:buFont typeface="Arial" panose="020B0604020202020204" pitchFamily="34" charset="0"/>
              <a:buChar char="•"/>
            </a:pPr>
            <a:r>
              <a:rPr lang="en-US" sz="1428" spc="-51" dirty="0">
                <a:solidFill>
                  <a:schemeClr val="tx1"/>
                </a:solidFill>
                <a:latin typeface="Segoe UI" pitchFamily="34" charset="0"/>
                <a:ea typeface="Segoe UI" pitchFamily="34" charset="0"/>
                <a:cs typeface="Segoe UI" pitchFamily="34" charset="0"/>
              </a:rPr>
              <a:t>Reduced Plant Downtime (Manufacturing – </a:t>
            </a:r>
            <a:r>
              <a:rPr lang="en-US" sz="1428" spc="-51" dirty="0" smtClean="0">
                <a:solidFill>
                  <a:schemeClr val="tx1"/>
                </a:solidFill>
                <a:latin typeface="Segoe UI" pitchFamily="34" charset="0"/>
                <a:ea typeface="Segoe UI" pitchFamily="34" charset="0"/>
                <a:cs typeface="Segoe UI" pitchFamily="34" charset="0"/>
              </a:rPr>
              <a:t>Robotics)</a:t>
            </a:r>
            <a:endParaRPr lang="en-US" sz="1428" spc="-51" dirty="0">
              <a:solidFill>
                <a:schemeClr val="tx1"/>
              </a:solidFill>
              <a:latin typeface="Segoe UI" pitchFamily="34" charset="0"/>
              <a:ea typeface="Segoe UI" pitchFamily="34" charset="0"/>
              <a:cs typeface="Segoe UI" pitchFamily="34" charset="0"/>
            </a:endParaRPr>
          </a:p>
          <a:p>
            <a:pPr marL="285750" indent="-285750" defTabSz="932290" fontAlgn="base">
              <a:spcBef>
                <a:spcPct val="0"/>
              </a:spcBef>
              <a:spcAft>
                <a:spcPct val="0"/>
              </a:spcAft>
              <a:buFont typeface="Arial" panose="020B0604020202020204" pitchFamily="34" charset="0"/>
              <a:buChar char="•"/>
            </a:pPr>
            <a:r>
              <a:rPr lang="en-US" sz="1428" spc="-51" dirty="0">
                <a:solidFill>
                  <a:schemeClr val="tx1"/>
                </a:solidFill>
                <a:latin typeface="Segoe UI" pitchFamily="34" charset="0"/>
                <a:ea typeface="Segoe UI" pitchFamily="34" charset="0"/>
                <a:cs typeface="Segoe UI" pitchFamily="34" charset="0"/>
              </a:rPr>
              <a:t>Customer Service Enhancement (Auto – Safety &amp; Service, Retail, Customer Support) </a:t>
            </a:r>
          </a:p>
          <a:p>
            <a:pPr marL="285750" indent="-285750" defTabSz="932290" fontAlgn="base">
              <a:spcBef>
                <a:spcPct val="0"/>
              </a:spcBef>
              <a:spcAft>
                <a:spcPct val="0"/>
              </a:spcAft>
              <a:buFont typeface="Arial" panose="020B0604020202020204" pitchFamily="34" charset="0"/>
              <a:buChar char="•"/>
            </a:pPr>
            <a:r>
              <a:rPr lang="en-US" sz="1428" spc="-51" dirty="0">
                <a:solidFill>
                  <a:schemeClr val="tx1"/>
                </a:solidFill>
                <a:latin typeface="Segoe UI" pitchFamily="34" charset="0"/>
                <a:ea typeface="Segoe UI" pitchFamily="34" charset="0"/>
                <a:cs typeface="Segoe UI" pitchFamily="34" charset="0"/>
              </a:rPr>
              <a:t>Product Recommendation / Offers (Retail – online &amp; offline</a:t>
            </a:r>
            <a:r>
              <a:rPr lang="en-US" sz="1428" spc="-51" dirty="0" smtClean="0">
                <a:solidFill>
                  <a:schemeClr val="tx1"/>
                </a:solidFill>
                <a:latin typeface="Segoe UI" pitchFamily="34" charset="0"/>
                <a:ea typeface="Segoe UI" pitchFamily="34" charset="0"/>
                <a:cs typeface="Segoe UI" pitchFamily="34" charset="0"/>
              </a:rPr>
              <a:t>)</a:t>
            </a:r>
            <a:endParaRPr lang="en-US" sz="1428" spc="-51" dirty="0">
              <a:solidFill>
                <a:schemeClr val="tx1"/>
              </a:solidFill>
              <a:latin typeface="Segoe UI" pitchFamily="34" charset="0"/>
              <a:ea typeface="Segoe UI" pitchFamily="34" charset="0"/>
              <a:cs typeface="Segoe UI" pitchFamily="34" charset="0"/>
            </a:endParaRPr>
          </a:p>
          <a:p>
            <a:pPr marL="285750" indent="-285750" defTabSz="932290" fontAlgn="base">
              <a:spcBef>
                <a:spcPct val="0"/>
              </a:spcBef>
              <a:spcAft>
                <a:spcPct val="0"/>
              </a:spcAft>
              <a:buFont typeface="Arial" panose="020B0604020202020204" pitchFamily="34" charset="0"/>
              <a:buChar char="•"/>
            </a:pPr>
            <a:r>
              <a:rPr lang="en-US" sz="1428" spc="-51" dirty="0">
                <a:solidFill>
                  <a:schemeClr val="tx1"/>
                </a:solidFill>
                <a:latin typeface="Segoe UI" pitchFamily="34" charset="0"/>
                <a:ea typeface="Segoe UI" pitchFamily="34" charset="0"/>
                <a:cs typeface="Segoe UI" pitchFamily="34" charset="0"/>
              </a:rPr>
              <a:t>Product and Service Quality Improvement (Agriculture, Online Software – Log Processing</a:t>
            </a:r>
            <a:r>
              <a:rPr lang="en-US" sz="1428" spc="-51" dirty="0" smtClean="0">
                <a:solidFill>
                  <a:schemeClr val="tx1"/>
                </a:solidFill>
                <a:latin typeface="Segoe UI" pitchFamily="34" charset="0"/>
                <a:ea typeface="Segoe UI" pitchFamily="34" charset="0"/>
                <a:cs typeface="Segoe UI" pitchFamily="34" charset="0"/>
              </a:rPr>
              <a:t>)</a:t>
            </a:r>
            <a:endParaRPr lang="en-US" sz="1428" spc="-51" dirty="0">
              <a:solidFill>
                <a:schemeClr val="tx1"/>
              </a:solidFill>
              <a:latin typeface="Segoe UI" pitchFamily="34" charset="0"/>
              <a:ea typeface="Segoe UI" pitchFamily="34" charset="0"/>
              <a:cs typeface="Segoe UI" pitchFamily="34" charset="0"/>
            </a:endParaRPr>
          </a:p>
          <a:p>
            <a:pPr marL="285750" indent="-285750" algn="just" defTabSz="932290" fontAlgn="base">
              <a:spcBef>
                <a:spcPct val="0"/>
              </a:spcBef>
              <a:spcAft>
                <a:spcPct val="0"/>
              </a:spcAft>
              <a:buFont typeface="Arial" panose="020B0604020202020204" pitchFamily="34" charset="0"/>
              <a:buChar char="•"/>
            </a:pPr>
            <a:r>
              <a:rPr lang="en-US" sz="1428" spc="-51" dirty="0">
                <a:solidFill>
                  <a:schemeClr val="tx1"/>
                </a:solidFill>
                <a:latin typeface="Segoe UI" pitchFamily="34" charset="0"/>
                <a:ea typeface="Segoe UI" pitchFamily="34" charset="0"/>
                <a:cs typeface="Segoe UI" pitchFamily="34" charset="0"/>
              </a:rPr>
              <a:t>Many more…</a:t>
            </a:r>
          </a:p>
          <a:p>
            <a:pPr marL="285750" indent="-285750" algn="just" defTabSz="932290" fontAlgn="base">
              <a:spcBef>
                <a:spcPct val="0"/>
              </a:spcBef>
              <a:spcAft>
                <a:spcPct val="0"/>
              </a:spcAft>
              <a:buFont typeface="Arial" panose="020B0604020202020204" pitchFamily="34" charset="0"/>
              <a:buChar char="•"/>
            </a:pPr>
            <a:endParaRPr lang="en-US" sz="1428" spc="-51" dirty="0">
              <a:solidFill>
                <a:schemeClr val="tx1"/>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081912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610546" y="1232325"/>
            <a:ext cx="7131301" cy="5007749"/>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411" fontAlgn="base">
              <a:spcBef>
                <a:spcPct val="0"/>
              </a:spcBef>
              <a:spcAft>
                <a:spcPct val="0"/>
              </a:spcAft>
            </a:pPr>
            <a:endParaRPr lang="en-US" sz="2000" dirty="0">
              <a:solidFill>
                <a:schemeClr val="tx1"/>
              </a:solidFill>
            </a:endParaRPr>
          </a:p>
        </p:txBody>
      </p:sp>
      <p:sp>
        <p:nvSpPr>
          <p:cNvPr id="2" name="Title 1"/>
          <p:cNvSpPr>
            <a:spLocks noGrp="1"/>
          </p:cNvSpPr>
          <p:nvPr>
            <p:ph type="title"/>
          </p:nvPr>
        </p:nvSpPr>
        <p:spPr/>
        <p:txBody>
          <a:bodyPr/>
          <a:lstStyle/>
          <a:p>
            <a:r>
              <a:rPr lang="en-US" dirty="0" smtClean="0">
                <a:solidFill>
                  <a:schemeClr val="tx1"/>
                </a:solidFill>
              </a:rPr>
              <a:t>End-to-End Architecture Overview</a:t>
            </a:r>
            <a:endParaRPr lang="en-US" dirty="0">
              <a:solidFill>
                <a:schemeClr val="tx1"/>
              </a:solidFill>
            </a:endParaRPr>
          </a:p>
        </p:txBody>
      </p:sp>
      <p:sp>
        <p:nvSpPr>
          <p:cNvPr id="110" name="TextBox 109"/>
          <p:cNvSpPr txBox="1"/>
          <p:nvPr/>
        </p:nvSpPr>
        <p:spPr>
          <a:xfrm>
            <a:off x="760010" y="6325008"/>
            <a:ext cx="1294200" cy="313932"/>
          </a:xfrm>
          <a:prstGeom prst="rect">
            <a:avLst/>
          </a:prstGeom>
          <a:noFill/>
        </p:spPr>
        <p:txBody>
          <a:bodyPr wrap="none" lIns="0" tIns="0" rIns="0" bIns="0" rtlCol="0">
            <a:spAutoFit/>
          </a:bodyPr>
          <a:lstStyle/>
          <a:p>
            <a:r>
              <a:rPr lang="en-US" sz="2040" spc="-71" dirty="0"/>
              <a:t>Data Source</a:t>
            </a:r>
          </a:p>
        </p:txBody>
      </p:sp>
      <p:sp>
        <p:nvSpPr>
          <p:cNvPr id="111" name="TextBox 110"/>
          <p:cNvSpPr txBox="1"/>
          <p:nvPr/>
        </p:nvSpPr>
        <p:spPr>
          <a:xfrm>
            <a:off x="3726617" y="6325008"/>
            <a:ext cx="724942" cy="313932"/>
          </a:xfrm>
          <a:prstGeom prst="rect">
            <a:avLst/>
          </a:prstGeom>
          <a:noFill/>
        </p:spPr>
        <p:txBody>
          <a:bodyPr wrap="none" lIns="0" tIns="0" rIns="0" bIns="0" rtlCol="0">
            <a:spAutoFit/>
          </a:bodyPr>
          <a:lstStyle/>
          <a:p>
            <a:r>
              <a:rPr lang="en-US" sz="2040" spc="-71" dirty="0"/>
              <a:t>Collect</a:t>
            </a:r>
          </a:p>
        </p:txBody>
      </p:sp>
      <p:sp>
        <p:nvSpPr>
          <p:cNvPr id="112" name="TextBox 111"/>
          <p:cNvSpPr txBox="1"/>
          <p:nvPr/>
        </p:nvSpPr>
        <p:spPr>
          <a:xfrm>
            <a:off x="5814738" y="6325008"/>
            <a:ext cx="856966" cy="313932"/>
          </a:xfrm>
          <a:prstGeom prst="rect">
            <a:avLst/>
          </a:prstGeom>
          <a:noFill/>
        </p:spPr>
        <p:txBody>
          <a:bodyPr wrap="none" lIns="0" tIns="0" rIns="0" bIns="0" rtlCol="0">
            <a:spAutoFit/>
          </a:bodyPr>
          <a:lstStyle/>
          <a:p>
            <a:r>
              <a:rPr lang="en-US" sz="2040" b="1" spc="-71" dirty="0"/>
              <a:t>Process</a:t>
            </a:r>
          </a:p>
        </p:txBody>
      </p:sp>
      <p:sp>
        <p:nvSpPr>
          <p:cNvPr id="113" name="TextBox 112"/>
          <p:cNvSpPr txBox="1"/>
          <p:nvPr/>
        </p:nvSpPr>
        <p:spPr>
          <a:xfrm>
            <a:off x="10383990" y="6325008"/>
            <a:ext cx="1019895" cy="313932"/>
          </a:xfrm>
          <a:prstGeom prst="rect">
            <a:avLst/>
          </a:prstGeom>
          <a:noFill/>
        </p:spPr>
        <p:txBody>
          <a:bodyPr wrap="none" lIns="0" tIns="0" rIns="0" bIns="0" rtlCol="0">
            <a:spAutoFit/>
          </a:bodyPr>
          <a:lstStyle/>
          <a:p>
            <a:r>
              <a:rPr lang="en-US" sz="2040" spc="-71" dirty="0"/>
              <a:t>Consume</a:t>
            </a:r>
          </a:p>
        </p:txBody>
      </p:sp>
      <p:sp>
        <p:nvSpPr>
          <p:cNvPr id="114" name="TextBox 113"/>
          <p:cNvSpPr txBox="1"/>
          <p:nvPr/>
        </p:nvSpPr>
        <p:spPr>
          <a:xfrm>
            <a:off x="8063227" y="6325008"/>
            <a:ext cx="734625" cy="313932"/>
          </a:xfrm>
          <a:prstGeom prst="rect">
            <a:avLst/>
          </a:prstGeom>
          <a:noFill/>
        </p:spPr>
        <p:txBody>
          <a:bodyPr wrap="none" lIns="0" tIns="0" rIns="0" bIns="0" rtlCol="0">
            <a:spAutoFit/>
          </a:bodyPr>
          <a:lstStyle/>
          <a:p>
            <a:r>
              <a:rPr lang="en-US" sz="2040" spc="-71" dirty="0"/>
              <a:t>Deliver</a:t>
            </a:r>
          </a:p>
        </p:txBody>
      </p:sp>
      <p:sp>
        <p:nvSpPr>
          <p:cNvPr id="46" name="Rectangle 45"/>
          <p:cNvSpPr/>
          <p:nvPr/>
        </p:nvSpPr>
        <p:spPr bwMode="auto">
          <a:xfrm>
            <a:off x="3252378" y="2731356"/>
            <a:ext cx="1678448" cy="145161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t" anchorCtr="0" forceAA="0" compatLnSpc="1">
            <a:prstTxWarp prst="textNoShape">
              <a:avLst/>
            </a:prstTxWarp>
            <a:noAutofit/>
          </a:bodyPr>
          <a:lstStyle/>
          <a:p>
            <a:pPr>
              <a:lnSpc>
                <a:spcPct val="90000"/>
              </a:lnSpc>
              <a:spcAft>
                <a:spcPts val="600"/>
              </a:spcAft>
            </a:pPr>
            <a:r>
              <a:rPr lang="en-US" sz="1600" dirty="0">
                <a:solidFill>
                  <a:schemeClr val="tx1"/>
                </a:solidFill>
                <a:ea typeface="MS PGothic" charset="0"/>
                <a:cs typeface="MS PGothic" charset="0"/>
              </a:rPr>
              <a:t>Event Inputs</a:t>
            </a:r>
          </a:p>
          <a:p>
            <a:pPr marL="171450" indent="-171450">
              <a:lnSpc>
                <a:spcPct val="90000"/>
              </a:lnSpc>
              <a:spcAft>
                <a:spcPts val="600"/>
              </a:spcAft>
              <a:buFont typeface="Arial" panose="020B0604020202020204" pitchFamily="34" charset="0"/>
              <a:buChar char="•"/>
            </a:pPr>
            <a:r>
              <a:rPr lang="en-US" sz="1199" dirty="0">
                <a:solidFill>
                  <a:schemeClr val="tx1"/>
                </a:solidFill>
                <a:ea typeface="MS PGothic" charset="0"/>
                <a:cs typeface="MS PGothic" charset="0"/>
              </a:rPr>
              <a:t>Event Hub</a:t>
            </a:r>
          </a:p>
          <a:p>
            <a:pPr marL="171450" indent="-171450">
              <a:lnSpc>
                <a:spcPct val="90000"/>
              </a:lnSpc>
              <a:spcAft>
                <a:spcPts val="600"/>
              </a:spcAft>
              <a:buFont typeface="Arial" panose="020B0604020202020204" pitchFamily="34" charset="0"/>
              <a:buChar char="•"/>
            </a:pPr>
            <a:r>
              <a:rPr lang="en-US" sz="1199" dirty="0">
                <a:solidFill>
                  <a:schemeClr val="tx1"/>
                </a:solidFill>
                <a:ea typeface="MS PGothic" charset="0"/>
                <a:cs typeface="MS PGothic" charset="0"/>
              </a:rPr>
              <a:t>Azure Blob</a:t>
            </a:r>
          </a:p>
        </p:txBody>
      </p:sp>
      <p:sp>
        <p:nvSpPr>
          <p:cNvPr id="47" name="Rectangle 46"/>
          <p:cNvSpPr/>
          <p:nvPr/>
        </p:nvSpPr>
        <p:spPr bwMode="auto">
          <a:xfrm>
            <a:off x="5447613" y="2034410"/>
            <a:ext cx="1678448" cy="3977096"/>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t" anchorCtr="0" forceAA="0" compatLnSpc="1">
            <a:prstTxWarp prst="textNoShape">
              <a:avLst/>
            </a:prstTxWarp>
            <a:noAutofit/>
          </a:bodyPr>
          <a:lstStyle/>
          <a:p>
            <a:pPr>
              <a:lnSpc>
                <a:spcPct val="90000"/>
              </a:lnSpc>
              <a:spcAft>
                <a:spcPts val="600"/>
              </a:spcAft>
            </a:pPr>
            <a:r>
              <a:rPr lang="en-US" sz="1600" dirty="0">
                <a:solidFill>
                  <a:schemeClr val="tx1"/>
                </a:solidFill>
                <a:ea typeface="MS PGothic" charset="0"/>
                <a:cs typeface="MS PGothic" charset="0"/>
              </a:rPr>
              <a:t>Transform</a:t>
            </a:r>
          </a:p>
          <a:p>
            <a:pPr marL="285750" indent="-285750">
              <a:lnSpc>
                <a:spcPct val="90000"/>
              </a:lnSpc>
              <a:spcAft>
                <a:spcPts val="600"/>
              </a:spcAft>
              <a:buFont typeface="Arial" panose="020B0604020202020204" pitchFamily="34" charset="0"/>
              <a:buChar char="•"/>
            </a:pPr>
            <a:r>
              <a:rPr lang="en-US" sz="1200" dirty="0">
                <a:solidFill>
                  <a:schemeClr val="tx1"/>
                </a:solidFill>
                <a:ea typeface="MS PGothic" charset="0"/>
                <a:cs typeface="MS PGothic" charset="0"/>
              </a:rPr>
              <a:t>Temporal joins</a:t>
            </a:r>
          </a:p>
          <a:p>
            <a:pPr marL="285750" indent="-285750">
              <a:lnSpc>
                <a:spcPct val="90000"/>
              </a:lnSpc>
              <a:spcAft>
                <a:spcPts val="600"/>
              </a:spcAft>
              <a:buFont typeface="Arial" panose="020B0604020202020204" pitchFamily="34" charset="0"/>
              <a:buChar char="•"/>
            </a:pPr>
            <a:r>
              <a:rPr lang="en-US" sz="1200" dirty="0">
                <a:solidFill>
                  <a:schemeClr val="tx1"/>
                </a:solidFill>
                <a:ea typeface="MS PGothic" charset="0"/>
                <a:cs typeface="MS PGothic" charset="0"/>
              </a:rPr>
              <a:t>Filter</a:t>
            </a:r>
          </a:p>
          <a:p>
            <a:pPr marL="285750" indent="-285750">
              <a:lnSpc>
                <a:spcPct val="90000"/>
              </a:lnSpc>
              <a:spcAft>
                <a:spcPts val="600"/>
              </a:spcAft>
              <a:buFont typeface="Arial" panose="020B0604020202020204" pitchFamily="34" charset="0"/>
              <a:buChar char="•"/>
            </a:pPr>
            <a:r>
              <a:rPr lang="en-US" sz="1200" dirty="0">
                <a:solidFill>
                  <a:schemeClr val="tx1"/>
                </a:solidFill>
                <a:ea typeface="MS PGothic" charset="0"/>
                <a:cs typeface="MS PGothic" charset="0"/>
              </a:rPr>
              <a:t>Aggregates</a:t>
            </a:r>
          </a:p>
          <a:p>
            <a:pPr marL="285750" indent="-285750">
              <a:lnSpc>
                <a:spcPct val="90000"/>
              </a:lnSpc>
              <a:spcAft>
                <a:spcPts val="600"/>
              </a:spcAft>
              <a:buFont typeface="Arial" panose="020B0604020202020204" pitchFamily="34" charset="0"/>
              <a:buChar char="•"/>
            </a:pPr>
            <a:r>
              <a:rPr lang="en-US" sz="1200" dirty="0">
                <a:solidFill>
                  <a:schemeClr val="tx1"/>
                </a:solidFill>
                <a:ea typeface="MS PGothic" charset="0"/>
                <a:cs typeface="MS PGothic" charset="0"/>
              </a:rPr>
              <a:t>Projections</a:t>
            </a:r>
          </a:p>
          <a:p>
            <a:pPr marL="285750" indent="-285750">
              <a:lnSpc>
                <a:spcPct val="90000"/>
              </a:lnSpc>
              <a:spcAft>
                <a:spcPts val="600"/>
              </a:spcAft>
              <a:buFont typeface="Arial" panose="020B0604020202020204" pitchFamily="34" charset="0"/>
              <a:buChar char="•"/>
            </a:pPr>
            <a:r>
              <a:rPr lang="en-US" sz="1200" dirty="0">
                <a:solidFill>
                  <a:schemeClr val="tx1"/>
                </a:solidFill>
                <a:ea typeface="MS PGothic" charset="0"/>
                <a:cs typeface="MS PGothic" charset="0"/>
              </a:rPr>
              <a:t>Windows</a:t>
            </a:r>
          </a:p>
          <a:p>
            <a:pPr marL="285750" indent="-285750">
              <a:lnSpc>
                <a:spcPct val="90000"/>
              </a:lnSpc>
              <a:spcAft>
                <a:spcPts val="600"/>
              </a:spcAft>
              <a:buFont typeface="Arial" panose="020B0604020202020204" pitchFamily="34" charset="0"/>
              <a:buChar char="•"/>
            </a:pPr>
            <a:r>
              <a:rPr lang="en-US" sz="1200" dirty="0">
                <a:solidFill>
                  <a:schemeClr val="tx1"/>
                </a:solidFill>
                <a:ea typeface="MS PGothic" charset="0"/>
                <a:cs typeface="MS PGothic" charset="0"/>
              </a:rPr>
              <a:t>Etc.</a:t>
            </a:r>
          </a:p>
          <a:p>
            <a:pPr>
              <a:lnSpc>
                <a:spcPct val="90000"/>
              </a:lnSpc>
              <a:spcAft>
                <a:spcPts val="600"/>
              </a:spcAft>
            </a:pPr>
            <a:endParaRPr lang="en-US" sz="1600" dirty="0">
              <a:solidFill>
                <a:schemeClr val="tx1"/>
              </a:solidFill>
              <a:ea typeface="MS PGothic" charset="0"/>
              <a:cs typeface="MS PGothic" charset="0"/>
            </a:endParaRPr>
          </a:p>
          <a:p>
            <a:pPr>
              <a:lnSpc>
                <a:spcPct val="90000"/>
              </a:lnSpc>
              <a:spcAft>
                <a:spcPts val="600"/>
              </a:spcAft>
            </a:pPr>
            <a:r>
              <a:rPr lang="en-US" sz="1600" dirty="0">
                <a:solidFill>
                  <a:schemeClr val="tx1"/>
                </a:solidFill>
                <a:ea typeface="MS PGothic" charset="0"/>
                <a:cs typeface="MS PGothic" charset="0"/>
              </a:rPr>
              <a:t>Enrich</a:t>
            </a:r>
          </a:p>
          <a:p>
            <a:pPr>
              <a:lnSpc>
                <a:spcPct val="90000"/>
              </a:lnSpc>
              <a:spcAft>
                <a:spcPts val="600"/>
              </a:spcAft>
            </a:pPr>
            <a:endParaRPr lang="en-US" sz="1600" dirty="0" smtClean="0">
              <a:solidFill>
                <a:schemeClr val="tx1"/>
              </a:solidFill>
              <a:ea typeface="MS PGothic" charset="0"/>
              <a:cs typeface="MS PGothic" charset="0"/>
            </a:endParaRPr>
          </a:p>
          <a:p>
            <a:pPr>
              <a:lnSpc>
                <a:spcPct val="90000"/>
              </a:lnSpc>
              <a:spcAft>
                <a:spcPts val="600"/>
              </a:spcAft>
            </a:pPr>
            <a:r>
              <a:rPr lang="en-US" sz="1600" dirty="0" smtClean="0">
                <a:solidFill>
                  <a:schemeClr val="tx1"/>
                </a:solidFill>
                <a:ea typeface="MS PGothic" charset="0"/>
                <a:cs typeface="MS PGothic" charset="0"/>
              </a:rPr>
              <a:t>Correlate</a:t>
            </a:r>
            <a:endParaRPr lang="en-US" sz="1600" dirty="0">
              <a:solidFill>
                <a:schemeClr val="tx1"/>
              </a:solidFill>
              <a:ea typeface="MS PGothic" charset="0"/>
              <a:cs typeface="MS PGothic" charset="0"/>
            </a:endParaRPr>
          </a:p>
          <a:p>
            <a:pPr>
              <a:lnSpc>
                <a:spcPct val="90000"/>
              </a:lnSpc>
              <a:spcAft>
                <a:spcPts val="600"/>
              </a:spcAft>
            </a:pPr>
            <a:endParaRPr lang="en-US" sz="1600" dirty="0">
              <a:solidFill>
                <a:schemeClr val="tx1"/>
              </a:solidFill>
              <a:ea typeface="MS PGothic" charset="0"/>
              <a:cs typeface="MS PGothic" charset="0"/>
            </a:endParaRPr>
          </a:p>
          <a:p>
            <a:pPr>
              <a:lnSpc>
                <a:spcPct val="90000"/>
              </a:lnSpc>
              <a:spcAft>
                <a:spcPts val="600"/>
              </a:spcAft>
            </a:pPr>
            <a:r>
              <a:rPr lang="en-US" sz="1600" dirty="0">
                <a:solidFill>
                  <a:schemeClr val="tx1"/>
                </a:solidFill>
                <a:ea typeface="MS PGothic" charset="0"/>
                <a:cs typeface="MS PGothic" charset="0"/>
              </a:rPr>
              <a:t>Call ML models</a:t>
            </a:r>
          </a:p>
          <a:p>
            <a:pPr>
              <a:lnSpc>
                <a:spcPct val="90000"/>
              </a:lnSpc>
              <a:spcAft>
                <a:spcPts val="600"/>
              </a:spcAft>
            </a:pPr>
            <a:endParaRPr lang="en-US" sz="1600" dirty="0">
              <a:solidFill>
                <a:schemeClr val="tx1"/>
              </a:solidFill>
              <a:ea typeface="MS PGothic" charset="0"/>
              <a:cs typeface="MS PGothic" charset="0"/>
            </a:endParaRPr>
          </a:p>
          <a:p>
            <a:pPr>
              <a:lnSpc>
                <a:spcPct val="90000"/>
              </a:lnSpc>
              <a:spcAft>
                <a:spcPts val="600"/>
              </a:spcAft>
            </a:pPr>
            <a:endParaRPr lang="en-US" sz="1600" dirty="0">
              <a:solidFill>
                <a:schemeClr val="tx1"/>
              </a:solidFill>
              <a:ea typeface="MS PGothic" charset="0"/>
              <a:cs typeface="MS PGothic" charset="0"/>
            </a:endParaRPr>
          </a:p>
          <a:p>
            <a:pPr>
              <a:lnSpc>
                <a:spcPct val="90000"/>
              </a:lnSpc>
              <a:spcAft>
                <a:spcPts val="600"/>
              </a:spcAft>
            </a:pPr>
            <a:endParaRPr lang="en-US" sz="1600" dirty="0">
              <a:solidFill>
                <a:schemeClr val="tx1"/>
              </a:solidFill>
              <a:ea typeface="MS PGothic" charset="0"/>
              <a:cs typeface="MS PGothic" charset="0"/>
            </a:endParaRPr>
          </a:p>
          <a:p>
            <a:pPr>
              <a:lnSpc>
                <a:spcPct val="90000"/>
              </a:lnSpc>
              <a:spcAft>
                <a:spcPts val="600"/>
              </a:spcAft>
            </a:pPr>
            <a:endParaRPr lang="en-US" sz="1600" dirty="0">
              <a:solidFill>
                <a:schemeClr val="tx1"/>
              </a:solidFill>
              <a:ea typeface="MS PGothic" charset="0"/>
              <a:cs typeface="MS PGothic" charset="0"/>
            </a:endParaRPr>
          </a:p>
        </p:txBody>
      </p:sp>
      <p:grpSp>
        <p:nvGrpSpPr>
          <p:cNvPr id="52" name="Group 51"/>
          <p:cNvGrpSpPr/>
          <p:nvPr/>
        </p:nvGrpSpPr>
        <p:grpSpPr>
          <a:xfrm>
            <a:off x="757577" y="2784259"/>
            <a:ext cx="1398706" cy="1398706"/>
            <a:chOff x="751136" y="3525713"/>
            <a:chExt cx="1371600" cy="1371600"/>
          </a:xfrm>
        </p:grpSpPr>
        <p:sp>
          <p:nvSpPr>
            <p:cNvPr id="128" name="Rectangle 127"/>
            <p:cNvSpPr/>
            <p:nvPr/>
          </p:nvSpPr>
          <p:spPr bwMode="auto">
            <a:xfrm>
              <a:off x="751136" y="3525713"/>
              <a:ext cx="1371600" cy="1371600"/>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43" tIns="46622" rIns="93243" bIns="46622" numCol="1" rtlCol="0" anchor="ctr" anchorCtr="0" compatLnSpc="1">
              <a:prstTxWarp prst="textNoShape">
                <a:avLst/>
              </a:prstTxWarp>
            </a:bodyPr>
            <a:lstStyle/>
            <a:p>
              <a:pPr algn="ctr" defTabSz="932229" fontAlgn="base">
                <a:spcBef>
                  <a:spcPct val="0"/>
                </a:spcBef>
                <a:spcAft>
                  <a:spcPct val="0"/>
                </a:spcAft>
              </a:pPr>
              <a:endParaRPr lang="en-US" sz="2040" dirty="0">
                <a:solidFill>
                  <a:schemeClr val="tx1"/>
                </a:solidFill>
              </a:endParaRPr>
            </a:p>
          </p:txBody>
        </p:sp>
        <p:sp>
          <p:nvSpPr>
            <p:cNvPr id="9" name="Freeform 62"/>
            <p:cNvSpPr>
              <a:spLocks noEditPoints="1"/>
            </p:cNvSpPr>
            <p:nvPr/>
          </p:nvSpPr>
          <p:spPr bwMode="black">
            <a:xfrm>
              <a:off x="924989" y="4347749"/>
              <a:ext cx="395988" cy="395885"/>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3910" tIns="41955" rIns="83910" bIns="41955" numCol="1" anchor="t" anchorCtr="0" compatLnSpc="1">
              <a:prstTxWarp prst="textNoShape">
                <a:avLst/>
              </a:prstTxWarp>
            </a:bodyPr>
            <a:lstStyle/>
            <a:p>
              <a:endParaRPr lang="en-US" sz="1632"/>
            </a:p>
          </p:txBody>
        </p:sp>
        <p:sp>
          <p:nvSpPr>
            <p:cNvPr id="10" name="Freeform 127"/>
            <p:cNvSpPr>
              <a:spLocks noEditPoints="1"/>
            </p:cNvSpPr>
            <p:nvPr/>
          </p:nvSpPr>
          <p:spPr bwMode="black">
            <a:xfrm>
              <a:off x="1522600" y="3773315"/>
              <a:ext cx="400584" cy="326284"/>
            </a:xfrm>
            <a:custGeom>
              <a:avLst/>
              <a:gdLst>
                <a:gd name="T0" fmla="*/ 72 w 75"/>
                <a:gd name="T1" fmla="*/ 23 h 61"/>
                <a:gd name="T2" fmla="*/ 71 w 75"/>
                <a:gd name="T3" fmla="*/ 22 h 61"/>
                <a:gd name="T4" fmla="*/ 63 w 75"/>
                <a:gd name="T5" fmla="*/ 3 h 61"/>
                <a:gd name="T6" fmla="*/ 59 w 75"/>
                <a:gd name="T7" fmla="*/ 0 h 61"/>
                <a:gd name="T8" fmla="*/ 16 w 75"/>
                <a:gd name="T9" fmla="*/ 0 h 61"/>
                <a:gd name="T10" fmla="*/ 13 w 75"/>
                <a:gd name="T11" fmla="*/ 3 h 61"/>
                <a:gd name="T12" fmla="*/ 4 w 75"/>
                <a:gd name="T13" fmla="*/ 23 h 61"/>
                <a:gd name="T14" fmla="*/ 0 w 75"/>
                <a:gd name="T15" fmla="*/ 28 h 61"/>
                <a:gd name="T16" fmla="*/ 0 w 75"/>
                <a:gd name="T17" fmla="*/ 45 h 61"/>
                <a:gd name="T18" fmla="*/ 5 w 75"/>
                <a:gd name="T19" fmla="*/ 50 h 61"/>
                <a:gd name="T20" fmla="*/ 10 w 75"/>
                <a:gd name="T21" fmla="*/ 50 h 61"/>
                <a:gd name="T22" fmla="*/ 10 w 75"/>
                <a:gd name="T23" fmla="*/ 56 h 61"/>
                <a:gd name="T24" fmla="*/ 14 w 75"/>
                <a:gd name="T25" fmla="*/ 61 h 61"/>
                <a:gd name="T26" fmla="*/ 19 w 75"/>
                <a:gd name="T27" fmla="*/ 56 h 61"/>
                <a:gd name="T28" fmla="*/ 19 w 75"/>
                <a:gd name="T29" fmla="*/ 50 h 61"/>
                <a:gd name="T30" fmla="*/ 56 w 75"/>
                <a:gd name="T31" fmla="*/ 50 h 61"/>
                <a:gd name="T32" fmla="*/ 56 w 75"/>
                <a:gd name="T33" fmla="*/ 56 h 61"/>
                <a:gd name="T34" fmla="*/ 61 w 75"/>
                <a:gd name="T35" fmla="*/ 61 h 61"/>
                <a:gd name="T36" fmla="*/ 66 w 75"/>
                <a:gd name="T37" fmla="*/ 56 h 61"/>
                <a:gd name="T38" fmla="*/ 66 w 75"/>
                <a:gd name="T39" fmla="*/ 50 h 61"/>
                <a:gd name="T40" fmla="*/ 70 w 75"/>
                <a:gd name="T41" fmla="*/ 50 h 61"/>
                <a:gd name="T42" fmla="*/ 75 w 75"/>
                <a:gd name="T43" fmla="*/ 45 h 61"/>
                <a:gd name="T44" fmla="*/ 75 w 75"/>
                <a:gd name="T45" fmla="*/ 28 h 61"/>
                <a:gd name="T46" fmla="*/ 72 w 75"/>
                <a:gd name="T47" fmla="*/ 23 h 61"/>
                <a:gd name="T48" fmla="*/ 18 w 75"/>
                <a:gd name="T49" fmla="*/ 8 h 61"/>
                <a:gd name="T50" fmla="*/ 57 w 75"/>
                <a:gd name="T51" fmla="*/ 8 h 61"/>
                <a:gd name="T52" fmla="*/ 62 w 75"/>
                <a:gd name="T53" fmla="*/ 20 h 61"/>
                <a:gd name="T54" fmla="*/ 13 w 75"/>
                <a:gd name="T55" fmla="*/ 20 h 61"/>
                <a:gd name="T56" fmla="*/ 18 w 75"/>
                <a:gd name="T57" fmla="*/ 8 h 61"/>
                <a:gd name="T58" fmla="*/ 14 w 75"/>
                <a:gd name="T59" fmla="*/ 38 h 61"/>
                <a:gd name="T60" fmla="*/ 9 w 75"/>
                <a:gd name="T61" fmla="*/ 33 h 61"/>
                <a:gd name="T62" fmla="*/ 14 w 75"/>
                <a:gd name="T63" fmla="*/ 28 h 61"/>
                <a:gd name="T64" fmla="*/ 19 w 75"/>
                <a:gd name="T65" fmla="*/ 33 h 61"/>
                <a:gd name="T66" fmla="*/ 14 w 75"/>
                <a:gd name="T67" fmla="*/ 38 h 61"/>
                <a:gd name="T68" fmla="*/ 61 w 75"/>
                <a:gd name="T69" fmla="*/ 38 h 61"/>
                <a:gd name="T70" fmla="*/ 56 w 75"/>
                <a:gd name="T71" fmla="*/ 33 h 61"/>
                <a:gd name="T72" fmla="*/ 61 w 75"/>
                <a:gd name="T73" fmla="*/ 28 h 61"/>
                <a:gd name="T74" fmla="*/ 67 w 75"/>
                <a:gd name="T75" fmla="*/ 33 h 61"/>
                <a:gd name="T76" fmla="*/ 61 w 75"/>
                <a:gd name="T77"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 h="61">
                  <a:moveTo>
                    <a:pt x="72" y="23"/>
                  </a:moveTo>
                  <a:cubicBezTo>
                    <a:pt x="72" y="22"/>
                    <a:pt x="71" y="22"/>
                    <a:pt x="71" y="22"/>
                  </a:cubicBezTo>
                  <a:cubicBezTo>
                    <a:pt x="63" y="3"/>
                    <a:pt x="63" y="3"/>
                    <a:pt x="63" y="3"/>
                  </a:cubicBezTo>
                  <a:cubicBezTo>
                    <a:pt x="62" y="1"/>
                    <a:pt x="61" y="0"/>
                    <a:pt x="59" y="0"/>
                  </a:cubicBezTo>
                  <a:cubicBezTo>
                    <a:pt x="16" y="0"/>
                    <a:pt x="16" y="0"/>
                    <a:pt x="16" y="0"/>
                  </a:cubicBezTo>
                  <a:cubicBezTo>
                    <a:pt x="14" y="0"/>
                    <a:pt x="13" y="1"/>
                    <a:pt x="13" y="3"/>
                  </a:cubicBezTo>
                  <a:cubicBezTo>
                    <a:pt x="4" y="23"/>
                    <a:pt x="4" y="23"/>
                    <a:pt x="4" y="23"/>
                  </a:cubicBezTo>
                  <a:cubicBezTo>
                    <a:pt x="2" y="23"/>
                    <a:pt x="0" y="25"/>
                    <a:pt x="0" y="28"/>
                  </a:cubicBezTo>
                  <a:cubicBezTo>
                    <a:pt x="0" y="45"/>
                    <a:pt x="0" y="45"/>
                    <a:pt x="0" y="45"/>
                  </a:cubicBezTo>
                  <a:cubicBezTo>
                    <a:pt x="0" y="48"/>
                    <a:pt x="2" y="50"/>
                    <a:pt x="5" y="50"/>
                  </a:cubicBezTo>
                  <a:cubicBezTo>
                    <a:pt x="10" y="50"/>
                    <a:pt x="10" y="50"/>
                    <a:pt x="10" y="50"/>
                  </a:cubicBezTo>
                  <a:cubicBezTo>
                    <a:pt x="10" y="56"/>
                    <a:pt x="10" y="56"/>
                    <a:pt x="10" y="56"/>
                  </a:cubicBezTo>
                  <a:cubicBezTo>
                    <a:pt x="10" y="59"/>
                    <a:pt x="12" y="61"/>
                    <a:pt x="14" y="61"/>
                  </a:cubicBezTo>
                  <a:cubicBezTo>
                    <a:pt x="17" y="61"/>
                    <a:pt x="19" y="59"/>
                    <a:pt x="19" y="56"/>
                  </a:cubicBezTo>
                  <a:cubicBezTo>
                    <a:pt x="19" y="50"/>
                    <a:pt x="19" y="50"/>
                    <a:pt x="19" y="50"/>
                  </a:cubicBezTo>
                  <a:cubicBezTo>
                    <a:pt x="56" y="50"/>
                    <a:pt x="56" y="50"/>
                    <a:pt x="56" y="50"/>
                  </a:cubicBezTo>
                  <a:cubicBezTo>
                    <a:pt x="56" y="56"/>
                    <a:pt x="56" y="56"/>
                    <a:pt x="56" y="56"/>
                  </a:cubicBezTo>
                  <a:cubicBezTo>
                    <a:pt x="56" y="59"/>
                    <a:pt x="58" y="61"/>
                    <a:pt x="61" y="61"/>
                  </a:cubicBezTo>
                  <a:cubicBezTo>
                    <a:pt x="64" y="61"/>
                    <a:pt x="66" y="59"/>
                    <a:pt x="66" y="56"/>
                  </a:cubicBezTo>
                  <a:cubicBezTo>
                    <a:pt x="66" y="50"/>
                    <a:pt x="66" y="50"/>
                    <a:pt x="66" y="50"/>
                  </a:cubicBezTo>
                  <a:cubicBezTo>
                    <a:pt x="70" y="50"/>
                    <a:pt x="70" y="50"/>
                    <a:pt x="70" y="50"/>
                  </a:cubicBezTo>
                  <a:cubicBezTo>
                    <a:pt x="73" y="50"/>
                    <a:pt x="75" y="48"/>
                    <a:pt x="75" y="45"/>
                  </a:cubicBezTo>
                  <a:cubicBezTo>
                    <a:pt x="75" y="28"/>
                    <a:pt x="75" y="28"/>
                    <a:pt x="75" y="28"/>
                  </a:cubicBezTo>
                  <a:cubicBezTo>
                    <a:pt x="75" y="25"/>
                    <a:pt x="74" y="23"/>
                    <a:pt x="72" y="23"/>
                  </a:cubicBezTo>
                  <a:close/>
                  <a:moveTo>
                    <a:pt x="18" y="8"/>
                  </a:moveTo>
                  <a:cubicBezTo>
                    <a:pt x="57" y="8"/>
                    <a:pt x="57" y="8"/>
                    <a:pt x="57" y="8"/>
                  </a:cubicBezTo>
                  <a:cubicBezTo>
                    <a:pt x="62" y="20"/>
                    <a:pt x="62" y="20"/>
                    <a:pt x="62" y="20"/>
                  </a:cubicBezTo>
                  <a:cubicBezTo>
                    <a:pt x="13" y="20"/>
                    <a:pt x="13" y="20"/>
                    <a:pt x="13" y="20"/>
                  </a:cubicBezTo>
                  <a:lnTo>
                    <a:pt x="18" y="8"/>
                  </a:lnTo>
                  <a:close/>
                  <a:moveTo>
                    <a:pt x="14" y="38"/>
                  </a:moveTo>
                  <a:cubicBezTo>
                    <a:pt x="11" y="38"/>
                    <a:pt x="9" y="36"/>
                    <a:pt x="9" y="33"/>
                  </a:cubicBezTo>
                  <a:cubicBezTo>
                    <a:pt x="9" y="30"/>
                    <a:pt x="11" y="28"/>
                    <a:pt x="14" y="28"/>
                  </a:cubicBezTo>
                  <a:cubicBezTo>
                    <a:pt x="17" y="28"/>
                    <a:pt x="19" y="30"/>
                    <a:pt x="19" y="33"/>
                  </a:cubicBezTo>
                  <a:cubicBezTo>
                    <a:pt x="19" y="36"/>
                    <a:pt x="17" y="38"/>
                    <a:pt x="14" y="38"/>
                  </a:cubicBezTo>
                  <a:close/>
                  <a:moveTo>
                    <a:pt x="61" y="38"/>
                  </a:moveTo>
                  <a:cubicBezTo>
                    <a:pt x="58" y="38"/>
                    <a:pt x="56" y="36"/>
                    <a:pt x="56" y="33"/>
                  </a:cubicBezTo>
                  <a:cubicBezTo>
                    <a:pt x="56" y="30"/>
                    <a:pt x="58" y="28"/>
                    <a:pt x="61" y="28"/>
                  </a:cubicBezTo>
                  <a:cubicBezTo>
                    <a:pt x="64" y="28"/>
                    <a:pt x="67" y="30"/>
                    <a:pt x="67" y="33"/>
                  </a:cubicBezTo>
                  <a:cubicBezTo>
                    <a:pt x="67" y="36"/>
                    <a:pt x="64" y="38"/>
                    <a:pt x="61" y="38"/>
                  </a:cubicBezTo>
                  <a:close/>
                </a:path>
              </a:pathLst>
            </a:custGeom>
            <a:solidFill>
              <a:srgbClr val="FFFFFF"/>
            </a:solidFill>
            <a:ln>
              <a:noFill/>
            </a:ln>
            <a:extLst/>
          </p:spPr>
          <p:txBody>
            <a:bodyPr vert="horz" wrap="square" lIns="93222" tIns="46611" rIns="93222" bIns="46611" numCol="1" anchor="t" anchorCtr="0" compatLnSpc="1">
              <a:prstTxWarp prst="textNoShape">
                <a:avLst/>
              </a:prstTxWarp>
            </a:bodyPr>
            <a:lstStyle/>
            <a:p>
              <a:endParaRPr lang="en-US" sz="1835"/>
            </a:p>
          </p:txBody>
        </p:sp>
        <p:pic>
          <p:nvPicPr>
            <p:cNvPr id="11" name="Picture 1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1004858" y="3694520"/>
              <a:ext cx="210892" cy="405079"/>
            </a:xfrm>
            <a:prstGeom prst="rect">
              <a:avLst/>
            </a:prstGeom>
          </p:spPr>
        </p:pic>
        <p:sp>
          <p:nvSpPr>
            <p:cNvPr id="17" name="TextBox 16"/>
            <p:cNvSpPr txBox="1"/>
            <p:nvPr/>
          </p:nvSpPr>
          <p:spPr>
            <a:xfrm>
              <a:off x="1558219" y="4307955"/>
              <a:ext cx="368337" cy="369406"/>
            </a:xfrm>
            <a:prstGeom prst="rect">
              <a:avLst/>
            </a:prstGeom>
            <a:noFill/>
          </p:spPr>
          <p:txBody>
            <a:bodyPr wrap="none" lIns="0" tIns="0" rIns="0" bIns="0" rtlCol="0">
              <a:spAutoFit/>
            </a:bodyPr>
            <a:lstStyle/>
            <a:p>
              <a:r>
                <a:rPr lang="en-US" sz="2448" spc="-71" dirty="0">
                  <a:latin typeface="Segoe UI Symbol" panose="020B0502040204020203" pitchFamily="34" charset="0"/>
                  <a:ea typeface="Segoe UI Symbol" panose="020B0502040204020203" pitchFamily="34" charset="0"/>
                </a:rPr>
                <a:t></a:t>
              </a:r>
              <a:endParaRPr lang="en-US" sz="2448" spc="-71" dirty="0"/>
            </a:p>
          </p:txBody>
        </p:sp>
      </p:grpSp>
      <p:sp>
        <p:nvSpPr>
          <p:cNvPr id="64" name="Rectangle 63"/>
          <p:cNvSpPr/>
          <p:nvPr/>
        </p:nvSpPr>
        <p:spPr bwMode="auto">
          <a:xfrm>
            <a:off x="7599608" y="1482603"/>
            <a:ext cx="1678448" cy="2876528"/>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t" anchorCtr="0" forceAA="0" compatLnSpc="1">
            <a:prstTxWarp prst="textNoShape">
              <a:avLst/>
            </a:prstTxWarp>
            <a:noAutofit/>
          </a:bodyPr>
          <a:lstStyle/>
          <a:p>
            <a:pPr>
              <a:lnSpc>
                <a:spcPct val="90000"/>
              </a:lnSpc>
              <a:spcAft>
                <a:spcPts val="600"/>
              </a:spcAft>
            </a:pPr>
            <a:r>
              <a:rPr lang="en-US" sz="1600" dirty="0">
                <a:solidFill>
                  <a:schemeClr val="tx1"/>
                </a:solidFill>
                <a:ea typeface="MS PGothic" charset="0"/>
                <a:cs typeface="MS PGothic" charset="0"/>
              </a:rPr>
              <a:t>Outputs</a:t>
            </a:r>
          </a:p>
          <a:p>
            <a:pPr marL="171450" indent="-171450">
              <a:lnSpc>
                <a:spcPct val="90000"/>
              </a:lnSpc>
              <a:spcAft>
                <a:spcPts val="600"/>
              </a:spcAft>
              <a:buFont typeface="Arial" panose="020B0604020202020204" pitchFamily="34" charset="0"/>
              <a:buChar char="•"/>
            </a:pPr>
            <a:r>
              <a:rPr lang="en-US" sz="1200" dirty="0">
                <a:solidFill>
                  <a:schemeClr val="tx1"/>
                </a:solidFill>
                <a:ea typeface="MS PGothic" charset="0"/>
                <a:cs typeface="MS PGothic" charset="0"/>
              </a:rPr>
              <a:t>SQL Azure</a:t>
            </a:r>
          </a:p>
          <a:p>
            <a:pPr marL="171450" indent="-171450">
              <a:lnSpc>
                <a:spcPct val="90000"/>
              </a:lnSpc>
              <a:spcAft>
                <a:spcPts val="600"/>
              </a:spcAft>
              <a:buFont typeface="Arial" panose="020B0604020202020204" pitchFamily="34" charset="0"/>
              <a:buChar char="•"/>
            </a:pPr>
            <a:r>
              <a:rPr lang="en-US" sz="1200" dirty="0">
                <a:solidFill>
                  <a:schemeClr val="tx1"/>
                </a:solidFill>
                <a:ea typeface="MS PGothic" charset="0"/>
                <a:cs typeface="MS PGothic" charset="0"/>
              </a:rPr>
              <a:t>Azure Blobs</a:t>
            </a:r>
          </a:p>
          <a:p>
            <a:pPr marL="171450" indent="-171450">
              <a:lnSpc>
                <a:spcPct val="90000"/>
              </a:lnSpc>
              <a:spcAft>
                <a:spcPts val="600"/>
              </a:spcAft>
              <a:buFont typeface="Arial" panose="020B0604020202020204" pitchFamily="34" charset="0"/>
              <a:buChar char="•"/>
            </a:pPr>
            <a:r>
              <a:rPr lang="en-US" sz="1200" dirty="0">
                <a:solidFill>
                  <a:schemeClr val="tx1"/>
                </a:solidFill>
                <a:ea typeface="MS PGothic" charset="0"/>
                <a:cs typeface="MS PGothic" charset="0"/>
              </a:rPr>
              <a:t>Event Hub</a:t>
            </a:r>
          </a:p>
          <a:p>
            <a:pPr marL="171450" indent="-171450">
              <a:lnSpc>
                <a:spcPct val="90000"/>
              </a:lnSpc>
              <a:spcAft>
                <a:spcPts val="600"/>
              </a:spcAft>
              <a:buFont typeface="Arial" panose="020B0604020202020204" pitchFamily="34" charset="0"/>
              <a:buChar char="•"/>
            </a:pPr>
            <a:r>
              <a:rPr lang="en-US" sz="1200" dirty="0">
                <a:solidFill>
                  <a:schemeClr val="tx1"/>
                </a:solidFill>
                <a:ea typeface="MS PGothic" charset="0"/>
                <a:cs typeface="MS PGothic" charset="0"/>
              </a:rPr>
              <a:t>Azure Tables</a:t>
            </a:r>
          </a:p>
          <a:p>
            <a:pPr marL="171450" indent="-171450">
              <a:lnSpc>
                <a:spcPct val="90000"/>
              </a:lnSpc>
              <a:spcAft>
                <a:spcPts val="600"/>
              </a:spcAft>
              <a:buFont typeface="Arial" panose="020B0604020202020204" pitchFamily="34" charset="0"/>
              <a:buChar char="•"/>
            </a:pPr>
            <a:r>
              <a:rPr lang="en-US" sz="1200" dirty="0">
                <a:solidFill>
                  <a:schemeClr val="tx1"/>
                </a:solidFill>
                <a:ea typeface="MS PGothic" charset="0"/>
                <a:cs typeface="MS PGothic" charset="0"/>
              </a:rPr>
              <a:t>PowerBI (Preview)</a:t>
            </a:r>
          </a:p>
          <a:p>
            <a:pPr>
              <a:lnSpc>
                <a:spcPct val="90000"/>
              </a:lnSpc>
              <a:spcAft>
                <a:spcPts val="600"/>
              </a:spcAft>
            </a:pPr>
            <a:endParaRPr lang="en-US" sz="1600" dirty="0">
              <a:solidFill>
                <a:schemeClr val="tx1"/>
              </a:solidFill>
              <a:ea typeface="MS PGothic" charset="0"/>
              <a:cs typeface="MS PGothic" charset="0"/>
            </a:endParaRPr>
          </a:p>
          <a:p>
            <a:pPr>
              <a:lnSpc>
                <a:spcPct val="90000"/>
              </a:lnSpc>
              <a:spcAft>
                <a:spcPts val="600"/>
              </a:spcAft>
            </a:pPr>
            <a:r>
              <a:rPr lang="en-US" sz="1600" dirty="0">
                <a:solidFill>
                  <a:schemeClr val="tx1"/>
                </a:solidFill>
                <a:ea typeface="MS PGothic" charset="0"/>
                <a:cs typeface="MS PGothic" charset="0"/>
              </a:rPr>
              <a:t>Constantly adding many more</a:t>
            </a:r>
          </a:p>
          <a:p>
            <a:pPr>
              <a:lnSpc>
                <a:spcPct val="90000"/>
              </a:lnSpc>
              <a:spcAft>
                <a:spcPts val="600"/>
              </a:spcAft>
            </a:pPr>
            <a:endParaRPr lang="en-US" sz="1600" dirty="0">
              <a:solidFill>
                <a:schemeClr val="tx1"/>
              </a:solidFill>
              <a:ea typeface="MS PGothic" charset="0"/>
              <a:cs typeface="MS PGothic" charset="0"/>
            </a:endParaRPr>
          </a:p>
        </p:txBody>
      </p:sp>
      <p:cxnSp>
        <p:nvCxnSpPr>
          <p:cNvPr id="84" name="Straight Arrow Connector 83"/>
          <p:cNvCxnSpPr/>
          <p:nvPr/>
        </p:nvCxnSpPr>
        <p:spPr>
          <a:xfrm>
            <a:off x="2187718" y="3361664"/>
            <a:ext cx="1052874" cy="7823"/>
          </a:xfrm>
          <a:prstGeom prst="straightConnector1">
            <a:avLst/>
          </a:prstGeom>
          <a:ln w="38100" cmpd="sng">
            <a:solidFill>
              <a:schemeClr val="tx2"/>
            </a:solidFill>
            <a:tailEnd type="triangle" w="lg" len="lg"/>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a:off x="7177002" y="4955626"/>
            <a:ext cx="3015948" cy="0"/>
          </a:xfrm>
          <a:prstGeom prst="straightConnector1">
            <a:avLst/>
          </a:prstGeom>
          <a:ln w="38100" cmpd="sng">
            <a:solidFill>
              <a:schemeClr val="tx2"/>
            </a:solidFill>
            <a:tailEnd type="triangle" w="lg" len="lg"/>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a:off x="7177003" y="2128013"/>
            <a:ext cx="422607" cy="0"/>
          </a:xfrm>
          <a:prstGeom prst="straightConnector1">
            <a:avLst/>
          </a:prstGeom>
          <a:ln w="38100" cmpd="sng">
            <a:solidFill>
              <a:schemeClr val="tx2"/>
            </a:solidFill>
            <a:tailEnd type="triangle" w="lg" len="lg"/>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30" name="Rectangle 3"/>
          <p:cNvSpPr/>
          <p:nvPr/>
        </p:nvSpPr>
        <p:spPr bwMode="auto">
          <a:xfrm>
            <a:off x="10238051" y="4439639"/>
            <a:ext cx="1398706" cy="1398706"/>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43" tIns="46622" rIns="93243" bIns="46622" numCol="1" rtlCol="0" anchor="ctr" anchorCtr="0" compatLnSpc="1">
            <a:prstTxWarp prst="textNoShape">
              <a:avLst/>
            </a:prstTxWarp>
          </a:bodyPr>
          <a:lstStyle/>
          <a:p>
            <a:pPr algn="ctr" defTabSz="932229" fontAlgn="base">
              <a:spcBef>
                <a:spcPct val="0"/>
              </a:spcBef>
              <a:spcAft>
                <a:spcPct val="0"/>
              </a:spcAft>
            </a:pPr>
            <a:endParaRPr lang="en-US" sz="2040" dirty="0">
              <a:solidFill>
                <a:schemeClr val="tx1"/>
              </a:solidFill>
            </a:endParaRPr>
          </a:p>
        </p:txBody>
      </p:sp>
      <p:grpSp>
        <p:nvGrpSpPr>
          <p:cNvPr id="57" name="Group 12"/>
          <p:cNvGrpSpPr/>
          <p:nvPr/>
        </p:nvGrpSpPr>
        <p:grpSpPr>
          <a:xfrm>
            <a:off x="10238051" y="2961120"/>
            <a:ext cx="1398706" cy="1398706"/>
            <a:chOff x="10036323" y="2761666"/>
            <a:chExt cx="1371600" cy="1371600"/>
          </a:xfrm>
        </p:grpSpPr>
        <p:sp>
          <p:nvSpPr>
            <p:cNvPr id="63" name="Rectangle 13"/>
            <p:cNvSpPr/>
            <p:nvPr/>
          </p:nvSpPr>
          <p:spPr bwMode="auto">
            <a:xfrm>
              <a:off x="10036323" y="2761666"/>
              <a:ext cx="1371600" cy="1371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3243" tIns="46622" rIns="93243" bIns="46622" numCol="1" rtlCol="0" anchor="ctr" anchorCtr="0" compatLnSpc="1">
              <a:prstTxWarp prst="textNoShape">
                <a:avLst/>
              </a:prstTxWarp>
            </a:bodyPr>
            <a:lstStyle/>
            <a:p>
              <a:pPr algn="ctr" defTabSz="932229" fontAlgn="base">
                <a:spcBef>
                  <a:spcPct val="0"/>
                </a:spcBef>
                <a:spcAft>
                  <a:spcPct val="0"/>
                </a:spcAft>
              </a:pPr>
              <a:endParaRPr lang="en-US" sz="2040" dirty="0">
                <a:solidFill>
                  <a:schemeClr val="tx1"/>
                </a:solidFill>
              </a:endParaRPr>
            </a:p>
          </p:txBody>
        </p:sp>
        <p:sp>
          <p:nvSpPr>
            <p:cNvPr id="145" name="TextBox 14"/>
            <p:cNvSpPr txBox="1"/>
            <p:nvPr/>
          </p:nvSpPr>
          <p:spPr>
            <a:xfrm>
              <a:off x="10150241" y="2840903"/>
              <a:ext cx="1152408" cy="1231456"/>
            </a:xfrm>
            <a:prstGeom prst="rect">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wrap="square" lIns="0" tIns="0" rIns="0" bIns="0" rtlCol="0">
              <a:spAutoFit/>
            </a:bodyPr>
            <a:lstStyle/>
            <a:p>
              <a:r>
                <a:rPr lang="en-US" sz="1600" spc="-71" dirty="0">
                  <a:solidFill>
                    <a:schemeClr val="tx1"/>
                  </a:solidFill>
                </a:rPr>
                <a:t>BI </a:t>
              </a:r>
              <a:br>
                <a:rPr lang="en-US" sz="1600" spc="-71" dirty="0">
                  <a:solidFill>
                    <a:schemeClr val="tx1"/>
                  </a:solidFill>
                </a:rPr>
              </a:br>
              <a:r>
                <a:rPr lang="en-US" sz="1600" spc="-71" dirty="0">
                  <a:solidFill>
                    <a:schemeClr val="tx1"/>
                  </a:solidFill>
                </a:rPr>
                <a:t>Dashboards</a:t>
              </a:r>
            </a:p>
            <a:p>
              <a:endParaRPr lang="en-US" sz="1600" spc="-71" dirty="0">
                <a:solidFill>
                  <a:schemeClr val="tx1"/>
                </a:solidFill>
              </a:endParaRPr>
            </a:p>
            <a:p>
              <a:r>
                <a:rPr lang="en-US" sz="1600" spc="-71" dirty="0">
                  <a:solidFill>
                    <a:schemeClr val="tx1"/>
                  </a:solidFill>
                </a:rPr>
                <a:t>Predictive Analytics</a:t>
              </a:r>
            </a:p>
          </p:txBody>
        </p:sp>
      </p:grpSp>
      <p:grpSp>
        <p:nvGrpSpPr>
          <p:cNvPr id="100" name="Group 99"/>
          <p:cNvGrpSpPr/>
          <p:nvPr/>
        </p:nvGrpSpPr>
        <p:grpSpPr>
          <a:xfrm>
            <a:off x="10226265" y="1482605"/>
            <a:ext cx="1398706" cy="1398706"/>
            <a:chOff x="751136" y="3525713"/>
            <a:chExt cx="1371600" cy="1371600"/>
          </a:xfrm>
        </p:grpSpPr>
        <p:sp>
          <p:nvSpPr>
            <p:cNvPr id="101" name="Rectangle 100"/>
            <p:cNvSpPr/>
            <p:nvPr/>
          </p:nvSpPr>
          <p:spPr bwMode="auto">
            <a:xfrm>
              <a:off x="751136" y="3525713"/>
              <a:ext cx="1371600" cy="1371600"/>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43" tIns="46622" rIns="93243" bIns="46622" numCol="1" rtlCol="0" anchor="ctr" anchorCtr="0" compatLnSpc="1">
              <a:prstTxWarp prst="textNoShape">
                <a:avLst/>
              </a:prstTxWarp>
            </a:bodyPr>
            <a:lstStyle/>
            <a:p>
              <a:pPr algn="ctr" defTabSz="932229" fontAlgn="base">
                <a:spcBef>
                  <a:spcPct val="0"/>
                </a:spcBef>
                <a:spcAft>
                  <a:spcPct val="0"/>
                </a:spcAft>
              </a:pPr>
              <a:endParaRPr lang="en-US" sz="2040" dirty="0">
                <a:solidFill>
                  <a:schemeClr val="tx1"/>
                </a:solidFill>
              </a:endParaRPr>
            </a:p>
          </p:txBody>
        </p:sp>
        <p:sp>
          <p:nvSpPr>
            <p:cNvPr id="102" name="Freeform 62"/>
            <p:cNvSpPr>
              <a:spLocks noEditPoints="1"/>
            </p:cNvSpPr>
            <p:nvPr/>
          </p:nvSpPr>
          <p:spPr bwMode="black">
            <a:xfrm>
              <a:off x="924989" y="4347749"/>
              <a:ext cx="395988" cy="395885"/>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3910" tIns="41955" rIns="83910" bIns="41955" numCol="1" anchor="t" anchorCtr="0" compatLnSpc="1">
              <a:prstTxWarp prst="textNoShape">
                <a:avLst/>
              </a:prstTxWarp>
            </a:bodyPr>
            <a:lstStyle/>
            <a:p>
              <a:endParaRPr lang="en-US" sz="1632"/>
            </a:p>
          </p:txBody>
        </p:sp>
        <p:sp>
          <p:nvSpPr>
            <p:cNvPr id="103" name="Freeform 127"/>
            <p:cNvSpPr>
              <a:spLocks noEditPoints="1"/>
            </p:cNvSpPr>
            <p:nvPr/>
          </p:nvSpPr>
          <p:spPr bwMode="black">
            <a:xfrm>
              <a:off x="1522600" y="3773315"/>
              <a:ext cx="400584" cy="326284"/>
            </a:xfrm>
            <a:custGeom>
              <a:avLst/>
              <a:gdLst>
                <a:gd name="T0" fmla="*/ 72 w 75"/>
                <a:gd name="T1" fmla="*/ 23 h 61"/>
                <a:gd name="T2" fmla="*/ 71 w 75"/>
                <a:gd name="T3" fmla="*/ 22 h 61"/>
                <a:gd name="T4" fmla="*/ 63 w 75"/>
                <a:gd name="T5" fmla="*/ 3 h 61"/>
                <a:gd name="T6" fmla="*/ 59 w 75"/>
                <a:gd name="T7" fmla="*/ 0 h 61"/>
                <a:gd name="T8" fmla="*/ 16 w 75"/>
                <a:gd name="T9" fmla="*/ 0 h 61"/>
                <a:gd name="T10" fmla="*/ 13 w 75"/>
                <a:gd name="T11" fmla="*/ 3 h 61"/>
                <a:gd name="T12" fmla="*/ 4 w 75"/>
                <a:gd name="T13" fmla="*/ 23 h 61"/>
                <a:gd name="T14" fmla="*/ 0 w 75"/>
                <a:gd name="T15" fmla="*/ 28 h 61"/>
                <a:gd name="T16" fmla="*/ 0 w 75"/>
                <a:gd name="T17" fmla="*/ 45 h 61"/>
                <a:gd name="T18" fmla="*/ 5 w 75"/>
                <a:gd name="T19" fmla="*/ 50 h 61"/>
                <a:gd name="T20" fmla="*/ 10 w 75"/>
                <a:gd name="T21" fmla="*/ 50 h 61"/>
                <a:gd name="T22" fmla="*/ 10 w 75"/>
                <a:gd name="T23" fmla="*/ 56 h 61"/>
                <a:gd name="T24" fmla="*/ 14 w 75"/>
                <a:gd name="T25" fmla="*/ 61 h 61"/>
                <a:gd name="T26" fmla="*/ 19 w 75"/>
                <a:gd name="T27" fmla="*/ 56 h 61"/>
                <a:gd name="T28" fmla="*/ 19 w 75"/>
                <a:gd name="T29" fmla="*/ 50 h 61"/>
                <a:gd name="T30" fmla="*/ 56 w 75"/>
                <a:gd name="T31" fmla="*/ 50 h 61"/>
                <a:gd name="T32" fmla="*/ 56 w 75"/>
                <a:gd name="T33" fmla="*/ 56 h 61"/>
                <a:gd name="T34" fmla="*/ 61 w 75"/>
                <a:gd name="T35" fmla="*/ 61 h 61"/>
                <a:gd name="T36" fmla="*/ 66 w 75"/>
                <a:gd name="T37" fmla="*/ 56 h 61"/>
                <a:gd name="T38" fmla="*/ 66 w 75"/>
                <a:gd name="T39" fmla="*/ 50 h 61"/>
                <a:gd name="T40" fmla="*/ 70 w 75"/>
                <a:gd name="T41" fmla="*/ 50 h 61"/>
                <a:gd name="T42" fmla="*/ 75 w 75"/>
                <a:gd name="T43" fmla="*/ 45 h 61"/>
                <a:gd name="T44" fmla="*/ 75 w 75"/>
                <a:gd name="T45" fmla="*/ 28 h 61"/>
                <a:gd name="T46" fmla="*/ 72 w 75"/>
                <a:gd name="T47" fmla="*/ 23 h 61"/>
                <a:gd name="T48" fmla="*/ 18 w 75"/>
                <a:gd name="T49" fmla="*/ 8 h 61"/>
                <a:gd name="T50" fmla="*/ 57 w 75"/>
                <a:gd name="T51" fmla="*/ 8 h 61"/>
                <a:gd name="T52" fmla="*/ 62 w 75"/>
                <a:gd name="T53" fmla="*/ 20 h 61"/>
                <a:gd name="T54" fmla="*/ 13 w 75"/>
                <a:gd name="T55" fmla="*/ 20 h 61"/>
                <a:gd name="T56" fmla="*/ 18 w 75"/>
                <a:gd name="T57" fmla="*/ 8 h 61"/>
                <a:gd name="T58" fmla="*/ 14 w 75"/>
                <a:gd name="T59" fmla="*/ 38 h 61"/>
                <a:gd name="T60" fmla="*/ 9 w 75"/>
                <a:gd name="T61" fmla="*/ 33 h 61"/>
                <a:gd name="T62" fmla="*/ 14 w 75"/>
                <a:gd name="T63" fmla="*/ 28 h 61"/>
                <a:gd name="T64" fmla="*/ 19 w 75"/>
                <a:gd name="T65" fmla="*/ 33 h 61"/>
                <a:gd name="T66" fmla="*/ 14 w 75"/>
                <a:gd name="T67" fmla="*/ 38 h 61"/>
                <a:gd name="T68" fmla="*/ 61 w 75"/>
                <a:gd name="T69" fmla="*/ 38 h 61"/>
                <a:gd name="T70" fmla="*/ 56 w 75"/>
                <a:gd name="T71" fmla="*/ 33 h 61"/>
                <a:gd name="T72" fmla="*/ 61 w 75"/>
                <a:gd name="T73" fmla="*/ 28 h 61"/>
                <a:gd name="T74" fmla="*/ 67 w 75"/>
                <a:gd name="T75" fmla="*/ 33 h 61"/>
                <a:gd name="T76" fmla="*/ 61 w 75"/>
                <a:gd name="T77"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 h="61">
                  <a:moveTo>
                    <a:pt x="72" y="23"/>
                  </a:moveTo>
                  <a:cubicBezTo>
                    <a:pt x="72" y="22"/>
                    <a:pt x="71" y="22"/>
                    <a:pt x="71" y="22"/>
                  </a:cubicBezTo>
                  <a:cubicBezTo>
                    <a:pt x="63" y="3"/>
                    <a:pt x="63" y="3"/>
                    <a:pt x="63" y="3"/>
                  </a:cubicBezTo>
                  <a:cubicBezTo>
                    <a:pt x="62" y="1"/>
                    <a:pt x="61" y="0"/>
                    <a:pt x="59" y="0"/>
                  </a:cubicBezTo>
                  <a:cubicBezTo>
                    <a:pt x="16" y="0"/>
                    <a:pt x="16" y="0"/>
                    <a:pt x="16" y="0"/>
                  </a:cubicBezTo>
                  <a:cubicBezTo>
                    <a:pt x="14" y="0"/>
                    <a:pt x="13" y="1"/>
                    <a:pt x="13" y="3"/>
                  </a:cubicBezTo>
                  <a:cubicBezTo>
                    <a:pt x="4" y="23"/>
                    <a:pt x="4" y="23"/>
                    <a:pt x="4" y="23"/>
                  </a:cubicBezTo>
                  <a:cubicBezTo>
                    <a:pt x="2" y="23"/>
                    <a:pt x="0" y="25"/>
                    <a:pt x="0" y="28"/>
                  </a:cubicBezTo>
                  <a:cubicBezTo>
                    <a:pt x="0" y="45"/>
                    <a:pt x="0" y="45"/>
                    <a:pt x="0" y="45"/>
                  </a:cubicBezTo>
                  <a:cubicBezTo>
                    <a:pt x="0" y="48"/>
                    <a:pt x="2" y="50"/>
                    <a:pt x="5" y="50"/>
                  </a:cubicBezTo>
                  <a:cubicBezTo>
                    <a:pt x="10" y="50"/>
                    <a:pt x="10" y="50"/>
                    <a:pt x="10" y="50"/>
                  </a:cubicBezTo>
                  <a:cubicBezTo>
                    <a:pt x="10" y="56"/>
                    <a:pt x="10" y="56"/>
                    <a:pt x="10" y="56"/>
                  </a:cubicBezTo>
                  <a:cubicBezTo>
                    <a:pt x="10" y="59"/>
                    <a:pt x="12" y="61"/>
                    <a:pt x="14" y="61"/>
                  </a:cubicBezTo>
                  <a:cubicBezTo>
                    <a:pt x="17" y="61"/>
                    <a:pt x="19" y="59"/>
                    <a:pt x="19" y="56"/>
                  </a:cubicBezTo>
                  <a:cubicBezTo>
                    <a:pt x="19" y="50"/>
                    <a:pt x="19" y="50"/>
                    <a:pt x="19" y="50"/>
                  </a:cubicBezTo>
                  <a:cubicBezTo>
                    <a:pt x="56" y="50"/>
                    <a:pt x="56" y="50"/>
                    <a:pt x="56" y="50"/>
                  </a:cubicBezTo>
                  <a:cubicBezTo>
                    <a:pt x="56" y="56"/>
                    <a:pt x="56" y="56"/>
                    <a:pt x="56" y="56"/>
                  </a:cubicBezTo>
                  <a:cubicBezTo>
                    <a:pt x="56" y="59"/>
                    <a:pt x="58" y="61"/>
                    <a:pt x="61" y="61"/>
                  </a:cubicBezTo>
                  <a:cubicBezTo>
                    <a:pt x="64" y="61"/>
                    <a:pt x="66" y="59"/>
                    <a:pt x="66" y="56"/>
                  </a:cubicBezTo>
                  <a:cubicBezTo>
                    <a:pt x="66" y="50"/>
                    <a:pt x="66" y="50"/>
                    <a:pt x="66" y="50"/>
                  </a:cubicBezTo>
                  <a:cubicBezTo>
                    <a:pt x="70" y="50"/>
                    <a:pt x="70" y="50"/>
                    <a:pt x="70" y="50"/>
                  </a:cubicBezTo>
                  <a:cubicBezTo>
                    <a:pt x="73" y="50"/>
                    <a:pt x="75" y="48"/>
                    <a:pt x="75" y="45"/>
                  </a:cubicBezTo>
                  <a:cubicBezTo>
                    <a:pt x="75" y="28"/>
                    <a:pt x="75" y="28"/>
                    <a:pt x="75" y="28"/>
                  </a:cubicBezTo>
                  <a:cubicBezTo>
                    <a:pt x="75" y="25"/>
                    <a:pt x="74" y="23"/>
                    <a:pt x="72" y="23"/>
                  </a:cubicBezTo>
                  <a:close/>
                  <a:moveTo>
                    <a:pt x="18" y="8"/>
                  </a:moveTo>
                  <a:cubicBezTo>
                    <a:pt x="57" y="8"/>
                    <a:pt x="57" y="8"/>
                    <a:pt x="57" y="8"/>
                  </a:cubicBezTo>
                  <a:cubicBezTo>
                    <a:pt x="62" y="20"/>
                    <a:pt x="62" y="20"/>
                    <a:pt x="62" y="20"/>
                  </a:cubicBezTo>
                  <a:cubicBezTo>
                    <a:pt x="13" y="20"/>
                    <a:pt x="13" y="20"/>
                    <a:pt x="13" y="20"/>
                  </a:cubicBezTo>
                  <a:lnTo>
                    <a:pt x="18" y="8"/>
                  </a:lnTo>
                  <a:close/>
                  <a:moveTo>
                    <a:pt x="14" y="38"/>
                  </a:moveTo>
                  <a:cubicBezTo>
                    <a:pt x="11" y="38"/>
                    <a:pt x="9" y="36"/>
                    <a:pt x="9" y="33"/>
                  </a:cubicBezTo>
                  <a:cubicBezTo>
                    <a:pt x="9" y="30"/>
                    <a:pt x="11" y="28"/>
                    <a:pt x="14" y="28"/>
                  </a:cubicBezTo>
                  <a:cubicBezTo>
                    <a:pt x="17" y="28"/>
                    <a:pt x="19" y="30"/>
                    <a:pt x="19" y="33"/>
                  </a:cubicBezTo>
                  <a:cubicBezTo>
                    <a:pt x="19" y="36"/>
                    <a:pt x="17" y="38"/>
                    <a:pt x="14" y="38"/>
                  </a:cubicBezTo>
                  <a:close/>
                  <a:moveTo>
                    <a:pt x="61" y="38"/>
                  </a:moveTo>
                  <a:cubicBezTo>
                    <a:pt x="58" y="38"/>
                    <a:pt x="56" y="36"/>
                    <a:pt x="56" y="33"/>
                  </a:cubicBezTo>
                  <a:cubicBezTo>
                    <a:pt x="56" y="30"/>
                    <a:pt x="58" y="28"/>
                    <a:pt x="61" y="28"/>
                  </a:cubicBezTo>
                  <a:cubicBezTo>
                    <a:pt x="64" y="28"/>
                    <a:pt x="67" y="30"/>
                    <a:pt x="67" y="33"/>
                  </a:cubicBezTo>
                  <a:cubicBezTo>
                    <a:pt x="67" y="36"/>
                    <a:pt x="64" y="38"/>
                    <a:pt x="61" y="38"/>
                  </a:cubicBezTo>
                  <a:close/>
                </a:path>
              </a:pathLst>
            </a:custGeom>
            <a:solidFill>
              <a:srgbClr val="FFFFFF"/>
            </a:solidFill>
            <a:ln>
              <a:noFill/>
            </a:ln>
            <a:extLst/>
          </p:spPr>
          <p:txBody>
            <a:bodyPr vert="horz" wrap="square" lIns="93222" tIns="46611" rIns="93222" bIns="46611" numCol="1" anchor="t" anchorCtr="0" compatLnSpc="1">
              <a:prstTxWarp prst="textNoShape">
                <a:avLst/>
              </a:prstTxWarp>
            </a:bodyPr>
            <a:lstStyle/>
            <a:p>
              <a:endParaRPr lang="en-US" sz="1835"/>
            </a:p>
          </p:txBody>
        </p:sp>
        <p:pic>
          <p:nvPicPr>
            <p:cNvPr id="104" name="Picture 10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1004858" y="3694520"/>
              <a:ext cx="210892" cy="405079"/>
            </a:xfrm>
            <a:prstGeom prst="rect">
              <a:avLst/>
            </a:prstGeom>
          </p:spPr>
        </p:pic>
        <p:sp>
          <p:nvSpPr>
            <p:cNvPr id="105" name="TextBox 104"/>
            <p:cNvSpPr txBox="1"/>
            <p:nvPr/>
          </p:nvSpPr>
          <p:spPr>
            <a:xfrm>
              <a:off x="1558219" y="4307955"/>
              <a:ext cx="368337" cy="369406"/>
            </a:xfrm>
            <a:prstGeom prst="rect">
              <a:avLst/>
            </a:prstGeom>
            <a:noFill/>
          </p:spPr>
          <p:txBody>
            <a:bodyPr wrap="none" lIns="0" tIns="0" rIns="0" bIns="0" rtlCol="0">
              <a:spAutoFit/>
            </a:bodyPr>
            <a:lstStyle/>
            <a:p>
              <a:r>
                <a:rPr lang="en-US" sz="2448" spc="-71" dirty="0">
                  <a:latin typeface="Segoe UI Symbol" panose="020B0502040204020203" pitchFamily="34" charset="0"/>
                  <a:ea typeface="Segoe UI Symbol" panose="020B0502040204020203" pitchFamily="34" charset="0"/>
                </a:rPr>
                <a:t></a:t>
              </a:r>
              <a:endParaRPr lang="en-US" sz="2448" spc="-71" dirty="0"/>
            </a:p>
          </p:txBody>
        </p:sp>
      </p:grpSp>
      <p:sp>
        <p:nvSpPr>
          <p:cNvPr id="59" name="Rectangle 58"/>
          <p:cNvSpPr/>
          <p:nvPr/>
        </p:nvSpPr>
        <p:spPr>
          <a:xfrm>
            <a:off x="10333037" y="4641886"/>
            <a:ext cx="1382623" cy="1077218"/>
          </a:xfrm>
          <a:prstGeom prst="rect">
            <a:avLst/>
          </a:prstGeom>
        </p:spPr>
        <p:txBody>
          <a:bodyPr wrap="none">
            <a:spAutoFit/>
          </a:bodyPr>
          <a:lstStyle/>
          <a:p>
            <a:r>
              <a:rPr lang="en-US" sz="1600" dirty="0" smtClean="0"/>
              <a:t>Storage</a:t>
            </a:r>
          </a:p>
          <a:p>
            <a:endParaRPr lang="en-US" sz="1600" dirty="0"/>
          </a:p>
          <a:p>
            <a:r>
              <a:rPr lang="en-US" sz="1600" dirty="0" smtClean="0"/>
              <a:t>Downstream </a:t>
            </a:r>
          </a:p>
          <a:p>
            <a:r>
              <a:rPr lang="en-US" sz="1600" dirty="0" smtClean="0"/>
              <a:t>Systems</a:t>
            </a:r>
            <a:endParaRPr lang="en-US" sz="1600" dirty="0"/>
          </a:p>
        </p:txBody>
      </p:sp>
      <p:sp>
        <p:nvSpPr>
          <p:cNvPr id="70" name="TextBox 69"/>
          <p:cNvSpPr txBox="1"/>
          <p:nvPr/>
        </p:nvSpPr>
        <p:spPr>
          <a:xfrm>
            <a:off x="3001058" y="1932503"/>
            <a:ext cx="1779343" cy="878959"/>
          </a:xfrm>
          <a:prstGeom prst="rect">
            <a:avLst/>
          </a:prstGeom>
          <a:noFill/>
        </p:spPr>
        <p:txBody>
          <a:bodyPr wrap="square" lIns="0" tIns="0" rIns="0" bIns="0" rtlCol="0">
            <a:spAutoFit/>
          </a:bodyPr>
          <a:lstStyle/>
          <a:p>
            <a:pPr marL="285731" indent="-285731">
              <a:buFont typeface="Arial" panose="020B0604020202020204" pitchFamily="34" charset="0"/>
              <a:buChar char="•"/>
            </a:pPr>
            <a:r>
              <a:rPr lang="en-US" sz="1428" spc="-71" dirty="0"/>
              <a:t>Temporal Semantics</a:t>
            </a:r>
          </a:p>
          <a:p>
            <a:pPr marL="285731" indent="-285731">
              <a:buFont typeface="Arial" panose="020B0604020202020204" pitchFamily="34" charset="0"/>
              <a:buChar char="•"/>
            </a:pPr>
            <a:r>
              <a:rPr lang="en-US" sz="1428" spc="-71" dirty="0"/>
              <a:t>Guaranteed delivery</a:t>
            </a:r>
          </a:p>
          <a:p>
            <a:pPr marL="285731" indent="-285731">
              <a:buFont typeface="Arial" panose="020B0604020202020204" pitchFamily="34" charset="0"/>
              <a:buChar char="•"/>
            </a:pPr>
            <a:r>
              <a:rPr lang="en-US" sz="1428" spc="-71" dirty="0"/>
              <a:t>Guaranteed up time </a:t>
            </a:r>
          </a:p>
          <a:p>
            <a:pPr marL="285731" indent="-285731">
              <a:buFont typeface="Arial" panose="020B0604020202020204" pitchFamily="34" charset="0"/>
              <a:buChar char="•"/>
            </a:pPr>
            <a:endParaRPr lang="en-US" sz="1428" spc="-71" dirty="0"/>
          </a:p>
        </p:txBody>
      </p:sp>
      <p:sp>
        <p:nvSpPr>
          <p:cNvPr id="8" name="Rectangle 7"/>
          <p:cNvSpPr/>
          <p:nvPr/>
        </p:nvSpPr>
        <p:spPr>
          <a:xfrm>
            <a:off x="3479764" y="1398389"/>
            <a:ext cx="1900392" cy="400110"/>
          </a:xfrm>
          <a:prstGeom prst="rect">
            <a:avLst/>
          </a:prstGeom>
        </p:spPr>
        <p:txBody>
          <a:bodyPr wrap="none">
            <a:spAutoFit/>
          </a:bodyPr>
          <a:lstStyle/>
          <a:p>
            <a:r>
              <a:rPr lang="en-US" sz="2000" spc="-71" dirty="0" smtClean="0"/>
              <a:t>Stream Analytics</a:t>
            </a:r>
            <a:endParaRPr lang="en-US" sz="2000" dirty="0"/>
          </a:p>
        </p:txBody>
      </p:sp>
      <p:sp>
        <p:nvSpPr>
          <p:cNvPr id="60" name="Rectangle 59"/>
          <p:cNvSpPr/>
          <p:nvPr/>
        </p:nvSpPr>
        <p:spPr bwMode="auto">
          <a:xfrm>
            <a:off x="3249230" y="4559896"/>
            <a:ext cx="1676076" cy="145161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91427" rIns="146283" bIns="91427" numCol="1" spcCol="0" rtlCol="0" fromWordArt="0" anchor="t" anchorCtr="0" forceAA="0" compatLnSpc="1">
            <a:prstTxWarp prst="textNoShape">
              <a:avLst/>
            </a:prstTxWarp>
            <a:noAutofit/>
          </a:bodyPr>
          <a:lstStyle/>
          <a:p>
            <a:pPr>
              <a:lnSpc>
                <a:spcPct val="90000"/>
              </a:lnSpc>
              <a:spcAft>
                <a:spcPts val="600"/>
              </a:spcAft>
            </a:pPr>
            <a:r>
              <a:rPr lang="en-US" sz="1600" dirty="0">
                <a:solidFill>
                  <a:schemeClr val="tx1"/>
                </a:solidFill>
                <a:ea typeface="MS PGothic" charset="0"/>
                <a:cs typeface="MS PGothic" charset="0"/>
              </a:rPr>
              <a:t>Reference Data</a:t>
            </a:r>
          </a:p>
          <a:p>
            <a:pPr marL="171450" indent="-171450">
              <a:lnSpc>
                <a:spcPct val="90000"/>
              </a:lnSpc>
              <a:spcAft>
                <a:spcPts val="600"/>
              </a:spcAft>
              <a:buFont typeface="Arial" panose="020B0604020202020204" pitchFamily="34" charset="0"/>
              <a:buChar char="•"/>
            </a:pPr>
            <a:r>
              <a:rPr lang="en-US" sz="1199" dirty="0">
                <a:solidFill>
                  <a:schemeClr val="tx1"/>
                </a:solidFill>
                <a:ea typeface="MS PGothic" charset="0"/>
                <a:cs typeface="MS PGothic" charset="0"/>
              </a:rPr>
              <a:t>Azure Blob</a:t>
            </a:r>
          </a:p>
          <a:p>
            <a:pPr marL="171450" indent="-171450">
              <a:lnSpc>
                <a:spcPct val="90000"/>
              </a:lnSpc>
              <a:spcAft>
                <a:spcPts val="600"/>
              </a:spcAft>
              <a:buFont typeface="Arial" panose="020B0604020202020204" pitchFamily="34" charset="0"/>
              <a:buChar char="•"/>
            </a:pPr>
            <a:r>
              <a:rPr lang="en-US" sz="1199" dirty="0">
                <a:solidFill>
                  <a:schemeClr val="tx1"/>
                </a:solidFill>
                <a:ea typeface="MS PGothic" charset="0"/>
                <a:cs typeface="MS PGothic" charset="0"/>
              </a:rPr>
              <a:t>…</a:t>
            </a:r>
          </a:p>
        </p:txBody>
      </p:sp>
      <p:cxnSp>
        <p:nvCxnSpPr>
          <p:cNvPr id="49" name="Straight Arrow Connector 48"/>
          <p:cNvCxnSpPr/>
          <p:nvPr/>
        </p:nvCxnSpPr>
        <p:spPr>
          <a:xfrm>
            <a:off x="9319242" y="2128013"/>
            <a:ext cx="873708" cy="0"/>
          </a:xfrm>
          <a:prstGeom prst="straightConnector1">
            <a:avLst/>
          </a:prstGeom>
          <a:ln w="38100" cmpd="sng">
            <a:solidFill>
              <a:schemeClr val="tx2"/>
            </a:solidFill>
            <a:tailEnd type="triangle" w="lg" len="lg"/>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4957549" y="3350504"/>
            <a:ext cx="422607" cy="0"/>
          </a:xfrm>
          <a:prstGeom prst="straightConnector1">
            <a:avLst/>
          </a:prstGeom>
          <a:ln w="38100" cmpd="sng">
            <a:solidFill>
              <a:schemeClr val="tx2"/>
            </a:solidFill>
            <a:tailEnd type="triangle" w="lg" len="lg"/>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4957549" y="5255313"/>
            <a:ext cx="422607" cy="0"/>
          </a:xfrm>
          <a:prstGeom prst="straightConnector1">
            <a:avLst/>
          </a:prstGeom>
          <a:ln w="38100" cmpd="sng">
            <a:solidFill>
              <a:schemeClr val="tx2"/>
            </a:solidFill>
            <a:tailEnd type="triangle" w="lg" len="lg"/>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5"/>
          <a:stretch>
            <a:fillRect/>
          </a:stretch>
        </p:blipFill>
        <p:spPr>
          <a:xfrm>
            <a:off x="3001058" y="1377987"/>
            <a:ext cx="506787" cy="423583"/>
          </a:xfrm>
          <a:prstGeom prst="rect">
            <a:avLst/>
          </a:prstGeom>
        </p:spPr>
      </p:pic>
    </p:spTree>
    <p:extLst>
      <p:ext uri="{BB962C8B-B14F-4D97-AF65-F5344CB8AC3E}">
        <p14:creationId xmlns:p14="http://schemas.microsoft.com/office/powerpoint/2010/main" val="3258379354"/>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4" name="Straight Arrow Connector 103"/>
          <p:cNvCxnSpPr/>
          <p:nvPr/>
        </p:nvCxnSpPr>
        <p:spPr>
          <a:xfrm flipV="1">
            <a:off x="2212589" y="2991890"/>
            <a:ext cx="1866108" cy="758"/>
          </a:xfrm>
          <a:prstGeom prst="straightConnector1">
            <a:avLst/>
          </a:prstGeom>
          <a:noFill/>
          <a:ln w="38100" cap="flat" cmpd="sng" algn="ctr">
            <a:solidFill>
              <a:srgbClr val="4472C4"/>
            </a:solidFill>
            <a:prstDash val="solid"/>
            <a:miter lim="800000"/>
            <a:headEnd type="triangle" w="med" len="med"/>
            <a:tailEnd type="triangle" w="med" len="med"/>
          </a:ln>
          <a:effectLst/>
        </p:spPr>
      </p:cxnSp>
      <p:sp>
        <p:nvSpPr>
          <p:cNvPr id="107" name="Oval 106"/>
          <p:cNvSpPr/>
          <p:nvPr/>
        </p:nvSpPr>
        <p:spPr>
          <a:xfrm>
            <a:off x="8720430" y="3456014"/>
            <a:ext cx="207768" cy="203403"/>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4">
              <a:defRPr/>
            </a:pPr>
            <a:endParaRPr lang="en-US" sz="1099" kern="0">
              <a:cs typeface="Arial" panose="020B0604020202020204" pitchFamily="34" charset="0"/>
            </a:endParaRPr>
          </a:p>
        </p:txBody>
      </p:sp>
      <p:sp>
        <p:nvSpPr>
          <p:cNvPr id="108" name="Oval 107"/>
          <p:cNvSpPr/>
          <p:nvPr/>
        </p:nvSpPr>
        <p:spPr>
          <a:xfrm>
            <a:off x="8720430" y="3456014"/>
            <a:ext cx="207768" cy="203403"/>
          </a:xfrm>
          <a:prstGeom prst="ellipse">
            <a:avLst/>
          </a:prstGeom>
          <a:solidFill>
            <a:srgbClr val="5B9BD5"/>
          </a:solidFill>
          <a:ln w="12700" cap="flat" cmpd="sng" algn="ctr">
            <a:solidFill>
              <a:srgbClr val="5B9BD5">
                <a:shade val="50000"/>
              </a:srgbClr>
            </a:solidFill>
            <a:prstDash val="dash"/>
            <a:miter lim="800000"/>
          </a:ln>
          <a:effectLst/>
        </p:spPr>
        <p:txBody>
          <a:bodyPr rtlCol="0" anchor="ctr"/>
          <a:lstStyle/>
          <a:p>
            <a:pPr algn="ctr" defTabSz="914224">
              <a:defRPr/>
            </a:pPr>
            <a:endParaRPr lang="en-US" sz="1099" kern="0">
              <a:cs typeface="Arial" panose="020B0604020202020204" pitchFamily="34" charset="0"/>
            </a:endParaRPr>
          </a:p>
        </p:txBody>
      </p:sp>
      <p:sp>
        <p:nvSpPr>
          <p:cNvPr id="109" name="Rectangle 108"/>
          <p:cNvSpPr/>
          <p:nvPr/>
        </p:nvSpPr>
        <p:spPr>
          <a:xfrm>
            <a:off x="4127247" y="2219514"/>
            <a:ext cx="5450663" cy="3103339"/>
          </a:xfrm>
          <a:prstGeom prst="rect">
            <a:avLst/>
          </a:prstGeom>
          <a:ln w="12700">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914224">
              <a:defRPr/>
            </a:pPr>
            <a:endParaRPr lang="en-US" sz="1099" kern="0" dirty="0">
              <a:solidFill>
                <a:schemeClr val="tx1"/>
              </a:solidFill>
              <a:cs typeface="Arial" panose="020B0604020202020204" pitchFamily="34" charset="0"/>
            </a:endParaRPr>
          </a:p>
        </p:txBody>
      </p:sp>
      <p:sp>
        <p:nvSpPr>
          <p:cNvPr id="110" name="Rectangle 109"/>
          <p:cNvSpPr/>
          <p:nvPr/>
        </p:nvSpPr>
        <p:spPr>
          <a:xfrm>
            <a:off x="7271112" y="2405463"/>
            <a:ext cx="2057088" cy="394798"/>
          </a:xfrm>
          <a:prstGeom prst="rect">
            <a:avLst/>
          </a:prstGeom>
          <a:solidFill>
            <a:srgbClr val="5A80CB"/>
          </a:solidFill>
          <a:ln w="19050" cap="flat" cmpd="sng" algn="ctr">
            <a:solidFill>
              <a:srgbClr val="4472C4"/>
            </a:solidFill>
            <a:prstDash val="solid"/>
            <a:miter lim="800000"/>
          </a:ln>
          <a:effectLst/>
        </p:spPr>
        <p:txBody>
          <a:bodyPr rtlCol="0" anchor="ctr"/>
          <a:lstStyle/>
          <a:p>
            <a:pPr algn="ctr" defTabSz="914224"/>
            <a:r>
              <a:rPr lang="en-US" sz="1200" kern="0" dirty="0" smtClean="0">
                <a:cs typeface="Arial" panose="020B0604020202020204" pitchFamily="34" charset="0"/>
              </a:rPr>
              <a:t>Solution Portal</a:t>
            </a:r>
            <a:endParaRPr lang="en-US" sz="1200" kern="0" dirty="0">
              <a:cs typeface="Arial" panose="020B0604020202020204" pitchFamily="34" charset="0"/>
            </a:endParaRPr>
          </a:p>
        </p:txBody>
      </p:sp>
      <p:sp>
        <p:nvSpPr>
          <p:cNvPr id="111" name="Rectangle 110"/>
          <p:cNvSpPr/>
          <p:nvPr/>
        </p:nvSpPr>
        <p:spPr>
          <a:xfrm>
            <a:off x="5317898" y="2405463"/>
            <a:ext cx="1890878" cy="394798"/>
          </a:xfrm>
          <a:prstGeom prst="rect">
            <a:avLst/>
          </a:prstGeom>
          <a:solidFill>
            <a:srgbClr val="5A80CB"/>
          </a:solidFill>
          <a:ln w="19050" cap="flat" cmpd="sng" algn="ctr">
            <a:solidFill>
              <a:srgbClr val="4472C4"/>
            </a:solidFill>
            <a:prstDash val="solid"/>
            <a:miter lim="800000"/>
          </a:ln>
          <a:effectLst/>
        </p:spPr>
        <p:txBody>
          <a:bodyPr rtlCol="0" anchor="ctr"/>
          <a:lstStyle/>
          <a:p>
            <a:pPr algn="ctr" defTabSz="914224"/>
            <a:r>
              <a:rPr lang="en-US" sz="1200" kern="0" dirty="0">
                <a:cs typeface="Arial" panose="020B0604020202020204" pitchFamily="34" charset="0"/>
              </a:rPr>
              <a:t>Provisioning API</a:t>
            </a:r>
          </a:p>
        </p:txBody>
      </p:sp>
      <p:sp>
        <p:nvSpPr>
          <p:cNvPr id="112" name="Rectangle 111"/>
          <p:cNvSpPr/>
          <p:nvPr/>
        </p:nvSpPr>
        <p:spPr>
          <a:xfrm>
            <a:off x="5317900" y="3049093"/>
            <a:ext cx="3075252" cy="296098"/>
          </a:xfrm>
          <a:prstGeom prst="rect">
            <a:avLst/>
          </a:prstGeom>
          <a:solidFill>
            <a:srgbClr val="5A80CB"/>
          </a:solidFill>
          <a:ln w="19050" cap="flat" cmpd="sng" algn="ctr">
            <a:solidFill>
              <a:srgbClr val="4472C4"/>
            </a:solidFill>
            <a:prstDash val="solid"/>
            <a:miter lim="800000"/>
          </a:ln>
          <a:effectLst/>
        </p:spPr>
        <p:txBody>
          <a:bodyPr rtlCol="0" anchor="ctr"/>
          <a:lstStyle/>
          <a:p>
            <a:pPr algn="ctr" defTabSz="914224"/>
            <a:r>
              <a:rPr lang="en-US" sz="1200" kern="0" dirty="0">
                <a:cs typeface="Arial" panose="020B0604020202020204" pitchFamily="34" charset="0"/>
              </a:rPr>
              <a:t>Identity &amp; Registry Stores</a:t>
            </a:r>
          </a:p>
        </p:txBody>
      </p:sp>
      <p:cxnSp>
        <p:nvCxnSpPr>
          <p:cNvPr id="113" name="Straight Arrow Connector 112"/>
          <p:cNvCxnSpPr>
            <a:stCxn id="111" idx="2"/>
          </p:cNvCxnSpPr>
          <p:nvPr/>
        </p:nvCxnSpPr>
        <p:spPr>
          <a:xfrm flipH="1">
            <a:off x="6263317" y="2800263"/>
            <a:ext cx="20" cy="248830"/>
          </a:xfrm>
          <a:prstGeom prst="straightConnector1">
            <a:avLst/>
          </a:prstGeom>
          <a:noFill/>
          <a:ln w="19050" cap="flat" cmpd="sng" algn="ctr">
            <a:solidFill>
              <a:srgbClr val="5A80CB"/>
            </a:solidFill>
            <a:prstDash val="solid"/>
            <a:miter lim="800000"/>
            <a:tailEnd type="triangle"/>
          </a:ln>
          <a:effectLst/>
        </p:spPr>
      </p:cxnSp>
      <p:cxnSp>
        <p:nvCxnSpPr>
          <p:cNvPr id="114" name="Straight Arrow Connector 113"/>
          <p:cNvCxnSpPr/>
          <p:nvPr/>
        </p:nvCxnSpPr>
        <p:spPr>
          <a:xfrm flipH="1">
            <a:off x="7878874" y="2785487"/>
            <a:ext cx="20" cy="248830"/>
          </a:xfrm>
          <a:prstGeom prst="straightConnector1">
            <a:avLst/>
          </a:prstGeom>
          <a:noFill/>
          <a:ln w="19050" cap="flat" cmpd="sng" algn="ctr">
            <a:solidFill>
              <a:srgbClr val="5A80CB"/>
            </a:solidFill>
            <a:prstDash val="solid"/>
            <a:miter lim="800000"/>
            <a:tailEnd type="triangle"/>
          </a:ln>
          <a:effectLst/>
        </p:spPr>
      </p:cxnSp>
      <p:cxnSp>
        <p:nvCxnSpPr>
          <p:cNvPr id="115" name="Straight Arrow Connector 114"/>
          <p:cNvCxnSpPr/>
          <p:nvPr/>
        </p:nvCxnSpPr>
        <p:spPr>
          <a:xfrm flipH="1">
            <a:off x="8824313" y="2800263"/>
            <a:ext cx="20" cy="248830"/>
          </a:xfrm>
          <a:prstGeom prst="straightConnector1">
            <a:avLst/>
          </a:prstGeom>
          <a:noFill/>
          <a:ln w="19050" cap="flat" cmpd="sng" algn="ctr">
            <a:solidFill>
              <a:srgbClr val="5A80CB"/>
            </a:solidFill>
            <a:prstDash val="solid"/>
            <a:miter lim="800000"/>
            <a:tailEnd type="triangle"/>
          </a:ln>
          <a:effectLst/>
        </p:spPr>
      </p:cxnSp>
      <p:sp>
        <p:nvSpPr>
          <p:cNvPr id="128" name="Oval 127"/>
          <p:cNvSpPr/>
          <p:nvPr/>
        </p:nvSpPr>
        <p:spPr>
          <a:xfrm>
            <a:off x="8720430" y="3456014"/>
            <a:ext cx="207768" cy="203403"/>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4">
              <a:defRPr/>
            </a:pPr>
            <a:endParaRPr lang="en-US" sz="1099" kern="0">
              <a:cs typeface="Arial" panose="020B0604020202020204" pitchFamily="34" charset="0"/>
            </a:endParaRPr>
          </a:p>
        </p:txBody>
      </p:sp>
      <p:sp>
        <p:nvSpPr>
          <p:cNvPr id="129" name="Rectangle 128"/>
          <p:cNvSpPr/>
          <p:nvPr/>
        </p:nvSpPr>
        <p:spPr>
          <a:xfrm>
            <a:off x="5317898" y="3868419"/>
            <a:ext cx="4010301" cy="372697"/>
          </a:xfrm>
          <a:prstGeom prst="rect">
            <a:avLst/>
          </a:prstGeom>
          <a:solidFill>
            <a:srgbClr val="5A80CB"/>
          </a:solidFill>
          <a:ln w="19050" cap="flat" cmpd="sng" algn="ctr">
            <a:solidFill>
              <a:srgbClr val="4472C4"/>
            </a:solidFill>
            <a:prstDash val="solid"/>
            <a:miter lim="800000"/>
          </a:ln>
          <a:effectLst/>
        </p:spPr>
        <p:txBody>
          <a:bodyPr rtlCol="0" anchor="ctr"/>
          <a:lstStyle/>
          <a:p>
            <a:pPr algn="ctr" defTabSz="914224">
              <a:defRPr/>
            </a:pPr>
            <a:r>
              <a:rPr lang="en-US" sz="1200" kern="0" dirty="0">
                <a:cs typeface="Arial" panose="020B0604020202020204" pitchFamily="34" charset="0"/>
              </a:rPr>
              <a:t>Stream Event Processor</a:t>
            </a:r>
          </a:p>
        </p:txBody>
      </p:sp>
      <p:sp>
        <p:nvSpPr>
          <p:cNvPr id="132" name="Rectangle 131"/>
          <p:cNvSpPr/>
          <p:nvPr/>
        </p:nvSpPr>
        <p:spPr>
          <a:xfrm>
            <a:off x="8422338" y="4390097"/>
            <a:ext cx="858631" cy="777064"/>
          </a:xfrm>
          <a:prstGeom prst="rect">
            <a:avLst/>
          </a:prstGeom>
          <a:solidFill>
            <a:srgbClr val="5A80CB"/>
          </a:solidFill>
          <a:ln w="19050" cap="flat" cmpd="sng" algn="ctr">
            <a:solidFill>
              <a:srgbClr val="4472C4"/>
            </a:solidFill>
            <a:prstDash val="solid"/>
            <a:miter lim="800000"/>
          </a:ln>
          <a:effectLst/>
        </p:spPr>
        <p:txBody>
          <a:bodyPr rtlCol="0" anchor="ctr"/>
          <a:lstStyle/>
          <a:p>
            <a:pPr algn="ctr" defTabSz="914224"/>
            <a:r>
              <a:rPr lang="en-US" sz="1200" kern="0" dirty="0">
                <a:cs typeface="Arial" panose="020B0604020202020204" pitchFamily="34" charset="0"/>
              </a:rPr>
              <a:t>Analytics/ Machine Learning</a:t>
            </a:r>
          </a:p>
        </p:txBody>
      </p:sp>
      <p:cxnSp>
        <p:nvCxnSpPr>
          <p:cNvPr id="135" name="Straight Arrow Connector 134"/>
          <p:cNvCxnSpPr>
            <a:endCxn id="129" idx="1"/>
          </p:cNvCxnSpPr>
          <p:nvPr/>
        </p:nvCxnSpPr>
        <p:spPr>
          <a:xfrm>
            <a:off x="4757195" y="4054768"/>
            <a:ext cx="560703" cy="0"/>
          </a:xfrm>
          <a:prstGeom prst="straightConnector1">
            <a:avLst/>
          </a:prstGeom>
          <a:noFill/>
          <a:ln w="19050" cap="flat" cmpd="sng" algn="ctr">
            <a:solidFill>
              <a:srgbClr val="4472C4"/>
            </a:solidFill>
            <a:prstDash val="solid"/>
            <a:miter lim="800000"/>
            <a:tailEnd type="triangle"/>
          </a:ln>
          <a:effectLst/>
        </p:spPr>
      </p:cxnSp>
      <p:sp>
        <p:nvSpPr>
          <p:cNvPr id="140" name="Rectangle 139"/>
          <p:cNvSpPr/>
          <p:nvPr/>
        </p:nvSpPr>
        <p:spPr>
          <a:xfrm>
            <a:off x="10093406" y="2219514"/>
            <a:ext cx="1450821" cy="3103339"/>
          </a:xfrm>
          <a:prstGeom prst="rect">
            <a:avLst/>
          </a:prstGeom>
          <a:solidFill>
            <a:srgbClr val="5A80CB"/>
          </a:solidFill>
          <a:ln w="12700" cap="flat" cmpd="sng" algn="ctr">
            <a:noFill/>
            <a:prstDash val="solid"/>
            <a:miter lim="800000"/>
          </a:ln>
          <a:effectLst/>
        </p:spPr>
        <p:txBody>
          <a:bodyPr rtlCol="0" anchor="ctr"/>
          <a:lstStyle/>
          <a:p>
            <a:pPr algn="ctr" defTabSz="914224">
              <a:defRPr/>
            </a:pPr>
            <a:r>
              <a:rPr lang="en-US" sz="1200" kern="0" dirty="0">
                <a:cs typeface="Arial" panose="020B0604020202020204" pitchFamily="34" charset="0"/>
              </a:rPr>
              <a:t>Data Visualization &amp; Presentation</a:t>
            </a:r>
          </a:p>
        </p:txBody>
      </p:sp>
      <p:sp>
        <p:nvSpPr>
          <p:cNvPr id="149" name="L-Shape 148"/>
          <p:cNvSpPr/>
          <p:nvPr/>
        </p:nvSpPr>
        <p:spPr>
          <a:xfrm flipH="1">
            <a:off x="5317899" y="3049092"/>
            <a:ext cx="4010301" cy="610326"/>
          </a:xfrm>
          <a:prstGeom prst="corner">
            <a:avLst>
              <a:gd name="adj1" fmla="val 46089"/>
              <a:gd name="adj2" fmla="val 146666"/>
            </a:avLst>
          </a:prstGeom>
          <a:solidFill>
            <a:srgbClr val="5A80CB"/>
          </a:solidFill>
          <a:ln w="19050" cap="flat" cmpd="sng" algn="ctr">
            <a:solidFill>
              <a:srgbClr val="4472C4"/>
            </a:solidFill>
            <a:prstDash val="solid"/>
            <a:miter lim="800000"/>
          </a:ln>
          <a:effectLst/>
        </p:spPr>
        <p:txBody>
          <a:bodyPr rtlCol="0" anchor="ctr"/>
          <a:lstStyle/>
          <a:p>
            <a:pPr algn="ctr" defTabSz="914224"/>
            <a:r>
              <a:rPr lang="en-US" sz="1200" kern="0" dirty="0">
                <a:cs typeface="Arial" panose="020B0604020202020204" pitchFamily="34" charset="0"/>
              </a:rPr>
              <a:t>Device State </a:t>
            </a:r>
            <a:r>
              <a:rPr lang="en-US" sz="1200" kern="0" dirty="0" smtClean="0">
                <a:cs typeface="Arial" panose="020B0604020202020204" pitchFamily="34" charset="0"/>
              </a:rPr>
              <a:t>Store</a:t>
            </a:r>
            <a:endParaRPr lang="en-US" sz="1200" kern="0" dirty="0">
              <a:cs typeface="Arial" panose="020B0604020202020204" pitchFamily="34" charset="0"/>
            </a:endParaRPr>
          </a:p>
        </p:txBody>
      </p:sp>
      <p:sp>
        <p:nvSpPr>
          <p:cNvPr id="121" name="Rectangle 120"/>
          <p:cNvSpPr/>
          <p:nvPr/>
        </p:nvSpPr>
        <p:spPr>
          <a:xfrm>
            <a:off x="2578171" y="4289105"/>
            <a:ext cx="1123066" cy="910320"/>
          </a:xfrm>
          <a:prstGeom prst="rect">
            <a:avLst/>
          </a:prstGeom>
          <a:noFill/>
          <a:ln w="12700" cap="flat" cmpd="sng" algn="ctr">
            <a:solidFill>
              <a:sysClr val="windowText" lastClr="000000"/>
            </a:solidFill>
            <a:prstDash val="dash"/>
            <a:miter lim="800000"/>
          </a:ln>
          <a:effectLst/>
        </p:spPr>
        <p:txBody>
          <a:bodyPr rtlCol="0" anchor="ctr"/>
          <a:lstStyle/>
          <a:p>
            <a:pPr algn="ctr" defTabSz="914224">
              <a:defRPr/>
            </a:pPr>
            <a:r>
              <a:rPr lang="en-US" sz="1200" kern="0" dirty="0" smtClean="0">
                <a:cs typeface="Arial" panose="020B0604020202020204" pitchFamily="34" charset="0"/>
              </a:rPr>
              <a:t>Gateway</a:t>
            </a:r>
            <a:br>
              <a:rPr lang="en-US" sz="1200" kern="0" dirty="0" smtClean="0">
                <a:cs typeface="Arial" panose="020B0604020202020204" pitchFamily="34" charset="0"/>
              </a:rPr>
            </a:br>
            <a:endParaRPr lang="en-US" sz="1200" kern="0" dirty="0">
              <a:cs typeface="Arial" panose="020B0604020202020204" pitchFamily="34" charset="0"/>
            </a:endParaRPr>
          </a:p>
        </p:txBody>
      </p:sp>
      <p:sp>
        <p:nvSpPr>
          <p:cNvPr id="76" name="Title 1"/>
          <p:cNvSpPr>
            <a:spLocks noGrp="1"/>
          </p:cNvSpPr>
          <p:nvPr>
            <p:ph type="title"/>
          </p:nvPr>
        </p:nvSpPr>
        <p:spPr/>
        <p:txBody>
          <a:bodyPr/>
          <a:lstStyle/>
          <a:p>
            <a:r>
              <a:rPr lang="en-US" dirty="0" smtClean="0">
                <a:solidFill>
                  <a:schemeClr val="tx1"/>
                </a:solidFill>
              </a:rPr>
              <a:t>Azure </a:t>
            </a:r>
            <a:r>
              <a:rPr lang="en-US" dirty="0" err="1" smtClean="0">
                <a:solidFill>
                  <a:schemeClr val="tx1"/>
                </a:solidFill>
              </a:rPr>
              <a:t>IoT</a:t>
            </a:r>
            <a:r>
              <a:rPr lang="en-US" dirty="0" smtClean="0">
                <a:solidFill>
                  <a:schemeClr val="tx1"/>
                </a:solidFill>
              </a:rPr>
              <a:t> Services Reference Architecture</a:t>
            </a:r>
            <a:endParaRPr lang="en-US" dirty="0">
              <a:solidFill>
                <a:schemeClr val="tx1"/>
              </a:solidFill>
            </a:endParaRPr>
          </a:p>
        </p:txBody>
      </p:sp>
      <p:sp>
        <p:nvSpPr>
          <p:cNvPr id="39" name="Rectangle 38"/>
          <p:cNvSpPr/>
          <p:nvPr/>
        </p:nvSpPr>
        <p:spPr>
          <a:xfrm>
            <a:off x="5317898" y="4390097"/>
            <a:ext cx="858631" cy="777064"/>
          </a:xfrm>
          <a:prstGeom prst="rect">
            <a:avLst/>
          </a:prstGeom>
          <a:solidFill>
            <a:srgbClr val="5A80CB"/>
          </a:solidFill>
          <a:ln w="19050" cap="flat" cmpd="sng" algn="ctr">
            <a:solidFill>
              <a:srgbClr val="4472C4"/>
            </a:solidFill>
            <a:prstDash val="solid"/>
            <a:miter lim="800000"/>
          </a:ln>
          <a:effectLst/>
        </p:spPr>
        <p:txBody>
          <a:bodyPr rtlCol="0" anchor="ctr"/>
          <a:lstStyle/>
          <a:p>
            <a:pPr algn="ctr" defTabSz="914224"/>
            <a:r>
              <a:rPr lang="en-US" sz="1200" kern="0" dirty="0">
                <a:cs typeface="Arial" panose="020B0604020202020204" pitchFamily="34" charset="0"/>
              </a:rPr>
              <a:t>Storage</a:t>
            </a:r>
          </a:p>
        </p:txBody>
      </p:sp>
      <p:cxnSp>
        <p:nvCxnSpPr>
          <p:cNvPr id="7" name="Straight Arrow Connector 6"/>
          <p:cNvCxnSpPr/>
          <p:nvPr/>
        </p:nvCxnSpPr>
        <p:spPr>
          <a:xfrm flipH="1">
            <a:off x="6176529" y="4827202"/>
            <a:ext cx="2245809" cy="0"/>
          </a:xfrm>
          <a:prstGeom prst="straightConnector1">
            <a:avLst/>
          </a:prstGeom>
          <a:ln w="19050">
            <a:solidFill>
              <a:srgbClr val="4071C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V="1">
            <a:off x="8824313" y="3659418"/>
            <a:ext cx="0" cy="302628"/>
          </a:xfrm>
          <a:prstGeom prst="straightConnector1">
            <a:avLst/>
          </a:prstGeom>
          <a:noFill/>
          <a:ln w="19050" cap="flat" cmpd="sng" algn="ctr">
            <a:solidFill>
              <a:srgbClr val="5A80CB"/>
            </a:solidFill>
            <a:prstDash val="solid"/>
            <a:miter lim="800000"/>
            <a:tailEnd type="triangle"/>
          </a:ln>
          <a:effectLst/>
        </p:spPr>
      </p:cxnSp>
      <p:sp>
        <p:nvSpPr>
          <p:cNvPr id="57" name="TextBox 56"/>
          <p:cNvSpPr txBox="1"/>
          <p:nvPr/>
        </p:nvSpPr>
        <p:spPr>
          <a:xfrm>
            <a:off x="781654" y="2468933"/>
            <a:ext cx="1373352" cy="967344"/>
          </a:xfrm>
          <a:prstGeom prst="roundRect">
            <a:avLst/>
          </a:prstGeom>
          <a:ln>
            <a:solidFill>
              <a:srgbClr val="5A80CB"/>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1200" dirty="0"/>
              <a:t>IP capable </a:t>
            </a:r>
            <a:r>
              <a:rPr lang="en-US" sz="1200" dirty="0" smtClean="0"/>
              <a:t>devices</a:t>
            </a:r>
            <a:br>
              <a:rPr lang="en-US" sz="1200" dirty="0" smtClean="0"/>
            </a:br>
            <a:endParaRPr lang="en-US" sz="1099" dirty="0"/>
          </a:p>
        </p:txBody>
      </p:sp>
      <p:sp>
        <p:nvSpPr>
          <p:cNvPr id="59" name="TextBox 58"/>
          <p:cNvSpPr txBox="1"/>
          <p:nvPr/>
        </p:nvSpPr>
        <p:spPr>
          <a:xfrm>
            <a:off x="781654" y="3769706"/>
            <a:ext cx="1373352" cy="888774"/>
          </a:xfrm>
          <a:prstGeom prst="roundRect">
            <a:avLst/>
          </a:prstGeom>
          <a:ln>
            <a:solidFill>
              <a:srgbClr val="5A80CB"/>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1200" dirty="0" smtClean="0"/>
              <a:t>Existing IoT devices</a:t>
            </a:r>
          </a:p>
          <a:p>
            <a:endParaRPr lang="en-US" sz="1200" dirty="0"/>
          </a:p>
        </p:txBody>
      </p:sp>
      <p:sp>
        <p:nvSpPr>
          <p:cNvPr id="60" name="TextBox 59"/>
          <p:cNvSpPr txBox="1"/>
          <p:nvPr/>
        </p:nvSpPr>
        <p:spPr>
          <a:xfrm>
            <a:off x="781654" y="4991909"/>
            <a:ext cx="1373352" cy="797688"/>
          </a:xfrm>
          <a:prstGeom prst="roundRect">
            <a:avLst/>
          </a:prstGeom>
          <a:ln>
            <a:solidFill>
              <a:srgbClr val="5A80CB"/>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1200" dirty="0"/>
              <a:t>Low power devices </a:t>
            </a:r>
          </a:p>
        </p:txBody>
      </p:sp>
      <p:sp>
        <p:nvSpPr>
          <p:cNvPr id="61" name="Rectangle 60"/>
          <p:cNvSpPr/>
          <p:nvPr/>
        </p:nvSpPr>
        <p:spPr bwMode="auto">
          <a:xfrm>
            <a:off x="10099207" y="1280842"/>
            <a:ext cx="1450384" cy="732931"/>
          </a:xfrm>
          <a:prstGeom prst="rect">
            <a:avLst/>
          </a:prstGeom>
          <a:solidFill>
            <a:schemeClr val="accent5"/>
          </a:solidFill>
          <a:ln w="10795" cap="flat" cmpd="sng" algn="ctr">
            <a:noFill/>
            <a:prstDash val="solid"/>
            <a:headEnd type="none" w="med" len="med"/>
            <a:tailEnd type="none" w="med" len="med"/>
          </a:ln>
          <a:effectLst/>
        </p:spPr>
        <p:txBody>
          <a:bodyPr vert="horz" wrap="square" lIns="182828" tIns="182828" rIns="182828" bIns="146262" numCol="1" rtlCol="0" anchor="ctr" anchorCtr="0" compatLnSpc="1">
            <a:prstTxWarp prst="textNoShape">
              <a:avLst/>
            </a:prstTxWarp>
            <a:noAutofit/>
          </a:bodyPr>
          <a:lstStyle/>
          <a:p>
            <a:pPr algn="ctr" defTabSz="932114" fontAlgn="base">
              <a:lnSpc>
                <a:spcPct val="90000"/>
              </a:lnSpc>
              <a:spcBef>
                <a:spcPct val="0"/>
              </a:spcBef>
              <a:spcAft>
                <a:spcPct val="0"/>
              </a:spcAft>
            </a:pPr>
            <a:r>
              <a:rPr lang="en-US" sz="1400" kern="0" dirty="0"/>
              <a:t>Presentation </a:t>
            </a:r>
            <a:endParaRPr lang="en-US" sz="1122" kern="0" dirty="0"/>
          </a:p>
        </p:txBody>
      </p:sp>
      <p:sp>
        <p:nvSpPr>
          <p:cNvPr id="62" name="Rectangle 61"/>
          <p:cNvSpPr/>
          <p:nvPr/>
        </p:nvSpPr>
        <p:spPr bwMode="auto">
          <a:xfrm>
            <a:off x="4132611" y="1280841"/>
            <a:ext cx="5450663" cy="732932"/>
          </a:xfrm>
          <a:prstGeom prst="rect">
            <a:avLst/>
          </a:prstGeom>
          <a:solidFill>
            <a:schemeClr val="accent5"/>
          </a:solidFill>
          <a:ln w="10795" cap="flat" cmpd="sng" algn="ctr">
            <a:noFill/>
            <a:prstDash val="solid"/>
            <a:headEnd type="none" w="med" len="med"/>
            <a:tailEnd type="none" w="med" len="med"/>
          </a:ln>
          <a:effectLst/>
        </p:spPr>
        <p:txBody>
          <a:bodyPr vert="horz" wrap="square" lIns="182828" tIns="182828" rIns="182828" bIns="146262" numCol="1" rtlCol="0" anchor="ctr" anchorCtr="0" compatLnSpc="1">
            <a:prstTxWarp prst="textNoShape">
              <a:avLst/>
            </a:prstTxWarp>
            <a:noAutofit/>
          </a:bodyPr>
          <a:lstStyle/>
          <a:p>
            <a:pPr algn="ctr" defTabSz="932114" fontAlgn="base">
              <a:lnSpc>
                <a:spcPct val="90000"/>
              </a:lnSpc>
              <a:spcBef>
                <a:spcPct val="0"/>
              </a:spcBef>
              <a:spcAft>
                <a:spcPct val="0"/>
              </a:spcAft>
              <a:defRPr/>
            </a:pPr>
            <a:r>
              <a:rPr lang="en-US" sz="1400" kern="0" dirty="0"/>
              <a:t>Device and Event Processing</a:t>
            </a:r>
          </a:p>
        </p:txBody>
      </p:sp>
      <p:sp>
        <p:nvSpPr>
          <p:cNvPr id="64" name="Rectangle 63"/>
          <p:cNvSpPr/>
          <p:nvPr/>
        </p:nvSpPr>
        <p:spPr bwMode="auto">
          <a:xfrm>
            <a:off x="2419874" y="1280842"/>
            <a:ext cx="1450384" cy="732931"/>
          </a:xfrm>
          <a:prstGeom prst="rect">
            <a:avLst/>
          </a:prstGeom>
          <a:solidFill>
            <a:schemeClr val="accent5"/>
          </a:solidFill>
          <a:ln w="10795" cap="flat" cmpd="sng" algn="ctr">
            <a:noFill/>
            <a:prstDash val="solid"/>
            <a:headEnd type="none" w="med" len="med"/>
            <a:tailEnd type="none" w="med" len="med"/>
          </a:ln>
          <a:effectLst/>
        </p:spPr>
        <p:txBody>
          <a:bodyPr vert="horz" wrap="square" lIns="182828" tIns="182828" rIns="182828" bIns="146262" numCol="1" rtlCol="0" anchor="ctr" anchorCtr="0" compatLnSpc="1">
            <a:prstTxWarp prst="textNoShape">
              <a:avLst/>
            </a:prstTxWarp>
            <a:noAutofit/>
          </a:bodyPr>
          <a:lstStyle/>
          <a:p>
            <a:pPr algn="ctr" defTabSz="932114" fontAlgn="base">
              <a:lnSpc>
                <a:spcPct val="90000"/>
              </a:lnSpc>
              <a:spcBef>
                <a:spcPct val="0"/>
              </a:spcBef>
              <a:spcAft>
                <a:spcPct val="0"/>
              </a:spcAft>
              <a:defRPr/>
            </a:pPr>
            <a:r>
              <a:rPr lang="en-US" sz="1400" kern="0" dirty="0"/>
              <a:t>Data Transport</a:t>
            </a:r>
          </a:p>
        </p:txBody>
      </p:sp>
      <p:sp>
        <p:nvSpPr>
          <p:cNvPr id="65" name="Rectangle 64"/>
          <p:cNvSpPr/>
          <p:nvPr/>
        </p:nvSpPr>
        <p:spPr bwMode="auto">
          <a:xfrm>
            <a:off x="748502" y="1280842"/>
            <a:ext cx="1450384" cy="732931"/>
          </a:xfrm>
          <a:prstGeom prst="rect">
            <a:avLst/>
          </a:prstGeom>
          <a:solidFill>
            <a:schemeClr val="accent5"/>
          </a:solidFill>
          <a:ln w="10795" cap="flat" cmpd="sng" algn="ctr">
            <a:noFill/>
            <a:prstDash val="solid"/>
            <a:headEnd type="none" w="med" len="med"/>
            <a:tailEnd type="none" w="med" len="med"/>
          </a:ln>
          <a:effectLst/>
        </p:spPr>
        <p:txBody>
          <a:bodyPr vert="horz" wrap="square" lIns="182828" tIns="182828" rIns="182828" bIns="146262" numCol="1" rtlCol="0" anchor="ctr" anchorCtr="0" compatLnSpc="1">
            <a:prstTxWarp prst="textNoShape">
              <a:avLst/>
            </a:prstTxWarp>
            <a:noAutofit/>
          </a:bodyPr>
          <a:lstStyle/>
          <a:p>
            <a:pPr algn="ctr" defTabSz="932114" fontAlgn="base">
              <a:spcBef>
                <a:spcPct val="0"/>
              </a:spcBef>
              <a:spcAft>
                <a:spcPct val="0"/>
              </a:spcAft>
              <a:defRPr/>
            </a:pPr>
            <a:r>
              <a:rPr lang="en-US" sz="1400" kern="0" dirty="0"/>
              <a:t>Devices and Data </a:t>
            </a:r>
            <a:r>
              <a:rPr lang="en-US" sz="1400" kern="0" dirty="0" smtClean="0"/>
              <a:t>Sources</a:t>
            </a:r>
          </a:p>
        </p:txBody>
      </p:sp>
      <p:cxnSp>
        <p:nvCxnSpPr>
          <p:cNvPr id="25" name="Elbow Connector 24"/>
          <p:cNvCxnSpPr>
            <a:stCxn id="129" idx="2"/>
          </p:cNvCxnSpPr>
          <p:nvPr/>
        </p:nvCxnSpPr>
        <p:spPr>
          <a:xfrm rot="5400000">
            <a:off x="6546354" y="3871293"/>
            <a:ext cx="406873" cy="1146520"/>
          </a:xfrm>
          <a:prstGeom prst="bentConnector2">
            <a:avLst/>
          </a:prstGeom>
          <a:ln w="19050">
            <a:solidFill>
              <a:srgbClr val="4071CA"/>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V="1">
            <a:off x="9627571" y="4167033"/>
            <a:ext cx="448296" cy="1516"/>
          </a:xfrm>
          <a:prstGeom prst="straightConnector1">
            <a:avLst/>
          </a:prstGeom>
          <a:noFill/>
          <a:ln w="38100" cap="flat" cmpd="sng" algn="ctr">
            <a:solidFill>
              <a:srgbClr val="4472C4"/>
            </a:solidFill>
            <a:prstDash val="solid"/>
            <a:miter lim="800000"/>
            <a:headEnd type="triangle" w="med" len="med"/>
            <a:tailEnd type="triangle" w="med" len="med"/>
          </a:ln>
          <a:effectLst/>
        </p:spPr>
      </p:cxnSp>
      <p:cxnSp>
        <p:nvCxnSpPr>
          <p:cNvPr id="58" name="Elbow Connector 57"/>
          <p:cNvCxnSpPr/>
          <p:nvPr/>
        </p:nvCxnSpPr>
        <p:spPr>
          <a:xfrm>
            <a:off x="7323050" y="4241115"/>
            <a:ext cx="1099288" cy="406874"/>
          </a:xfrm>
          <a:prstGeom prst="bentConnector3">
            <a:avLst>
              <a:gd name="adj1" fmla="val 540"/>
            </a:avLst>
          </a:prstGeom>
          <a:ln w="19050">
            <a:solidFill>
              <a:srgbClr val="4071CA"/>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117"/>
          <p:cNvSpPr/>
          <p:nvPr/>
        </p:nvSpPr>
        <p:spPr>
          <a:xfrm>
            <a:off x="4249709" y="2330891"/>
            <a:ext cx="768816" cy="2878756"/>
          </a:xfrm>
          <a:prstGeom prst="rect">
            <a:avLst/>
          </a:prstGeom>
          <a:solidFill>
            <a:srgbClr val="5A80CB"/>
          </a:solidFill>
          <a:ln w="6350" cap="flat" cmpd="sng" algn="ctr">
            <a:solidFill>
              <a:srgbClr val="4472C4"/>
            </a:solidFill>
            <a:prstDash val="solid"/>
            <a:miter lim="800000"/>
          </a:ln>
          <a:effectLst/>
        </p:spPr>
        <p:txBody>
          <a:bodyPr rtlCol="0" anchor="ctr"/>
          <a:lstStyle/>
          <a:p>
            <a:pPr algn="ctr" defTabSz="914224">
              <a:defRPr/>
            </a:pPr>
            <a:r>
              <a:rPr lang="en-US" sz="1200" kern="0" dirty="0">
                <a:cs typeface="Arial" panose="020B0604020202020204" pitchFamily="34" charset="0"/>
              </a:rPr>
              <a:t>Azure Event Hubs</a:t>
            </a:r>
            <a:br>
              <a:rPr lang="en-US" sz="1200" kern="0" dirty="0">
                <a:cs typeface="Arial" panose="020B0604020202020204" pitchFamily="34" charset="0"/>
              </a:rPr>
            </a:br>
            <a:r>
              <a:rPr lang="en-US" sz="1200" kern="0" dirty="0">
                <a:cs typeface="Arial" panose="020B0604020202020204" pitchFamily="34" charset="0"/>
              </a:rPr>
              <a:t>&amp; Service Bus</a:t>
            </a:r>
          </a:p>
        </p:txBody>
      </p:sp>
      <p:sp>
        <p:nvSpPr>
          <p:cNvPr id="48" name="Rectangle 47"/>
          <p:cNvSpPr/>
          <p:nvPr/>
        </p:nvSpPr>
        <p:spPr>
          <a:xfrm>
            <a:off x="1157938" y="3122755"/>
            <a:ext cx="620784" cy="269965"/>
          </a:xfrm>
          <a:prstGeom prst="rect">
            <a:avLst/>
          </a:prstGeom>
          <a:solidFill>
            <a:srgbClr val="5A80CB"/>
          </a:solidFill>
          <a:ln w="6350" cap="flat" cmpd="sng" algn="ctr">
            <a:solidFill>
              <a:srgbClr val="4472C4"/>
            </a:solidFill>
            <a:prstDash val="solid"/>
            <a:miter lim="800000"/>
          </a:ln>
          <a:effectLst/>
        </p:spPr>
        <p:txBody>
          <a:bodyPr rtlCol="0" anchor="ctr"/>
          <a:lstStyle/>
          <a:p>
            <a:pPr algn="ctr" defTabSz="914224"/>
            <a:r>
              <a:rPr lang="en-US" sz="1200" kern="0" dirty="0">
                <a:cs typeface="Arial" panose="020B0604020202020204" pitchFamily="34" charset="0"/>
              </a:rPr>
              <a:t>Agent</a:t>
            </a:r>
          </a:p>
        </p:txBody>
      </p:sp>
      <p:sp>
        <p:nvSpPr>
          <p:cNvPr id="66" name="Rectangle 65"/>
          <p:cNvSpPr/>
          <p:nvPr/>
        </p:nvSpPr>
        <p:spPr>
          <a:xfrm>
            <a:off x="2829312" y="4917012"/>
            <a:ext cx="620784" cy="269965"/>
          </a:xfrm>
          <a:prstGeom prst="rect">
            <a:avLst/>
          </a:prstGeom>
          <a:solidFill>
            <a:srgbClr val="5A80CB"/>
          </a:solidFill>
          <a:ln w="6350" cap="flat" cmpd="sng" algn="ctr">
            <a:solidFill>
              <a:srgbClr val="4472C4"/>
            </a:solidFill>
            <a:prstDash val="solid"/>
            <a:miter lim="800000"/>
          </a:ln>
          <a:effectLst/>
        </p:spPr>
        <p:txBody>
          <a:bodyPr rtlCol="0" anchor="ctr"/>
          <a:lstStyle/>
          <a:p>
            <a:pPr algn="ctr" defTabSz="914224"/>
            <a:r>
              <a:rPr lang="en-US" sz="1200" kern="0" dirty="0">
                <a:cs typeface="Arial" panose="020B0604020202020204" pitchFamily="34" charset="0"/>
              </a:rPr>
              <a:t>Agent</a:t>
            </a:r>
          </a:p>
        </p:txBody>
      </p:sp>
      <p:cxnSp>
        <p:nvCxnSpPr>
          <p:cNvPr id="14" name="Elbow Connector 13"/>
          <p:cNvCxnSpPr>
            <a:stCxn id="60" idx="3"/>
            <a:endCxn id="121" idx="1"/>
          </p:cNvCxnSpPr>
          <p:nvPr/>
        </p:nvCxnSpPr>
        <p:spPr>
          <a:xfrm flipV="1">
            <a:off x="2155006" y="4744265"/>
            <a:ext cx="423164" cy="646488"/>
          </a:xfrm>
          <a:prstGeom prst="bentConnector3">
            <a:avLst>
              <a:gd name="adj1" fmla="val 50000"/>
            </a:avLst>
          </a:prstGeom>
          <a:ln w="38100">
            <a:solidFill>
              <a:srgbClr val="5A80C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62"/>
          <p:cNvCxnSpPr>
            <a:stCxn id="59" idx="3"/>
            <a:endCxn id="121" idx="1"/>
          </p:cNvCxnSpPr>
          <p:nvPr/>
        </p:nvCxnSpPr>
        <p:spPr>
          <a:xfrm>
            <a:off x="2155006" y="4214093"/>
            <a:ext cx="423164" cy="530172"/>
          </a:xfrm>
          <a:prstGeom prst="bentConnector3">
            <a:avLst>
              <a:gd name="adj1" fmla="val 50000"/>
            </a:avLst>
          </a:prstGeom>
          <a:ln w="38100">
            <a:solidFill>
              <a:srgbClr val="5A80C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3755727" y="4746318"/>
            <a:ext cx="317030" cy="0"/>
          </a:xfrm>
          <a:prstGeom prst="straightConnector1">
            <a:avLst/>
          </a:prstGeom>
          <a:noFill/>
          <a:ln w="38100" cap="flat" cmpd="sng" algn="ctr">
            <a:solidFill>
              <a:srgbClr val="4472C4"/>
            </a:solidFill>
            <a:prstDash val="solid"/>
            <a:miter lim="800000"/>
            <a:headEnd type="triangle" w="med" len="med"/>
            <a:tailEnd type="triangle" w="med" len="med"/>
          </a:ln>
          <a:effectLst/>
        </p:spPr>
      </p:cxnSp>
      <p:cxnSp>
        <p:nvCxnSpPr>
          <p:cNvPr id="67" name="Straight Arrow Connector 66"/>
          <p:cNvCxnSpPr/>
          <p:nvPr/>
        </p:nvCxnSpPr>
        <p:spPr>
          <a:xfrm flipV="1">
            <a:off x="2212589" y="4029904"/>
            <a:ext cx="1866108" cy="758"/>
          </a:xfrm>
          <a:prstGeom prst="straightConnector1">
            <a:avLst/>
          </a:prstGeom>
          <a:noFill/>
          <a:ln w="38100" cap="flat" cmpd="sng" algn="ctr">
            <a:solidFill>
              <a:srgbClr val="4472C4"/>
            </a:solidFill>
            <a:prstDash val="solid"/>
            <a:miter lim="800000"/>
            <a:headEnd type="triangle" w="med" len="med"/>
            <a:tailEnd type="triangle" w="med" len="med"/>
          </a:ln>
          <a:effectLst/>
        </p:spPr>
      </p:cxnSp>
      <p:sp>
        <p:nvSpPr>
          <p:cNvPr id="70" name="Rectangle 69"/>
          <p:cNvSpPr/>
          <p:nvPr/>
        </p:nvSpPr>
        <p:spPr>
          <a:xfrm>
            <a:off x="1157938" y="4348461"/>
            <a:ext cx="620784" cy="269965"/>
          </a:xfrm>
          <a:prstGeom prst="rect">
            <a:avLst/>
          </a:prstGeom>
          <a:solidFill>
            <a:srgbClr val="5A80CB"/>
          </a:solidFill>
          <a:ln w="6350" cap="flat" cmpd="sng" algn="ctr">
            <a:solidFill>
              <a:srgbClr val="4472C4"/>
            </a:solidFill>
            <a:prstDash val="solid"/>
            <a:miter lim="800000"/>
          </a:ln>
          <a:effectLst/>
        </p:spPr>
        <p:txBody>
          <a:bodyPr rtlCol="0" anchor="ctr"/>
          <a:lstStyle/>
          <a:p>
            <a:pPr algn="ctr" defTabSz="914224"/>
            <a:r>
              <a:rPr lang="en-US" sz="1200" kern="0" dirty="0">
                <a:cs typeface="Arial" panose="020B0604020202020204" pitchFamily="34" charset="0"/>
              </a:rPr>
              <a:t>Agent</a:t>
            </a:r>
            <a:endParaRPr lang="en-US" sz="1099" kern="0" dirty="0">
              <a:cs typeface="Arial" panose="020B0604020202020204" pitchFamily="34" charset="0"/>
            </a:endParaRPr>
          </a:p>
        </p:txBody>
      </p:sp>
    </p:spTree>
    <p:extLst>
      <p:ext uri="{BB962C8B-B14F-4D97-AF65-F5344CB8AC3E}">
        <p14:creationId xmlns:p14="http://schemas.microsoft.com/office/powerpoint/2010/main" val="103981328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4" name="Straight Arrow Connector 103"/>
          <p:cNvCxnSpPr/>
          <p:nvPr/>
        </p:nvCxnSpPr>
        <p:spPr>
          <a:xfrm flipV="1">
            <a:off x="2212589" y="2991890"/>
            <a:ext cx="1866108" cy="758"/>
          </a:xfrm>
          <a:prstGeom prst="straightConnector1">
            <a:avLst/>
          </a:prstGeom>
          <a:noFill/>
          <a:ln w="38100" cap="flat" cmpd="sng" algn="ctr">
            <a:solidFill>
              <a:srgbClr val="4472C4"/>
            </a:solidFill>
            <a:prstDash val="solid"/>
            <a:miter lim="800000"/>
            <a:headEnd type="triangle" w="med" len="med"/>
            <a:tailEnd type="triangle" w="med" len="med"/>
          </a:ln>
          <a:effectLst/>
        </p:spPr>
      </p:cxnSp>
      <p:sp>
        <p:nvSpPr>
          <p:cNvPr id="107" name="Oval 106"/>
          <p:cNvSpPr/>
          <p:nvPr/>
        </p:nvSpPr>
        <p:spPr>
          <a:xfrm>
            <a:off x="8720430" y="3456014"/>
            <a:ext cx="207768" cy="203403"/>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4">
              <a:defRPr/>
            </a:pPr>
            <a:endParaRPr lang="en-US" sz="1099" kern="0">
              <a:cs typeface="Arial" panose="020B0604020202020204" pitchFamily="34" charset="0"/>
            </a:endParaRPr>
          </a:p>
        </p:txBody>
      </p:sp>
      <p:sp>
        <p:nvSpPr>
          <p:cNvPr id="108" name="Oval 107"/>
          <p:cNvSpPr/>
          <p:nvPr/>
        </p:nvSpPr>
        <p:spPr>
          <a:xfrm>
            <a:off x="8720430" y="3456014"/>
            <a:ext cx="207768" cy="203403"/>
          </a:xfrm>
          <a:prstGeom prst="ellipse">
            <a:avLst/>
          </a:prstGeom>
          <a:solidFill>
            <a:srgbClr val="5B9BD5"/>
          </a:solidFill>
          <a:ln w="12700" cap="flat" cmpd="sng" algn="ctr">
            <a:solidFill>
              <a:srgbClr val="5B9BD5">
                <a:shade val="50000"/>
              </a:srgbClr>
            </a:solidFill>
            <a:prstDash val="dash"/>
            <a:miter lim="800000"/>
          </a:ln>
          <a:effectLst/>
        </p:spPr>
        <p:txBody>
          <a:bodyPr rtlCol="0" anchor="ctr"/>
          <a:lstStyle/>
          <a:p>
            <a:pPr algn="ctr" defTabSz="914224">
              <a:defRPr/>
            </a:pPr>
            <a:endParaRPr lang="en-US" sz="1099" kern="0">
              <a:cs typeface="Arial" panose="020B0604020202020204" pitchFamily="34" charset="0"/>
            </a:endParaRPr>
          </a:p>
        </p:txBody>
      </p:sp>
      <p:sp>
        <p:nvSpPr>
          <p:cNvPr id="109" name="Rectangle 108"/>
          <p:cNvSpPr/>
          <p:nvPr/>
        </p:nvSpPr>
        <p:spPr>
          <a:xfrm>
            <a:off x="4127247" y="2219514"/>
            <a:ext cx="5450663" cy="3103339"/>
          </a:xfrm>
          <a:prstGeom prst="rect">
            <a:avLst/>
          </a:prstGeom>
          <a:ln w="12700">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914224">
              <a:defRPr/>
            </a:pPr>
            <a:endParaRPr lang="en-US" sz="1099" kern="0" dirty="0">
              <a:solidFill>
                <a:schemeClr val="tx1"/>
              </a:solidFill>
              <a:cs typeface="Arial" panose="020B0604020202020204" pitchFamily="34" charset="0"/>
            </a:endParaRPr>
          </a:p>
        </p:txBody>
      </p:sp>
      <p:sp>
        <p:nvSpPr>
          <p:cNvPr id="110" name="Rectangle 109"/>
          <p:cNvSpPr/>
          <p:nvPr/>
        </p:nvSpPr>
        <p:spPr>
          <a:xfrm>
            <a:off x="7271112" y="2405463"/>
            <a:ext cx="2057088" cy="394798"/>
          </a:xfrm>
          <a:prstGeom prst="rect">
            <a:avLst/>
          </a:prstGeom>
          <a:solidFill>
            <a:srgbClr val="5A80CB"/>
          </a:solidFill>
          <a:ln w="19050" cap="flat" cmpd="sng" algn="ctr">
            <a:solidFill>
              <a:srgbClr val="4472C4"/>
            </a:solidFill>
            <a:prstDash val="solid"/>
            <a:miter lim="800000"/>
          </a:ln>
          <a:effectLst/>
        </p:spPr>
        <p:txBody>
          <a:bodyPr rtlCol="0" anchor="ctr"/>
          <a:lstStyle/>
          <a:p>
            <a:pPr algn="ctr" defTabSz="914224"/>
            <a:r>
              <a:rPr lang="en-US" sz="1200" kern="0" dirty="0" smtClean="0">
                <a:cs typeface="Arial" panose="020B0604020202020204" pitchFamily="34" charset="0"/>
              </a:rPr>
              <a:t>Solution Portal</a:t>
            </a:r>
            <a:endParaRPr lang="en-US" sz="1200" kern="0" dirty="0">
              <a:cs typeface="Arial" panose="020B0604020202020204" pitchFamily="34" charset="0"/>
            </a:endParaRPr>
          </a:p>
        </p:txBody>
      </p:sp>
      <p:sp>
        <p:nvSpPr>
          <p:cNvPr id="111" name="Rectangle 110"/>
          <p:cNvSpPr/>
          <p:nvPr/>
        </p:nvSpPr>
        <p:spPr>
          <a:xfrm>
            <a:off x="5317898" y="2405463"/>
            <a:ext cx="1890878" cy="394798"/>
          </a:xfrm>
          <a:prstGeom prst="rect">
            <a:avLst/>
          </a:prstGeom>
          <a:solidFill>
            <a:srgbClr val="5A80CB"/>
          </a:solidFill>
          <a:ln w="19050" cap="flat" cmpd="sng" algn="ctr">
            <a:solidFill>
              <a:srgbClr val="4472C4"/>
            </a:solidFill>
            <a:prstDash val="solid"/>
            <a:miter lim="800000"/>
          </a:ln>
          <a:effectLst/>
        </p:spPr>
        <p:txBody>
          <a:bodyPr rtlCol="0" anchor="ctr"/>
          <a:lstStyle/>
          <a:p>
            <a:pPr algn="ctr" defTabSz="914224"/>
            <a:r>
              <a:rPr lang="en-US" sz="1200" kern="0" dirty="0">
                <a:cs typeface="Arial" panose="020B0604020202020204" pitchFamily="34" charset="0"/>
              </a:rPr>
              <a:t>Provisioning API</a:t>
            </a:r>
          </a:p>
        </p:txBody>
      </p:sp>
      <p:sp>
        <p:nvSpPr>
          <p:cNvPr id="112" name="Rectangle 111"/>
          <p:cNvSpPr/>
          <p:nvPr/>
        </p:nvSpPr>
        <p:spPr>
          <a:xfrm>
            <a:off x="5317900" y="3049093"/>
            <a:ext cx="3075252" cy="296098"/>
          </a:xfrm>
          <a:prstGeom prst="rect">
            <a:avLst/>
          </a:prstGeom>
          <a:solidFill>
            <a:srgbClr val="5A80CB"/>
          </a:solidFill>
          <a:ln w="19050" cap="flat" cmpd="sng" algn="ctr">
            <a:solidFill>
              <a:srgbClr val="4472C4"/>
            </a:solidFill>
            <a:prstDash val="solid"/>
            <a:miter lim="800000"/>
          </a:ln>
          <a:effectLst/>
        </p:spPr>
        <p:txBody>
          <a:bodyPr rtlCol="0" anchor="ctr"/>
          <a:lstStyle/>
          <a:p>
            <a:pPr algn="ctr" defTabSz="914224"/>
            <a:r>
              <a:rPr lang="en-US" sz="1200" kern="0" dirty="0" smtClean="0">
                <a:cs typeface="Arial" panose="020B0604020202020204" pitchFamily="34" charset="0"/>
              </a:rPr>
              <a:t>Device Registry Store</a:t>
            </a:r>
            <a:endParaRPr lang="en-US" sz="1200" kern="0" dirty="0">
              <a:cs typeface="Arial" panose="020B0604020202020204" pitchFamily="34" charset="0"/>
            </a:endParaRPr>
          </a:p>
        </p:txBody>
      </p:sp>
      <p:cxnSp>
        <p:nvCxnSpPr>
          <p:cNvPr id="113" name="Straight Arrow Connector 112"/>
          <p:cNvCxnSpPr>
            <a:stCxn id="111" idx="2"/>
          </p:cNvCxnSpPr>
          <p:nvPr/>
        </p:nvCxnSpPr>
        <p:spPr>
          <a:xfrm flipH="1">
            <a:off x="6263317" y="2800263"/>
            <a:ext cx="20" cy="248830"/>
          </a:xfrm>
          <a:prstGeom prst="straightConnector1">
            <a:avLst/>
          </a:prstGeom>
          <a:noFill/>
          <a:ln w="19050" cap="flat" cmpd="sng" algn="ctr">
            <a:solidFill>
              <a:srgbClr val="5A80CB"/>
            </a:solidFill>
            <a:prstDash val="solid"/>
            <a:miter lim="800000"/>
            <a:tailEnd type="triangle"/>
          </a:ln>
          <a:effectLst/>
        </p:spPr>
      </p:cxnSp>
      <p:cxnSp>
        <p:nvCxnSpPr>
          <p:cNvPr id="114" name="Straight Arrow Connector 113"/>
          <p:cNvCxnSpPr/>
          <p:nvPr/>
        </p:nvCxnSpPr>
        <p:spPr>
          <a:xfrm flipH="1">
            <a:off x="7970837" y="2785487"/>
            <a:ext cx="20" cy="248830"/>
          </a:xfrm>
          <a:prstGeom prst="straightConnector1">
            <a:avLst/>
          </a:prstGeom>
          <a:noFill/>
          <a:ln w="19050" cap="flat" cmpd="sng" algn="ctr">
            <a:solidFill>
              <a:srgbClr val="5A80CB"/>
            </a:solidFill>
            <a:prstDash val="solid"/>
            <a:miter lim="800000"/>
            <a:tailEnd type="triangle"/>
          </a:ln>
          <a:effectLst/>
        </p:spPr>
      </p:cxnSp>
      <p:cxnSp>
        <p:nvCxnSpPr>
          <p:cNvPr id="115" name="Straight Arrow Connector 114"/>
          <p:cNvCxnSpPr/>
          <p:nvPr/>
        </p:nvCxnSpPr>
        <p:spPr>
          <a:xfrm flipH="1">
            <a:off x="8866328" y="2800263"/>
            <a:ext cx="20" cy="248830"/>
          </a:xfrm>
          <a:prstGeom prst="straightConnector1">
            <a:avLst/>
          </a:prstGeom>
          <a:noFill/>
          <a:ln w="19050" cap="flat" cmpd="sng" algn="ctr">
            <a:solidFill>
              <a:srgbClr val="5A80CB"/>
            </a:solidFill>
            <a:prstDash val="solid"/>
            <a:miter lim="800000"/>
            <a:tailEnd type="triangle"/>
          </a:ln>
          <a:effectLst/>
        </p:spPr>
      </p:cxnSp>
      <p:sp>
        <p:nvSpPr>
          <p:cNvPr id="128" name="Oval 127"/>
          <p:cNvSpPr/>
          <p:nvPr/>
        </p:nvSpPr>
        <p:spPr>
          <a:xfrm>
            <a:off x="8720430" y="3456014"/>
            <a:ext cx="207768" cy="203403"/>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224">
              <a:defRPr/>
            </a:pPr>
            <a:endParaRPr lang="en-US" sz="1099" kern="0">
              <a:cs typeface="Arial" panose="020B0604020202020204" pitchFamily="34" charset="0"/>
            </a:endParaRPr>
          </a:p>
        </p:txBody>
      </p:sp>
      <p:sp>
        <p:nvSpPr>
          <p:cNvPr id="129" name="Rectangle 128"/>
          <p:cNvSpPr/>
          <p:nvPr/>
        </p:nvSpPr>
        <p:spPr>
          <a:xfrm>
            <a:off x="5317898" y="3868419"/>
            <a:ext cx="4010301" cy="372697"/>
          </a:xfrm>
          <a:prstGeom prst="rect">
            <a:avLst/>
          </a:prstGeom>
          <a:solidFill>
            <a:srgbClr val="5A80CB"/>
          </a:solidFill>
          <a:ln w="19050" cap="flat" cmpd="sng" algn="ctr">
            <a:solidFill>
              <a:srgbClr val="4472C4"/>
            </a:solidFill>
            <a:prstDash val="solid"/>
            <a:miter lim="800000"/>
          </a:ln>
          <a:effectLst/>
        </p:spPr>
        <p:txBody>
          <a:bodyPr rtlCol="0" anchor="ctr"/>
          <a:lstStyle/>
          <a:p>
            <a:pPr algn="ctr" defTabSz="914224">
              <a:defRPr/>
            </a:pPr>
            <a:r>
              <a:rPr lang="en-US" sz="1200" kern="0" dirty="0">
                <a:cs typeface="Arial" panose="020B0604020202020204" pitchFamily="34" charset="0"/>
              </a:rPr>
              <a:t>Stream Event Processor</a:t>
            </a:r>
          </a:p>
        </p:txBody>
      </p:sp>
      <p:sp>
        <p:nvSpPr>
          <p:cNvPr id="132" name="Rectangle 131"/>
          <p:cNvSpPr/>
          <p:nvPr/>
        </p:nvSpPr>
        <p:spPr>
          <a:xfrm>
            <a:off x="8422338" y="4390097"/>
            <a:ext cx="858631" cy="777064"/>
          </a:xfrm>
          <a:prstGeom prst="rect">
            <a:avLst/>
          </a:prstGeom>
          <a:solidFill>
            <a:srgbClr val="5A80CB"/>
          </a:solidFill>
          <a:ln w="19050" cap="flat" cmpd="sng" algn="ctr">
            <a:solidFill>
              <a:srgbClr val="4472C4"/>
            </a:solidFill>
            <a:prstDash val="solid"/>
            <a:miter lim="800000"/>
          </a:ln>
          <a:effectLst/>
        </p:spPr>
        <p:txBody>
          <a:bodyPr rtlCol="0" anchor="ctr"/>
          <a:lstStyle/>
          <a:p>
            <a:pPr algn="ctr" defTabSz="914224"/>
            <a:r>
              <a:rPr lang="en-US" sz="1200" kern="0" dirty="0">
                <a:cs typeface="Arial" panose="020B0604020202020204" pitchFamily="34" charset="0"/>
              </a:rPr>
              <a:t>Analytics/ Machine Learning</a:t>
            </a:r>
          </a:p>
        </p:txBody>
      </p:sp>
      <p:cxnSp>
        <p:nvCxnSpPr>
          <p:cNvPr id="135" name="Straight Arrow Connector 134"/>
          <p:cNvCxnSpPr>
            <a:endCxn id="129" idx="1"/>
          </p:cNvCxnSpPr>
          <p:nvPr/>
        </p:nvCxnSpPr>
        <p:spPr>
          <a:xfrm>
            <a:off x="4757195" y="4054768"/>
            <a:ext cx="560703" cy="0"/>
          </a:xfrm>
          <a:prstGeom prst="straightConnector1">
            <a:avLst/>
          </a:prstGeom>
          <a:noFill/>
          <a:ln w="19050" cap="flat" cmpd="sng" algn="ctr">
            <a:solidFill>
              <a:srgbClr val="4472C4"/>
            </a:solidFill>
            <a:prstDash val="solid"/>
            <a:miter lim="800000"/>
            <a:tailEnd type="triangle"/>
          </a:ln>
          <a:effectLst/>
        </p:spPr>
      </p:cxnSp>
      <p:sp>
        <p:nvSpPr>
          <p:cNvPr id="140" name="Rectangle 139"/>
          <p:cNvSpPr/>
          <p:nvPr/>
        </p:nvSpPr>
        <p:spPr>
          <a:xfrm>
            <a:off x="10093406" y="2219514"/>
            <a:ext cx="1450821" cy="3103339"/>
          </a:xfrm>
          <a:prstGeom prst="rect">
            <a:avLst/>
          </a:prstGeom>
          <a:solidFill>
            <a:srgbClr val="5A80CB"/>
          </a:solidFill>
          <a:ln w="12700" cap="flat" cmpd="sng" algn="ctr">
            <a:noFill/>
            <a:prstDash val="solid"/>
            <a:miter lim="800000"/>
          </a:ln>
          <a:effectLst/>
        </p:spPr>
        <p:txBody>
          <a:bodyPr rtlCol="0" anchor="ctr"/>
          <a:lstStyle/>
          <a:p>
            <a:pPr algn="ctr" defTabSz="914224">
              <a:defRPr/>
            </a:pPr>
            <a:r>
              <a:rPr lang="en-US" sz="1200" kern="0" dirty="0">
                <a:cs typeface="Arial" panose="020B0604020202020204" pitchFamily="34" charset="0"/>
              </a:rPr>
              <a:t>Data Visualization &amp; Presentation</a:t>
            </a:r>
          </a:p>
        </p:txBody>
      </p:sp>
      <p:sp>
        <p:nvSpPr>
          <p:cNvPr id="149" name="L-Shape 148"/>
          <p:cNvSpPr/>
          <p:nvPr/>
        </p:nvSpPr>
        <p:spPr>
          <a:xfrm flipH="1">
            <a:off x="5317899" y="3049092"/>
            <a:ext cx="4010301" cy="610326"/>
          </a:xfrm>
          <a:prstGeom prst="corner">
            <a:avLst>
              <a:gd name="adj1" fmla="val 46089"/>
              <a:gd name="adj2" fmla="val 146666"/>
            </a:avLst>
          </a:prstGeom>
          <a:solidFill>
            <a:srgbClr val="5A80CB"/>
          </a:solidFill>
          <a:ln w="19050" cap="flat" cmpd="sng" algn="ctr">
            <a:solidFill>
              <a:srgbClr val="4472C4"/>
            </a:solidFill>
            <a:prstDash val="solid"/>
            <a:miter lim="800000"/>
          </a:ln>
          <a:effectLst/>
        </p:spPr>
        <p:txBody>
          <a:bodyPr rtlCol="0" anchor="ctr"/>
          <a:lstStyle/>
          <a:p>
            <a:pPr algn="ctr" defTabSz="914224"/>
            <a:r>
              <a:rPr lang="en-US" sz="1200" kern="0" dirty="0">
                <a:cs typeface="Arial" panose="020B0604020202020204" pitchFamily="34" charset="0"/>
              </a:rPr>
              <a:t>Device State </a:t>
            </a:r>
            <a:r>
              <a:rPr lang="en-US" sz="1200" kern="0" dirty="0" smtClean="0">
                <a:cs typeface="Arial" panose="020B0604020202020204" pitchFamily="34" charset="0"/>
              </a:rPr>
              <a:t>Store</a:t>
            </a:r>
            <a:endParaRPr lang="en-US" sz="1200" kern="0" dirty="0">
              <a:cs typeface="Arial" panose="020B0604020202020204" pitchFamily="34" charset="0"/>
            </a:endParaRPr>
          </a:p>
        </p:txBody>
      </p:sp>
      <p:sp>
        <p:nvSpPr>
          <p:cNvPr id="121" name="Rectangle 120"/>
          <p:cNvSpPr/>
          <p:nvPr/>
        </p:nvSpPr>
        <p:spPr>
          <a:xfrm>
            <a:off x="2578171" y="4289105"/>
            <a:ext cx="1123066" cy="910320"/>
          </a:xfrm>
          <a:prstGeom prst="rect">
            <a:avLst/>
          </a:prstGeom>
          <a:noFill/>
          <a:ln w="12700" cap="flat" cmpd="sng" algn="ctr">
            <a:solidFill>
              <a:sysClr val="windowText" lastClr="000000"/>
            </a:solidFill>
            <a:prstDash val="dash"/>
            <a:miter lim="800000"/>
          </a:ln>
          <a:effectLst/>
        </p:spPr>
        <p:txBody>
          <a:bodyPr rtlCol="0" anchor="ctr"/>
          <a:lstStyle/>
          <a:p>
            <a:pPr algn="ctr" defTabSz="914224">
              <a:defRPr/>
            </a:pPr>
            <a:r>
              <a:rPr lang="en-US" sz="1200" kern="0" dirty="0" smtClean="0">
                <a:cs typeface="Arial" panose="020B0604020202020204" pitchFamily="34" charset="0"/>
              </a:rPr>
              <a:t>Gateway</a:t>
            </a:r>
            <a:br>
              <a:rPr lang="en-US" sz="1200" kern="0" dirty="0" smtClean="0">
                <a:cs typeface="Arial" panose="020B0604020202020204" pitchFamily="34" charset="0"/>
              </a:rPr>
            </a:br>
            <a:endParaRPr lang="en-US" sz="1200" kern="0" dirty="0">
              <a:cs typeface="Arial" panose="020B0604020202020204" pitchFamily="34" charset="0"/>
            </a:endParaRPr>
          </a:p>
        </p:txBody>
      </p:sp>
      <p:sp>
        <p:nvSpPr>
          <p:cNvPr id="76" name="Title 1"/>
          <p:cNvSpPr>
            <a:spLocks noGrp="1"/>
          </p:cNvSpPr>
          <p:nvPr>
            <p:ph type="title"/>
          </p:nvPr>
        </p:nvSpPr>
        <p:spPr/>
        <p:txBody>
          <a:bodyPr/>
          <a:lstStyle/>
          <a:p>
            <a:r>
              <a:rPr lang="en-US" sz="4800" dirty="0" smtClean="0">
                <a:solidFill>
                  <a:schemeClr val="tx1"/>
                </a:solidFill>
              </a:rPr>
              <a:t>Azure IoT Services Reference Architecture (2)</a:t>
            </a:r>
            <a:endParaRPr lang="en-US" sz="4800" dirty="0">
              <a:solidFill>
                <a:schemeClr val="tx1"/>
              </a:solidFill>
            </a:endParaRPr>
          </a:p>
        </p:txBody>
      </p:sp>
      <p:sp>
        <p:nvSpPr>
          <p:cNvPr id="39" name="Rectangle 38"/>
          <p:cNvSpPr/>
          <p:nvPr/>
        </p:nvSpPr>
        <p:spPr>
          <a:xfrm>
            <a:off x="5317898" y="4390097"/>
            <a:ext cx="858631" cy="777064"/>
          </a:xfrm>
          <a:prstGeom prst="rect">
            <a:avLst/>
          </a:prstGeom>
          <a:solidFill>
            <a:srgbClr val="5A80CB"/>
          </a:solidFill>
          <a:ln w="19050" cap="flat" cmpd="sng" algn="ctr">
            <a:solidFill>
              <a:srgbClr val="4472C4"/>
            </a:solidFill>
            <a:prstDash val="solid"/>
            <a:miter lim="800000"/>
          </a:ln>
          <a:effectLst/>
        </p:spPr>
        <p:txBody>
          <a:bodyPr rtlCol="0" anchor="ctr"/>
          <a:lstStyle/>
          <a:p>
            <a:pPr algn="ctr" defTabSz="914224"/>
            <a:r>
              <a:rPr lang="en-US" sz="1200" kern="0" dirty="0">
                <a:cs typeface="Arial" panose="020B0604020202020204" pitchFamily="34" charset="0"/>
              </a:rPr>
              <a:t>Storage</a:t>
            </a:r>
          </a:p>
        </p:txBody>
      </p:sp>
      <p:cxnSp>
        <p:nvCxnSpPr>
          <p:cNvPr id="7" name="Straight Arrow Connector 6"/>
          <p:cNvCxnSpPr/>
          <p:nvPr/>
        </p:nvCxnSpPr>
        <p:spPr>
          <a:xfrm flipH="1">
            <a:off x="6176529" y="4827202"/>
            <a:ext cx="2245809" cy="0"/>
          </a:xfrm>
          <a:prstGeom prst="straightConnector1">
            <a:avLst/>
          </a:prstGeom>
          <a:ln w="19050">
            <a:solidFill>
              <a:srgbClr val="4071C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V="1">
            <a:off x="8824313" y="3659418"/>
            <a:ext cx="0" cy="302628"/>
          </a:xfrm>
          <a:prstGeom prst="straightConnector1">
            <a:avLst/>
          </a:prstGeom>
          <a:noFill/>
          <a:ln w="19050" cap="flat" cmpd="sng" algn="ctr">
            <a:solidFill>
              <a:srgbClr val="5A80CB"/>
            </a:solidFill>
            <a:prstDash val="solid"/>
            <a:miter lim="800000"/>
            <a:tailEnd type="triangle"/>
          </a:ln>
          <a:effectLst/>
        </p:spPr>
      </p:cxnSp>
      <p:sp>
        <p:nvSpPr>
          <p:cNvPr id="57" name="TextBox 56"/>
          <p:cNvSpPr txBox="1"/>
          <p:nvPr/>
        </p:nvSpPr>
        <p:spPr>
          <a:xfrm>
            <a:off x="781654" y="2468933"/>
            <a:ext cx="1373352" cy="967344"/>
          </a:xfrm>
          <a:prstGeom prst="roundRect">
            <a:avLst/>
          </a:prstGeom>
          <a:ln>
            <a:solidFill>
              <a:srgbClr val="5A80CB"/>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1200" dirty="0"/>
              <a:t>IP capable </a:t>
            </a:r>
            <a:r>
              <a:rPr lang="en-US" sz="1200" dirty="0" smtClean="0"/>
              <a:t>devices</a:t>
            </a:r>
            <a:br>
              <a:rPr lang="en-US" sz="1200" dirty="0" smtClean="0"/>
            </a:br>
            <a:endParaRPr lang="en-US" sz="1099" dirty="0"/>
          </a:p>
        </p:txBody>
      </p:sp>
      <p:sp>
        <p:nvSpPr>
          <p:cNvPr id="59" name="TextBox 58"/>
          <p:cNvSpPr txBox="1"/>
          <p:nvPr/>
        </p:nvSpPr>
        <p:spPr>
          <a:xfrm>
            <a:off x="781654" y="3769706"/>
            <a:ext cx="1373352" cy="888774"/>
          </a:xfrm>
          <a:prstGeom prst="roundRect">
            <a:avLst/>
          </a:prstGeom>
          <a:ln>
            <a:solidFill>
              <a:srgbClr val="5A80CB"/>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1200" dirty="0" smtClean="0"/>
              <a:t>Existing IoT devices</a:t>
            </a:r>
          </a:p>
          <a:p>
            <a:endParaRPr lang="en-US" sz="1200" dirty="0"/>
          </a:p>
        </p:txBody>
      </p:sp>
      <p:sp>
        <p:nvSpPr>
          <p:cNvPr id="60" name="TextBox 59"/>
          <p:cNvSpPr txBox="1"/>
          <p:nvPr/>
        </p:nvSpPr>
        <p:spPr>
          <a:xfrm>
            <a:off x="781654" y="4991909"/>
            <a:ext cx="1373352" cy="797688"/>
          </a:xfrm>
          <a:prstGeom prst="roundRect">
            <a:avLst/>
          </a:prstGeom>
          <a:ln>
            <a:solidFill>
              <a:srgbClr val="5A80CB"/>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1200" dirty="0"/>
              <a:t>Low power devices </a:t>
            </a:r>
          </a:p>
        </p:txBody>
      </p:sp>
      <p:sp>
        <p:nvSpPr>
          <p:cNvPr id="61" name="Rectangle 60"/>
          <p:cNvSpPr/>
          <p:nvPr/>
        </p:nvSpPr>
        <p:spPr bwMode="auto">
          <a:xfrm>
            <a:off x="10099207" y="1280842"/>
            <a:ext cx="1450384" cy="732931"/>
          </a:xfrm>
          <a:prstGeom prst="rect">
            <a:avLst/>
          </a:prstGeom>
          <a:solidFill>
            <a:schemeClr val="accent5"/>
          </a:solidFill>
          <a:ln w="10795" cap="flat" cmpd="sng" algn="ctr">
            <a:noFill/>
            <a:prstDash val="solid"/>
            <a:headEnd type="none" w="med" len="med"/>
            <a:tailEnd type="none" w="med" len="med"/>
          </a:ln>
          <a:effectLst/>
        </p:spPr>
        <p:txBody>
          <a:bodyPr vert="horz" wrap="square" lIns="182828" tIns="182828" rIns="182828" bIns="146262" numCol="1" rtlCol="0" anchor="ctr" anchorCtr="0" compatLnSpc="1">
            <a:prstTxWarp prst="textNoShape">
              <a:avLst/>
            </a:prstTxWarp>
            <a:noAutofit/>
          </a:bodyPr>
          <a:lstStyle/>
          <a:p>
            <a:pPr algn="ctr" defTabSz="932114" fontAlgn="base">
              <a:lnSpc>
                <a:spcPct val="90000"/>
              </a:lnSpc>
              <a:spcBef>
                <a:spcPct val="0"/>
              </a:spcBef>
              <a:spcAft>
                <a:spcPct val="0"/>
              </a:spcAft>
            </a:pPr>
            <a:r>
              <a:rPr lang="en-US" sz="1400" kern="0" dirty="0"/>
              <a:t>Presentation </a:t>
            </a:r>
            <a:endParaRPr lang="en-US" sz="1122" kern="0" dirty="0"/>
          </a:p>
        </p:txBody>
      </p:sp>
      <p:sp>
        <p:nvSpPr>
          <p:cNvPr id="62" name="Rectangle 61"/>
          <p:cNvSpPr/>
          <p:nvPr/>
        </p:nvSpPr>
        <p:spPr bwMode="auto">
          <a:xfrm>
            <a:off x="4132611" y="1280841"/>
            <a:ext cx="5450663" cy="732932"/>
          </a:xfrm>
          <a:prstGeom prst="rect">
            <a:avLst/>
          </a:prstGeom>
          <a:solidFill>
            <a:schemeClr val="accent5"/>
          </a:solidFill>
          <a:ln w="10795" cap="flat" cmpd="sng" algn="ctr">
            <a:noFill/>
            <a:prstDash val="solid"/>
            <a:headEnd type="none" w="med" len="med"/>
            <a:tailEnd type="none" w="med" len="med"/>
          </a:ln>
          <a:effectLst/>
        </p:spPr>
        <p:txBody>
          <a:bodyPr vert="horz" wrap="square" lIns="182828" tIns="182828" rIns="182828" bIns="146262" numCol="1" rtlCol="0" anchor="ctr" anchorCtr="0" compatLnSpc="1">
            <a:prstTxWarp prst="textNoShape">
              <a:avLst/>
            </a:prstTxWarp>
            <a:noAutofit/>
          </a:bodyPr>
          <a:lstStyle/>
          <a:p>
            <a:pPr algn="ctr" defTabSz="932114" fontAlgn="base">
              <a:lnSpc>
                <a:spcPct val="90000"/>
              </a:lnSpc>
              <a:spcBef>
                <a:spcPct val="0"/>
              </a:spcBef>
              <a:spcAft>
                <a:spcPct val="0"/>
              </a:spcAft>
              <a:defRPr/>
            </a:pPr>
            <a:r>
              <a:rPr lang="en-US" sz="1400" kern="0" dirty="0"/>
              <a:t>Device and Event Processing</a:t>
            </a:r>
          </a:p>
        </p:txBody>
      </p:sp>
      <p:sp>
        <p:nvSpPr>
          <p:cNvPr id="64" name="Rectangle 63"/>
          <p:cNvSpPr/>
          <p:nvPr/>
        </p:nvSpPr>
        <p:spPr bwMode="auto">
          <a:xfrm>
            <a:off x="2419874" y="1280842"/>
            <a:ext cx="1450384" cy="732931"/>
          </a:xfrm>
          <a:prstGeom prst="rect">
            <a:avLst/>
          </a:prstGeom>
          <a:solidFill>
            <a:schemeClr val="accent5"/>
          </a:solidFill>
          <a:ln w="10795" cap="flat" cmpd="sng" algn="ctr">
            <a:noFill/>
            <a:prstDash val="solid"/>
            <a:headEnd type="none" w="med" len="med"/>
            <a:tailEnd type="none" w="med" len="med"/>
          </a:ln>
          <a:effectLst/>
        </p:spPr>
        <p:txBody>
          <a:bodyPr vert="horz" wrap="square" lIns="182828" tIns="182828" rIns="182828" bIns="146262" numCol="1" rtlCol="0" anchor="ctr" anchorCtr="0" compatLnSpc="1">
            <a:prstTxWarp prst="textNoShape">
              <a:avLst/>
            </a:prstTxWarp>
            <a:noAutofit/>
          </a:bodyPr>
          <a:lstStyle/>
          <a:p>
            <a:pPr algn="ctr" defTabSz="932114" fontAlgn="base">
              <a:lnSpc>
                <a:spcPct val="90000"/>
              </a:lnSpc>
              <a:spcBef>
                <a:spcPct val="0"/>
              </a:spcBef>
              <a:spcAft>
                <a:spcPct val="0"/>
              </a:spcAft>
              <a:defRPr/>
            </a:pPr>
            <a:r>
              <a:rPr lang="en-US" sz="1400" kern="0" dirty="0"/>
              <a:t>Data Transport</a:t>
            </a:r>
          </a:p>
        </p:txBody>
      </p:sp>
      <p:sp>
        <p:nvSpPr>
          <p:cNvPr id="65" name="Rectangle 64"/>
          <p:cNvSpPr/>
          <p:nvPr/>
        </p:nvSpPr>
        <p:spPr bwMode="auto">
          <a:xfrm>
            <a:off x="748502" y="1280842"/>
            <a:ext cx="1450384" cy="732931"/>
          </a:xfrm>
          <a:prstGeom prst="rect">
            <a:avLst/>
          </a:prstGeom>
          <a:solidFill>
            <a:schemeClr val="accent5"/>
          </a:solidFill>
          <a:ln w="10795" cap="flat" cmpd="sng" algn="ctr">
            <a:noFill/>
            <a:prstDash val="solid"/>
            <a:headEnd type="none" w="med" len="med"/>
            <a:tailEnd type="none" w="med" len="med"/>
          </a:ln>
          <a:effectLst/>
        </p:spPr>
        <p:txBody>
          <a:bodyPr vert="horz" wrap="square" lIns="182828" tIns="182828" rIns="182828" bIns="146262" numCol="1" rtlCol="0" anchor="ctr" anchorCtr="0" compatLnSpc="1">
            <a:prstTxWarp prst="textNoShape">
              <a:avLst/>
            </a:prstTxWarp>
            <a:noAutofit/>
          </a:bodyPr>
          <a:lstStyle/>
          <a:p>
            <a:pPr algn="ctr" defTabSz="932114" fontAlgn="base">
              <a:spcBef>
                <a:spcPct val="0"/>
              </a:spcBef>
              <a:spcAft>
                <a:spcPct val="0"/>
              </a:spcAft>
              <a:defRPr/>
            </a:pPr>
            <a:r>
              <a:rPr lang="en-US" sz="1400" kern="0" dirty="0"/>
              <a:t>Devices and Data </a:t>
            </a:r>
            <a:r>
              <a:rPr lang="en-US" sz="1400" kern="0" dirty="0" smtClean="0"/>
              <a:t>Sources</a:t>
            </a:r>
          </a:p>
        </p:txBody>
      </p:sp>
      <p:cxnSp>
        <p:nvCxnSpPr>
          <p:cNvPr id="25" name="Elbow Connector 24"/>
          <p:cNvCxnSpPr>
            <a:stCxn id="129" idx="2"/>
          </p:cNvCxnSpPr>
          <p:nvPr/>
        </p:nvCxnSpPr>
        <p:spPr>
          <a:xfrm rot="5400000">
            <a:off x="6546354" y="3871293"/>
            <a:ext cx="406873" cy="1146520"/>
          </a:xfrm>
          <a:prstGeom prst="bentConnector2">
            <a:avLst/>
          </a:prstGeom>
          <a:ln w="19050">
            <a:solidFill>
              <a:srgbClr val="4071CA"/>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V="1">
            <a:off x="9627571" y="4167033"/>
            <a:ext cx="448296" cy="1516"/>
          </a:xfrm>
          <a:prstGeom prst="straightConnector1">
            <a:avLst/>
          </a:prstGeom>
          <a:noFill/>
          <a:ln w="38100" cap="flat" cmpd="sng" algn="ctr">
            <a:solidFill>
              <a:srgbClr val="4472C4"/>
            </a:solidFill>
            <a:prstDash val="solid"/>
            <a:miter lim="800000"/>
            <a:headEnd type="triangle" w="med" len="med"/>
            <a:tailEnd type="triangle" w="med" len="med"/>
          </a:ln>
          <a:effectLst/>
        </p:spPr>
      </p:cxnSp>
      <p:cxnSp>
        <p:nvCxnSpPr>
          <p:cNvPr id="58" name="Elbow Connector 57"/>
          <p:cNvCxnSpPr/>
          <p:nvPr/>
        </p:nvCxnSpPr>
        <p:spPr>
          <a:xfrm>
            <a:off x="7323050" y="4241115"/>
            <a:ext cx="1099288" cy="406874"/>
          </a:xfrm>
          <a:prstGeom prst="bentConnector3">
            <a:avLst>
              <a:gd name="adj1" fmla="val 540"/>
            </a:avLst>
          </a:prstGeom>
          <a:ln w="19050">
            <a:solidFill>
              <a:srgbClr val="4071CA"/>
            </a:solidFill>
            <a:tailEnd type="triangle"/>
          </a:ln>
        </p:spPr>
        <p:style>
          <a:lnRef idx="1">
            <a:schemeClr val="accent1"/>
          </a:lnRef>
          <a:fillRef idx="0">
            <a:schemeClr val="accent1"/>
          </a:fillRef>
          <a:effectRef idx="0">
            <a:schemeClr val="accent1"/>
          </a:effectRef>
          <a:fontRef idx="minor">
            <a:schemeClr val="tx1"/>
          </a:fontRef>
        </p:style>
      </p:cxnSp>
      <p:sp>
        <p:nvSpPr>
          <p:cNvPr id="118" name="Rectangle 117"/>
          <p:cNvSpPr/>
          <p:nvPr/>
        </p:nvSpPr>
        <p:spPr>
          <a:xfrm>
            <a:off x="4249709" y="2330891"/>
            <a:ext cx="768816" cy="2878756"/>
          </a:xfrm>
          <a:prstGeom prst="rect">
            <a:avLst/>
          </a:prstGeom>
          <a:solidFill>
            <a:srgbClr val="5A80CB"/>
          </a:solidFill>
          <a:ln w="6350" cap="flat" cmpd="sng" algn="ctr">
            <a:solidFill>
              <a:srgbClr val="4472C4"/>
            </a:solidFill>
            <a:prstDash val="solid"/>
            <a:miter lim="800000"/>
          </a:ln>
          <a:effectLst/>
        </p:spPr>
        <p:txBody>
          <a:bodyPr rtlCol="0" anchor="ctr"/>
          <a:lstStyle/>
          <a:p>
            <a:pPr algn="ctr" defTabSz="914224">
              <a:defRPr/>
            </a:pPr>
            <a:r>
              <a:rPr lang="en-US" sz="1200" kern="0" dirty="0">
                <a:cs typeface="Arial" panose="020B0604020202020204" pitchFamily="34" charset="0"/>
              </a:rPr>
              <a:t>Azure </a:t>
            </a:r>
            <a:r>
              <a:rPr lang="en-US" sz="1200" kern="0" dirty="0" err="1" smtClean="0">
                <a:cs typeface="Arial" panose="020B0604020202020204" pitchFamily="34" charset="0"/>
              </a:rPr>
              <a:t>IoT</a:t>
            </a:r>
            <a:r>
              <a:rPr lang="en-US" sz="1200" kern="0" dirty="0" smtClean="0">
                <a:cs typeface="Arial" panose="020B0604020202020204" pitchFamily="34" charset="0"/>
              </a:rPr>
              <a:t> Hub</a:t>
            </a:r>
            <a:endParaRPr lang="en-US" sz="1200" kern="0" dirty="0">
              <a:cs typeface="Arial" panose="020B0604020202020204" pitchFamily="34" charset="0"/>
            </a:endParaRPr>
          </a:p>
        </p:txBody>
      </p:sp>
      <p:sp>
        <p:nvSpPr>
          <p:cNvPr id="48" name="Rectangle 47"/>
          <p:cNvSpPr/>
          <p:nvPr/>
        </p:nvSpPr>
        <p:spPr>
          <a:xfrm>
            <a:off x="1157938" y="3122755"/>
            <a:ext cx="620784" cy="269965"/>
          </a:xfrm>
          <a:prstGeom prst="rect">
            <a:avLst/>
          </a:prstGeom>
          <a:solidFill>
            <a:srgbClr val="5A80CB"/>
          </a:solidFill>
          <a:ln w="6350" cap="flat" cmpd="sng" algn="ctr">
            <a:solidFill>
              <a:srgbClr val="4472C4"/>
            </a:solidFill>
            <a:prstDash val="solid"/>
            <a:miter lim="800000"/>
          </a:ln>
          <a:effectLst/>
        </p:spPr>
        <p:txBody>
          <a:bodyPr rtlCol="0" anchor="ctr"/>
          <a:lstStyle/>
          <a:p>
            <a:pPr algn="ctr" defTabSz="914224"/>
            <a:r>
              <a:rPr lang="en-US" sz="1200" kern="0" dirty="0">
                <a:cs typeface="Arial" panose="020B0604020202020204" pitchFamily="34" charset="0"/>
              </a:rPr>
              <a:t>Agent</a:t>
            </a:r>
          </a:p>
        </p:txBody>
      </p:sp>
      <p:sp>
        <p:nvSpPr>
          <p:cNvPr id="66" name="Rectangle 65"/>
          <p:cNvSpPr/>
          <p:nvPr/>
        </p:nvSpPr>
        <p:spPr>
          <a:xfrm>
            <a:off x="2829312" y="4917012"/>
            <a:ext cx="620784" cy="269965"/>
          </a:xfrm>
          <a:prstGeom prst="rect">
            <a:avLst/>
          </a:prstGeom>
          <a:solidFill>
            <a:srgbClr val="5A80CB"/>
          </a:solidFill>
          <a:ln w="6350" cap="flat" cmpd="sng" algn="ctr">
            <a:solidFill>
              <a:srgbClr val="4472C4"/>
            </a:solidFill>
            <a:prstDash val="solid"/>
            <a:miter lim="800000"/>
          </a:ln>
          <a:effectLst/>
        </p:spPr>
        <p:txBody>
          <a:bodyPr rtlCol="0" anchor="ctr"/>
          <a:lstStyle/>
          <a:p>
            <a:pPr algn="ctr" defTabSz="914224"/>
            <a:r>
              <a:rPr lang="en-US" sz="1200" kern="0" dirty="0">
                <a:cs typeface="Arial" panose="020B0604020202020204" pitchFamily="34" charset="0"/>
              </a:rPr>
              <a:t>Agent</a:t>
            </a:r>
          </a:p>
        </p:txBody>
      </p:sp>
      <p:cxnSp>
        <p:nvCxnSpPr>
          <p:cNvPr id="14" name="Elbow Connector 13"/>
          <p:cNvCxnSpPr>
            <a:stCxn id="60" idx="3"/>
            <a:endCxn id="121" idx="1"/>
          </p:cNvCxnSpPr>
          <p:nvPr/>
        </p:nvCxnSpPr>
        <p:spPr>
          <a:xfrm flipV="1">
            <a:off x="2155006" y="4744265"/>
            <a:ext cx="423164" cy="646488"/>
          </a:xfrm>
          <a:prstGeom prst="bentConnector3">
            <a:avLst>
              <a:gd name="adj1" fmla="val 50000"/>
            </a:avLst>
          </a:prstGeom>
          <a:ln w="38100">
            <a:solidFill>
              <a:srgbClr val="5A80C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62"/>
          <p:cNvCxnSpPr>
            <a:stCxn id="59" idx="3"/>
            <a:endCxn id="121" idx="1"/>
          </p:cNvCxnSpPr>
          <p:nvPr/>
        </p:nvCxnSpPr>
        <p:spPr>
          <a:xfrm>
            <a:off x="2155006" y="4214093"/>
            <a:ext cx="423164" cy="530172"/>
          </a:xfrm>
          <a:prstGeom prst="bentConnector3">
            <a:avLst>
              <a:gd name="adj1" fmla="val 50000"/>
            </a:avLst>
          </a:prstGeom>
          <a:ln w="38100">
            <a:solidFill>
              <a:srgbClr val="5A80CB"/>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3755727" y="4746318"/>
            <a:ext cx="317030" cy="0"/>
          </a:xfrm>
          <a:prstGeom prst="straightConnector1">
            <a:avLst/>
          </a:prstGeom>
          <a:noFill/>
          <a:ln w="38100" cap="flat" cmpd="sng" algn="ctr">
            <a:solidFill>
              <a:srgbClr val="4472C4"/>
            </a:solidFill>
            <a:prstDash val="solid"/>
            <a:miter lim="800000"/>
            <a:headEnd type="triangle" w="med" len="med"/>
            <a:tailEnd type="triangle" w="med" len="med"/>
          </a:ln>
          <a:effectLst/>
        </p:spPr>
      </p:cxnSp>
      <p:cxnSp>
        <p:nvCxnSpPr>
          <p:cNvPr id="67" name="Straight Arrow Connector 66"/>
          <p:cNvCxnSpPr/>
          <p:nvPr/>
        </p:nvCxnSpPr>
        <p:spPr>
          <a:xfrm flipV="1">
            <a:off x="2212589" y="4029904"/>
            <a:ext cx="1866108" cy="758"/>
          </a:xfrm>
          <a:prstGeom prst="straightConnector1">
            <a:avLst/>
          </a:prstGeom>
          <a:noFill/>
          <a:ln w="38100" cap="flat" cmpd="sng" algn="ctr">
            <a:solidFill>
              <a:srgbClr val="4472C4"/>
            </a:solidFill>
            <a:prstDash val="solid"/>
            <a:miter lim="800000"/>
            <a:headEnd type="triangle" w="med" len="med"/>
            <a:tailEnd type="triangle" w="med" len="med"/>
          </a:ln>
          <a:effectLst/>
        </p:spPr>
      </p:cxnSp>
      <p:sp>
        <p:nvSpPr>
          <p:cNvPr id="70" name="Rectangle 69"/>
          <p:cNvSpPr/>
          <p:nvPr/>
        </p:nvSpPr>
        <p:spPr>
          <a:xfrm>
            <a:off x="1157938" y="4348461"/>
            <a:ext cx="620784" cy="269965"/>
          </a:xfrm>
          <a:prstGeom prst="rect">
            <a:avLst/>
          </a:prstGeom>
          <a:solidFill>
            <a:srgbClr val="5A80CB"/>
          </a:solidFill>
          <a:ln w="6350" cap="flat" cmpd="sng" algn="ctr">
            <a:solidFill>
              <a:srgbClr val="4472C4"/>
            </a:solidFill>
            <a:prstDash val="solid"/>
            <a:miter lim="800000"/>
          </a:ln>
          <a:effectLst/>
        </p:spPr>
        <p:txBody>
          <a:bodyPr rtlCol="0" anchor="ctr"/>
          <a:lstStyle/>
          <a:p>
            <a:pPr algn="ctr" defTabSz="914224"/>
            <a:r>
              <a:rPr lang="en-US" sz="1200" kern="0" dirty="0">
                <a:cs typeface="Arial" panose="020B0604020202020204" pitchFamily="34" charset="0"/>
              </a:rPr>
              <a:t>Agent</a:t>
            </a:r>
            <a:endParaRPr lang="en-US" sz="1099" kern="0" dirty="0">
              <a:cs typeface="Arial" panose="020B0604020202020204" pitchFamily="34" charset="0"/>
            </a:endParaRPr>
          </a:p>
        </p:txBody>
      </p:sp>
      <p:cxnSp>
        <p:nvCxnSpPr>
          <p:cNvPr id="71" name="Straight Arrow Connector 70"/>
          <p:cNvCxnSpPr>
            <a:stCxn id="111" idx="1"/>
          </p:cNvCxnSpPr>
          <p:nvPr/>
        </p:nvCxnSpPr>
        <p:spPr>
          <a:xfrm flipH="1">
            <a:off x="5018525" y="2602862"/>
            <a:ext cx="299373" cy="0"/>
          </a:xfrm>
          <a:prstGeom prst="straightConnector1">
            <a:avLst/>
          </a:prstGeom>
          <a:noFill/>
          <a:ln w="19050" cap="flat" cmpd="sng" algn="ctr">
            <a:solidFill>
              <a:srgbClr val="5A80CB"/>
            </a:solidFill>
            <a:prstDash val="solid"/>
            <a:miter lim="800000"/>
            <a:tailEnd type="triangle"/>
          </a:ln>
          <a:effectLst/>
        </p:spPr>
      </p:cxnSp>
      <p:cxnSp>
        <p:nvCxnSpPr>
          <p:cNvPr id="91" name="Elbow Connector 90"/>
          <p:cNvCxnSpPr/>
          <p:nvPr/>
        </p:nvCxnSpPr>
        <p:spPr>
          <a:xfrm rot="10800000" flipV="1">
            <a:off x="5018525" y="2800264"/>
            <a:ext cx="2495112" cy="87397"/>
          </a:xfrm>
          <a:prstGeom prst="bentConnector3">
            <a:avLst>
              <a:gd name="adj1" fmla="val -4634"/>
            </a:avLst>
          </a:prstGeom>
          <a:ln w="19050">
            <a:solidFill>
              <a:srgbClr val="4071CA"/>
            </a:solidFill>
            <a:tailEnd type="triangle"/>
          </a:ln>
        </p:spPr>
        <p:style>
          <a:lnRef idx="1">
            <a:schemeClr val="accent1"/>
          </a:lnRef>
          <a:fillRef idx="0">
            <a:schemeClr val="accent1"/>
          </a:fillRef>
          <a:effectRef idx="0">
            <a:schemeClr val="accent1"/>
          </a:effectRef>
          <a:fontRef idx="minor">
            <a:schemeClr val="tx1"/>
          </a:fontRef>
        </p:style>
      </p:cxnSp>
      <p:sp>
        <p:nvSpPr>
          <p:cNvPr id="2" name="Rounded Rectangle 1"/>
          <p:cNvSpPr/>
          <p:nvPr/>
        </p:nvSpPr>
        <p:spPr>
          <a:xfrm>
            <a:off x="573898" y="2125662"/>
            <a:ext cx="3296360" cy="3954353"/>
          </a:xfrm>
          <a:prstGeom prst="roundRec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97567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IoT</a:t>
            </a:r>
            <a:r>
              <a:rPr lang="en-US" dirty="0"/>
              <a:t> </a:t>
            </a:r>
            <a:r>
              <a:rPr lang="en-US" dirty="0" smtClean="0"/>
              <a:t>is an Inflection Point</a:t>
            </a:r>
            <a:endParaRPr lang="en-IN" dirty="0"/>
          </a:p>
        </p:txBody>
      </p:sp>
      <p:sp>
        <p:nvSpPr>
          <p:cNvPr id="4" name="Rectangle 3"/>
          <p:cNvSpPr>
            <a:spLocks/>
          </p:cNvSpPr>
          <p:nvPr/>
        </p:nvSpPr>
        <p:spPr bwMode="auto">
          <a:xfrm>
            <a:off x="503237" y="2125662"/>
            <a:ext cx="2286000" cy="2743200"/>
          </a:xfrm>
          <a:prstGeom prst="rect">
            <a:avLst/>
          </a:prstGeom>
          <a:solidFill>
            <a:schemeClr val="bg2">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21" tIns="91414" rIns="91414" bIns="46623" numCol="1" rtlCol="0" anchor="b" anchorCtr="0" compatLnSpc="1">
            <a:prstTxWarp prst="textNoShape">
              <a:avLst/>
            </a:prstTxWarp>
          </a:bodyPr>
          <a:lstStyle/>
          <a:p>
            <a:pPr algn="ctr" defTabSz="932543">
              <a:lnSpc>
                <a:spcPct val="90000"/>
              </a:lnSpc>
            </a:pPr>
            <a:r>
              <a:rPr lang="en-US" sz="2400" spc="-50" dirty="0">
                <a:solidFill>
                  <a:prstClr val="white"/>
                </a:solidFill>
                <a:latin typeface="Segoe UI Light"/>
              </a:rPr>
              <a:t>Hardware </a:t>
            </a:r>
            <a:endParaRPr lang="en-US" sz="2400" spc="-50" dirty="0" smtClean="0">
              <a:solidFill>
                <a:prstClr val="white"/>
              </a:solidFill>
              <a:latin typeface="Segoe UI Light"/>
            </a:endParaRPr>
          </a:p>
          <a:p>
            <a:pPr algn="ctr" defTabSz="932543">
              <a:lnSpc>
                <a:spcPct val="90000"/>
              </a:lnSpc>
            </a:pPr>
            <a:r>
              <a:rPr lang="en-US" sz="2400" spc="-50" dirty="0" smtClean="0">
                <a:solidFill>
                  <a:prstClr val="white"/>
                </a:solidFill>
                <a:latin typeface="Segoe UI Light"/>
              </a:rPr>
              <a:t>is </a:t>
            </a:r>
            <a:r>
              <a:rPr lang="en-US" sz="2400" spc="-50" dirty="0">
                <a:solidFill>
                  <a:prstClr val="white"/>
                </a:solidFill>
                <a:latin typeface="Segoe UI Light"/>
              </a:rPr>
              <a:t>cheap</a:t>
            </a:r>
          </a:p>
        </p:txBody>
      </p:sp>
      <p:sp>
        <p:nvSpPr>
          <p:cNvPr id="5" name="Rectangle 4"/>
          <p:cNvSpPr>
            <a:spLocks/>
          </p:cNvSpPr>
          <p:nvPr/>
        </p:nvSpPr>
        <p:spPr bwMode="auto">
          <a:xfrm>
            <a:off x="2775502" y="2125662"/>
            <a:ext cx="2286000" cy="27432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21" tIns="91414" rIns="91414" bIns="46623" numCol="1" rtlCol="0" anchor="b" anchorCtr="0" compatLnSpc="1">
            <a:prstTxWarp prst="textNoShape">
              <a:avLst/>
            </a:prstTxWarp>
          </a:bodyPr>
          <a:lstStyle/>
          <a:p>
            <a:pPr algn="ctr" defTabSz="932543">
              <a:lnSpc>
                <a:spcPct val="90000"/>
              </a:lnSpc>
            </a:pPr>
            <a:r>
              <a:rPr lang="en-US" sz="2400" spc="-50" dirty="0">
                <a:solidFill>
                  <a:prstClr val="white"/>
                </a:solidFill>
                <a:latin typeface="Segoe UI Light"/>
              </a:rPr>
              <a:t>Connectivity </a:t>
            </a:r>
            <a:endParaRPr lang="en-US" sz="2400" spc="-50" dirty="0" smtClean="0">
              <a:solidFill>
                <a:prstClr val="white"/>
              </a:solidFill>
              <a:latin typeface="Segoe UI Light"/>
            </a:endParaRPr>
          </a:p>
          <a:p>
            <a:pPr algn="ctr" defTabSz="932543">
              <a:lnSpc>
                <a:spcPct val="90000"/>
              </a:lnSpc>
            </a:pPr>
            <a:r>
              <a:rPr lang="en-US" sz="2400" spc="-50" dirty="0" smtClean="0">
                <a:solidFill>
                  <a:prstClr val="white"/>
                </a:solidFill>
                <a:latin typeface="Segoe UI Light"/>
              </a:rPr>
              <a:t>is </a:t>
            </a:r>
            <a:r>
              <a:rPr lang="en-US" sz="2400" spc="-50" dirty="0">
                <a:solidFill>
                  <a:prstClr val="white"/>
                </a:solidFill>
                <a:latin typeface="Segoe UI Light"/>
              </a:rPr>
              <a:t>pervasive</a:t>
            </a:r>
          </a:p>
        </p:txBody>
      </p:sp>
      <p:sp>
        <p:nvSpPr>
          <p:cNvPr id="6" name="Rectangle 5"/>
          <p:cNvSpPr>
            <a:spLocks/>
          </p:cNvSpPr>
          <p:nvPr/>
        </p:nvSpPr>
        <p:spPr bwMode="auto">
          <a:xfrm>
            <a:off x="5047767" y="2125662"/>
            <a:ext cx="2286000" cy="2743200"/>
          </a:xfrm>
          <a:prstGeom prst="rect">
            <a:avLst/>
          </a:prstGeom>
          <a:solidFill>
            <a:schemeClr val="accent3">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21" tIns="91414" rIns="91414" bIns="46623" numCol="1" rtlCol="0" anchor="b" anchorCtr="0" compatLnSpc="1">
            <a:prstTxWarp prst="textNoShape">
              <a:avLst/>
            </a:prstTxWarp>
          </a:bodyPr>
          <a:lstStyle/>
          <a:p>
            <a:pPr algn="ctr" defTabSz="932543">
              <a:lnSpc>
                <a:spcPct val="90000"/>
              </a:lnSpc>
            </a:pPr>
            <a:r>
              <a:rPr lang="en-US" sz="2400" spc="-50" dirty="0">
                <a:solidFill>
                  <a:prstClr val="white"/>
                </a:solidFill>
                <a:latin typeface="Segoe UI Light"/>
              </a:rPr>
              <a:t>Development </a:t>
            </a:r>
            <a:endParaRPr lang="en-US" sz="2400" spc="-50" dirty="0" smtClean="0">
              <a:solidFill>
                <a:prstClr val="white"/>
              </a:solidFill>
              <a:latin typeface="Segoe UI Light"/>
            </a:endParaRPr>
          </a:p>
          <a:p>
            <a:pPr algn="ctr" defTabSz="932543">
              <a:lnSpc>
                <a:spcPct val="90000"/>
              </a:lnSpc>
            </a:pPr>
            <a:r>
              <a:rPr lang="en-US" sz="2400" spc="-50" dirty="0" smtClean="0">
                <a:solidFill>
                  <a:prstClr val="white"/>
                </a:solidFill>
                <a:latin typeface="Segoe UI Light"/>
              </a:rPr>
              <a:t>is </a:t>
            </a:r>
            <a:r>
              <a:rPr lang="en-US" sz="2400" spc="-50" dirty="0">
                <a:solidFill>
                  <a:prstClr val="white"/>
                </a:solidFill>
                <a:latin typeface="Segoe UI Light"/>
              </a:rPr>
              <a:t>easy</a:t>
            </a:r>
          </a:p>
        </p:txBody>
      </p:sp>
      <p:sp>
        <p:nvSpPr>
          <p:cNvPr id="7" name="Rectangle 6"/>
          <p:cNvSpPr>
            <a:spLocks/>
          </p:cNvSpPr>
          <p:nvPr/>
        </p:nvSpPr>
        <p:spPr bwMode="auto">
          <a:xfrm>
            <a:off x="9609059" y="2125662"/>
            <a:ext cx="2286000" cy="2743200"/>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21" tIns="91414" rIns="91414" bIns="46623" numCol="1" rtlCol="0" anchor="b" anchorCtr="0" compatLnSpc="1">
            <a:prstTxWarp prst="textNoShape">
              <a:avLst/>
            </a:prstTxWarp>
          </a:bodyPr>
          <a:lstStyle/>
          <a:p>
            <a:pPr algn="ctr" defTabSz="932543">
              <a:lnSpc>
                <a:spcPct val="90000"/>
              </a:lnSpc>
            </a:pPr>
            <a:r>
              <a:rPr lang="en-US" sz="2400" spc="-50" dirty="0">
                <a:solidFill>
                  <a:prstClr val="white"/>
                </a:solidFill>
                <a:latin typeface="Segoe UI Light"/>
              </a:rPr>
              <a:t>New </a:t>
            </a:r>
            <a:r>
              <a:rPr lang="en-US" sz="2400" spc="-50" dirty="0" smtClean="0">
                <a:solidFill>
                  <a:prstClr val="white"/>
                </a:solidFill>
                <a:latin typeface="Segoe UI Light"/>
              </a:rPr>
              <a:t>Innovative Scenarios</a:t>
            </a:r>
            <a:endParaRPr lang="en-US" sz="2400" spc="-50" dirty="0">
              <a:solidFill>
                <a:prstClr val="white"/>
              </a:solidFill>
              <a:latin typeface="Segoe UI Light"/>
            </a:endParaRPr>
          </a:p>
        </p:txBody>
      </p:sp>
      <p:sp>
        <p:nvSpPr>
          <p:cNvPr id="8" name="Rectangle 7"/>
          <p:cNvSpPr>
            <a:spLocks/>
          </p:cNvSpPr>
          <p:nvPr/>
        </p:nvSpPr>
        <p:spPr bwMode="auto">
          <a:xfrm>
            <a:off x="7320032" y="2125662"/>
            <a:ext cx="2286000" cy="2743200"/>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21" tIns="91414" rIns="91414" bIns="46623" numCol="1" rtlCol="0" anchor="b" anchorCtr="0" compatLnSpc="1">
            <a:prstTxWarp prst="textNoShape">
              <a:avLst/>
            </a:prstTxWarp>
          </a:bodyPr>
          <a:lstStyle/>
          <a:p>
            <a:pPr algn="ctr" defTabSz="932543">
              <a:lnSpc>
                <a:spcPct val="90000"/>
              </a:lnSpc>
            </a:pPr>
            <a:r>
              <a:rPr lang="en-US" sz="2400" spc="-50" dirty="0" smtClean="0">
                <a:solidFill>
                  <a:prstClr val="white"/>
                </a:solidFill>
                <a:latin typeface="Segoe UI Light"/>
              </a:rPr>
              <a:t>Huge benefits </a:t>
            </a:r>
            <a:endParaRPr lang="en-US" sz="2400" spc="-50" dirty="0">
              <a:solidFill>
                <a:prstClr val="white"/>
              </a:solidFill>
              <a:latin typeface="Segoe UI Light"/>
            </a:endParaRPr>
          </a:p>
          <a:p>
            <a:pPr algn="ctr" defTabSz="932543">
              <a:lnSpc>
                <a:spcPct val="90000"/>
              </a:lnSpc>
            </a:pPr>
            <a:r>
              <a:rPr lang="en-US" sz="2400" spc="-50" dirty="0">
                <a:solidFill>
                  <a:prstClr val="white"/>
                </a:solidFill>
                <a:latin typeface="Segoe UI Light"/>
              </a:rPr>
              <a:t>fuel </a:t>
            </a:r>
            <a:r>
              <a:rPr lang="en-US" sz="2400" spc="-50" dirty="0" smtClean="0">
                <a:solidFill>
                  <a:prstClr val="white"/>
                </a:solidFill>
                <a:latin typeface="Segoe UI Light"/>
              </a:rPr>
              <a:t>demand</a:t>
            </a:r>
            <a:endParaRPr lang="en-US" sz="2400" spc="-50" dirty="0">
              <a:solidFill>
                <a:prstClr val="white"/>
              </a:solidFill>
              <a:latin typeface="Segoe UI Light"/>
            </a:endParaRPr>
          </a:p>
        </p:txBody>
      </p:sp>
      <p:sp>
        <p:nvSpPr>
          <p:cNvPr id="9" name="Donut 305"/>
          <p:cNvSpPr>
            <a:spLocks noChangeAspect="1"/>
          </p:cNvSpPr>
          <p:nvPr/>
        </p:nvSpPr>
        <p:spPr bwMode="auto">
          <a:xfrm>
            <a:off x="2990863" y="2433265"/>
            <a:ext cx="1695312" cy="1074103"/>
          </a:xfrm>
          <a:custGeom>
            <a:avLst/>
            <a:gdLst/>
            <a:ahLst/>
            <a:cxnLst/>
            <a:rect l="l" t="t" r="r" b="b"/>
            <a:pathLst>
              <a:path w="14304566" h="9062981">
                <a:moveTo>
                  <a:pt x="8670498" y="2652923"/>
                </a:moveTo>
                <a:cubicBezTo>
                  <a:pt x="9175507" y="2652923"/>
                  <a:pt x="9584898" y="3062314"/>
                  <a:pt x="9584898" y="3567323"/>
                </a:cubicBezTo>
                <a:cubicBezTo>
                  <a:pt x="9584898" y="4072332"/>
                  <a:pt x="9175507" y="4481723"/>
                  <a:pt x="8670498" y="4481723"/>
                </a:cubicBezTo>
                <a:cubicBezTo>
                  <a:pt x="8501378" y="4481723"/>
                  <a:pt x="8342981" y="4435811"/>
                  <a:pt x="8207589" y="4354926"/>
                </a:cubicBezTo>
                <a:lnTo>
                  <a:pt x="6626750" y="6132018"/>
                </a:lnTo>
                <a:cubicBezTo>
                  <a:pt x="6652031" y="6215011"/>
                  <a:pt x="6665384" y="6303098"/>
                  <a:pt x="6665384" y="6394304"/>
                </a:cubicBezTo>
                <a:cubicBezTo>
                  <a:pt x="6665384" y="6899313"/>
                  <a:pt x="6255993" y="7308704"/>
                  <a:pt x="5750984" y="7308704"/>
                </a:cubicBezTo>
                <a:cubicBezTo>
                  <a:pt x="5245975" y="7308704"/>
                  <a:pt x="4836584" y="6899313"/>
                  <a:pt x="4836584" y="6394304"/>
                </a:cubicBezTo>
                <a:cubicBezTo>
                  <a:pt x="4836584" y="6331269"/>
                  <a:pt x="4842962" y="6269723"/>
                  <a:pt x="4855122" y="6210279"/>
                </a:cubicBezTo>
                <a:lnTo>
                  <a:pt x="2501860" y="4794006"/>
                </a:lnTo>
                <a:cubicBezTo>
                  <a:pt x="2361632" y="4942836"/>
                  <a:pt x="2171420" y="5043486"/>
                  <a:pt x="1958053" y="5069721"/>
                </a:cubicBezTo>
                <a:lnTo>
                  <a:pt x="1382054" y="7363861"/>
                </a:lnTo>
                <a:cubicBezTo>
                  <a:pt x="1649831" y="7522578"/>
                  <a:pt x="1828800" y="7814679"/>
                  <a:pt x="1828800" y="8148581"/>
                </a:cubicBezTo>
                <a:cubicBezTo>
                  <a:pt x="1828800" y="8653590"/>
                  <a:pt x="1419409" y="9062981"/>
                  <a:pt x="914400" y="9062981"/>
                </a:cubicBezTo>
                <a:cubicBezTo>
                  <a:pt x="409391" y="9062981"/>
                  <a:pt x="0" y="8653590"/>
                  <a:pt x="0" y="8148581"/>
                </a:cubicBezTo>
                <a:cubicBezTo>
                  <a:pt x="0" y="7665360"/>
                  <a:pt x="374828" y="7269684"/>
                  <a:pt x="849668" y="7237450"/>
                </a:cubicBezTo>
                <a:lnTo>
                  <a:pt x="1418156" y="4973225"/>
                </a:lnTo>
                <a:cubicBezTo>
                  <a:pt x="1126475" y="4820838"/>
                  <a:pt x="927673" y="4515354"/>
                  <a:pt x="927673" y="4163436"/>
                </a:cubicBezTo>
                <a:cubicBezTo>
                  <a:pt x="927673" y="3658427"/>
                  <a:pt x="1337064" y="3249036"/>
                  <a:pt x="1842073" y="3249036"/>
                </a:cubicBezTo>
                <a:cubicBezTo>
                  <a:pt x="2347082" y="3249036"/>
                  <a:pt x="2756473" y="3658427"/>
                  <a:pt x="2756473" y="4163436"/>
                </a:cubicBezTo>
                <a:cubicBezTo>
                  <a:pt x="2756473" y="4210496"/>
                  <a:pt x="2752918" y="4256726"/>
                  <a:pt x="2744920" y="4301698"/>
                </a:cubicBezTo>
                <a:lnTo>
                  <a:pt x="5122633" y="5732687"/>
                </a:lnTo>
                <a:cubicBezTo>
                  <a:pt x="5285259" y="5575494"/>
                  <a:pt x="5506958" y="5479904"/>
                  <a:pt x="5750984" y="5479904"/>
                </a:cubicBezTo>
                <a:cubicBezTo>
                  <a:pt x="5960050" y="5479904"/>
                  <a:pt x="6152728" y="5550067"/>
                  <a:pt x="6304562" y="5670994"/>
                </a:cubicBezTo>
                <a:lnTo>
                  <a:pt x="7838965" y="3946103"/>
                </a:lnTo>
                <a:cubicBezTo>
                  <a:pt x="7785462" y="3830964"/>
                  <a:pt x="7756098" y="3702573"/>
                  <a:pt x="7756098" y="3567323"/>
                </a:cubicBezTo>
                <a:cubicBezTo>
                  <a:pt x="7756098" y="3062314"/>
                  <a:pt x="8165489" y="2652923"/>
                  <a:pt x="8670498" y="2652923"/>
                </a:cubicBezTo>
                <a:close/>
                <a:moveTo>
                  <a:pt x="9615161" y="2601056"/>
                </a:moveTo>
                <a:lnTo>
                  <a:pt x="9875510" y="3082288"/>
                </a:lnTo>
                <a:lnTo>
                  <a:pt x="9662680" y="3197429"/>
                </a:lnTo>
                <a:lnTo>
                  <a:pt x="9402332" y="2716198"/>
                </a:lnTo>
                <a:close/>
                <a:moveTo>
                  <a:pt x="10346150" y="2231354"/>
                </a:moveTo>
                <a:lnTo>
                  <a:pt x="10606499" y="2712586"/>
                </a:lnTo>
                <a:lnTo>
                  <a:pt x="10232176" y="2915096"/>
                </a:lnTo>
                <a:lnTo>
                  <a:pt x="9971827" y="2433864"/>
                </a:lnTo>
                <a:close/>
                <a:moveTo>
                  <a:pt x="11150437" y="1784309"/>
                </a:moveTo>
                <a:lnTo>
                  <a:pt x="11410786" y="2265541"/>
                </a:lnTo>
                <a:lnTo>
                  <a:pt x="10981100" y="2498003"/>
                </a:lnTo>
                <a:lnTo>
                  <a:pt x="10720751" y="2016771"/>
                </a:lnTo>
                <a:close/>
                <a:moveTo>
                  <a:pt x="11906021" y="1412476"/>
                </a:moveTo>
                <a:lnTo>
                  <a:pt x="12166370" y="1893708"/>
                </a:lnTo>
                <a:lnTo>
                  <a:pt x="11689215" y="2151851"/>
                </a:lnTo>
                <a:lnTo>
                  <a:pt x="11428867" y="1670619"/>
                </a:lnTo>
                <a:close/>
                <a:moveTo>
                  <a:pt x="13207286" y="548640"/>
                </a:moveTo>
                <a:cubicBezTo>
                  <a:pt x="12904280" y="548640"/>
                  <a:pt x="12658646" y="794274"/>
                  <a:pt x="12658646" y="1097280"/>
                </a:cubicBezTo>
                <a:cubicBezTo>
                  <a:pt x="12658646" y="1400286"/>
                  <a:pt x="12904280" y="1645920"/>
                  <a:pt x="13207286" y="1645920"/>
                </a:cubicBezTo>
                <a:cubicBezTo>
                  <a:pt x="13510292" y="1645920"/>
                  <a:pt x="13755926" y="1400286"/>
                  <a:pt x="13755926" y="1097280"/>
                </a:cubicBezTo>
                <a:cubicBezTo>
                  <a:pt x="13755926" y="794274"/>
                  <a:pt x="13510292" y="548640"/>
                  <a:pt x="13207286" y="548640"/>
                </a:cubicBezTo>
                <a:close/>
                <a:moveTo>
                  <a:pt x="13207286" y="0"/>
                </a:moveTo>
                <a:cubicBezTo>
                  <a:pt x="13813297" y="0"/>
                  <a:pt x="14304566" y="491269"/>
                  <a:pt x="14304566" y="1097280"/>
                </a:cubicBezTo>
                <a:cubicBezTo>
                  <a:pt x="14304566" y="1703291"/>
                  <a:pt x="13813297" y="2194560"/>
                  <a:pt x="13207286" y="2194560"/>
                </a:cubicBezTo>
                <a:cubicBezTo>
                  <a:pt x="12601275" y="2194560"/>
                  <a:pt x="12110006" y="1703291"/>
                  <a:pt x="12110006" y="1097280"/>
                </a:cubicBezTo>
                <a:cubicBezTo>
                  <a:pt x="12110006" y="491269"/>
                  <a:pt x="12601275" y="0"/>
                  <a:pt x="1320728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9"/>
          <p:cNvSpPr>
            <a:spLocks noChangeAspect="1"/>
          </p:cNvSpPr>
          <p:nvPr/>
        </p:nvSpPr>
        <p:spPr bwMode="auto">
          <a:xfrm>
            <a:off x="7759515" y="2433265"/>
            <a:ext cx="1265175" cy="865734"/>
          </a:xfrm>
          <a:custGeom>
            <a:avLst/>
            <a:gdLst>
              <a:gd name="connsiteX0" fmla="*/ 1329613 w 6424245"/>
              <a:gd name="connsiteY0" fmla="*/ 2742987 h 4395983"/>
              <a:gd name="connsiteX1" fmla="*/ 978237 w 6424245"/>
              <a:gd name="connsiteY1" fmla="*/ 2929812 h 4395983"/>
              <a:gd name="connsiteX2" fmla="*/ 968047 w 6424245"/>
              <a:gd name="connsiteY2" fmla="*/ 2948585 h 4395983"/>
              <a:gd name="connsiteX3" fmla="*/ 1339725 w 6424245"/>
              <a:gd name="connsiteY3" fmla="*/ 3156740 h 4395983"/>
              <a:gd name="connsiteX4" fmla="*/ 959729 w 6424245"/>
              <a:gd name="connsiteY4" fmla="*/ 3369555 h 4395983"/>
              <a:gd name="connsiteX5" fmla="*/ 978237 w 6424245"/>
              <a:gd name="connsiteY5" fmla="*/ 3403654 h 4395983"/>
              <a:gd name="connsiteX6" fmla="*/ 1329613 w 6424245"/>
              <a:gd name="connsiteY6" fmla="*/ 3590479 h 4395983"/>
              <a:gd name="connsiteX7" fmla="*/ 1753361 w 6424245"/>
              <a:gd name="connsiteY7" fmla="*/ 3166733 h 4395983"/>
              <a:gd name="connsiteX8" fmla="*/ 1329613 w 6424245"/>
              <a:gd name="connsiteY8" fmla="*/ 2742987 h 4395983"/>
              <a:gd name="connsiteX9" fmla="*/ 1329613 w 6424245"/>
              <a:gd name="connsiteY9" fmla="*/ 2630820 h 4395983"/>
              <a:gd name="connsiteX10" fmla="*/ 1865527 w 6424245"/>
              <a:gd name="connsiteY10" fmla="*/ 3166733 h 4395983"/>
              <a:gd name="connsiteX11" fmla="*/ 1329613 w 6424245"/>
              <a:gd name="connsiteY11" fmla="*/ 3702646 h 4395983"/>
              <a:gd name="connsiteX12" fmla="*/ 793701 w 6424245"/>
              <a:gd name="connsiteY12" fmla="*/ 3166733 h 4395983"/>
              <a:gd name="connsiteX13" fmla="*/ 1329613 w 6424245"/>
              <a:gd name="connsiteY13" fmla="*/ 2630820 h 4395983"/>
              <a:gd name="connsiteX14" fmla="*/ 967611 w 6424245"/>
              <a:gd name="connsiteY14" fmla="*/ 2032726 h 4395983"/>
              <a:gd name="connsiteX15" fmla="*/ 2865681 w 6424245"/>
              <a:gd name="connsiteY15" fmla="*/ 2032726 h 4395983"/>
              <a:gd name="connsiteX16" fmla="*/ 2961235 w 6424245"/>
              <a:gd name="connsiteY16" fmla="*/ 2105638 h 4395983"/>
              <a:gd name="connsiteX17" fmla="*/ 2961235 w 6424245"/>
              <a:gd name="connsiteY17" fmla="*/ 2125081 h 4395983"/>
              <a:gd name="connsiteX18" fmla="*/ 2865681 w 6424245"/>
              <a:gd name="connsiteY18" fmla="*/ 2197992 h 4395983"/>
              <a:gd name="connsiteX19" fmla="*/ 967611 w 6424245"/>
              <a:gd name="connsiteY19" fmla="*/ 2197992 h 4395983"/>
              <a:gd name="connsiteX20" fmla="*/ 876399 w 6424245"/>
              <a:gd name="connsiteY20" fmla="*/ 2125081 h 4395983"/>
              <a:gd name="connsiteX21" fmla="*/ 876399 w 6424245"/>
              <a:gd name="connsiteY21" fmla="*/ 2105638 h 4395983"/>
              <a:gd name="connsiteX22" fmla="*/ 967611 w 6424245"/>
              <a:gd name="connsiteY22" fmla="*/ 2032726 h 4395983"/>
              <a:gd name="connsiteX23" fmla="*/ 640908 w 6424245"/>
              <a:gd name="connsiteY23" fmla="*/ 2032726 h 4395983"/>
              <a:gd name="connsiteX24" fmla="*/ 726109 w 6424245"/>
              <a:gd name="connsiteY24" fmla="*/ 2115359 h 4395983"/>
              <a:gd name="connsiteX25" fmla="*/ 640908 w 6424245"/>
              <a:gd name="connsiteY25" fmla="*/ 2197992 h 4395983"/>
              <a:gd name="connsiteX26" fmla="*/ 555708 w 6424245"/>
              <a:gd name="connsiteY26" fmla="*/ 2115359 h 4395983"/>
              <a:gd name="connsiteX27" fmla="*/ 640908 w 6424245"/>
              <a:gd name="connsiteY27" fmla="*/ 2032726 h 4395983"/>
              <a:gd name="connsiteX28" fmla="*/ 640908 w 6424245"/>
              <a:gd name="connsiteY28" fmla="*/ 1703220 h 4395983"/>
              <a:gd name="connsiteX29" fmla="*/ 726109 w 6424245"/>
              <a:gd name="connsiteY29" fmla="*/ 1785340 h 4395983"/>
              <a:gd name="connsiteX30" fmla="*/ 640908 w 6424245"/>
              <a:gd name="connsiteY30" fmla="*/ 1867460 h 4395983"/>
              <a:gd name="connsiteX31" fmla="*/ 555708 w 6424245"/>
              <a:gd name="connsiteY31" fmla="*/ 1785340 h 4395983"/>
              <a:gd name="connsiteX32" fmla="*/ 640908 w 6424245"/>
              <a:gd name="connsiteY32" fmla="*/ 1703220 h 4395983"/>
              <a:gd name="connsiteX33" fmla="*/ 967597 w 6424245"/>
              <a:gd name="connsiteY33" fmla="*/ 1703220 h 4395983"/>
              <a:gd name="connsiteX34" fmla="*/ 2639561 w 6424245"/>
              <a:gd name="connsiteY34" fmla="*/ 1703220 h 4395983"/>
              <a:gd name="connsiteX35" fmla="*/ 2735101 w 6424245"/>
              <a:gd name="connsiteY35" fmla="*/ 1775679 h 4395983"/>
              <a:gd name="connsiteX36" fmla="*/ 2735101 w 6424245"/>
              <a:gd name="connsiteY36" fmla="*/ 1795001 h 4395983"/>
              <a:gd name="connsiteX37" fmla="*/ 2639561 w 6424245"/>
              <a:gd name="connsiteY37" fmla="*/ 1867460 h 4395983"/>
              <a:gd name="connsiteX38" fmla="*/ 967597 w 6424245"/>
              <a:gd name="connsiteY38" fmla="*/ 1867460 h 4395983"/>
              <a:gd name="connsiteX39" fmla="*/ 876399 w 6424245"/>
              <a:gd name="connsiteY39" fmla="*/ 1795001 h 4395983"/>
              <a:gd name="connsiteX40" fmla="*/ 876399 w 6424245"/>
              <a:gd name="connsiteY40" fmla="*/ 1775679 h 4395983"/>
              <a:gd name="connsiteX41" fmla="*/ 967597 w 6424245"/>
              <a:gd name="connsiteY41" fmla="*/ 1703220 h 4395983"/>
              <a:gd name="connsiteX42" fmla="*/ 4146801 w 6424245"/>
              <a:gd name="connsiteY42" fmla="*/ 1627224 h 4395983"/>
              <a:gd name="connsiteX43" fmla="*/ 4184153 w 6424245"/>
              <a:gd name="connsiteY43" fmla="*/ 1627224 h 4395983"/>
              <a:gd name="connsiteX44" fmla="*/ 4338895 w 6424245"/>
              <a:gd name="connsiteY44" fmla="*/ 1720478 h 4395983"/>
              <a:gd name="connsiteX45" fmla="*/ 4338895 w 6424245"/>
              <a:gd name="connsiteY45" fmla="*/ 3510076 h 4395983"/>
              <a:gd name="connsiteX46" fmla="*/ 4659051 w 6424245"/>
              <a:gd name="connsiteY46" fmla="*/ 3510076 h 4395983"/>
              <a:gd name="connsiteX47" fmla="*/ 4659051 w 6424245"/>
              <a:gd name="connsiteY47" fmla="*/ 2568650 h 4395983"/>
              <a:gd name="connsiteX48" fmla="*/ 4829801 w 6424245"/>
              <a:gd name="connsiteY48" fmla="*/ 2497599 h 4395983"/>
              <a:gd name="connsiteX49" fmla="*/ 4867153 w 6424245"/>
              <a:gd name="connsiteY49" fmla="*/ 2497599 h 4395983"/>
              <a:gd name="connsiteX50" fmla="*/ 5043239 w 6424245"/>
              <a:gd name="connsiteY50" fmla="*/ 2568650 h 4395983"/>
              <a:gd name="connsiteX51" fmla="*/ 5043239 w 6424245"/>
              <a:gd name="connsiteY51" fmla="*/ 3510076 h 4395983"/>
              <a:gd name="connsiteX52" fmla="*/ 5363395 w 6424245"/>
              <a:gd name="connsiteY52" fmla="*/ 3510076 h 4395983"/>
              <a:gd name="connsiteX53" fmla="*/ 5363395 w 6424245"/>
              <a:gd name="connsiteY53" fmla="*/ 2151225 h 4395983"/>
              <a:gd name="connsiteX54" fmla="*/ 5507465 w 6424245"/>
              <a:gd name="connsiteY54" fmla="*/ 2053530 h 4395983"/>
              <a:gd name="connsiteX55" fmla="*/ 5544817 w 6424245"/>
              <a:gd name="connsiteY55" fmla="*/ 2053530 h 4395983"/>
              <a:gd name="connsiteX56" fmla="*/ 5704895 w 6424245"/>
              <a:gd name="connsiteY56" fmla="*/ 2151225 h 4395983"/>
              <a:gd name="connsiteX57" fmla="*/ 5704895 w 6424245"/>
              <a:gd name="connsiteY57" fmla="*/ 3510076 h 4395983"/>
              <a:gd name="connsiteX58" fmla="*/ 5843629 w 6424245"/>
              <a:gd name="connsiteY58" fmla="*/ 3510076 h 4395983"/>
              <a:gd name="connsiteX59" fmla="*/ 5902325 w 6424245"/>
              <a:gd name="connsiteY59" fmla="*/ 3572245 h 4395983"/>
              <a:gd name="connsiteX60" fmla="*/ 5843629 w 6424245"/>
              <a:gd name="connsiteY60" fmla="*/ 3634415 h 4395983"/>
              <a:gd name="connsiteX61" fmla="*/ 3159655 w 6424245"/>
              <a:gd name="connsiteY61" fmla="*/ 3634415 h 4395983"/>
              <a:gd name="connsiteX62" fmla="*/ 3100959 w 6424245"/>
              <a:gd name="connsiteY62" fmla="*/ 3572245 h 4395983"/>
              <a:gd name="connsiteX63" fmla="*/ 3159655 w 6424245"/>
              <a:gd name="connsiteY63" fmla="*/ 3510076 h 4395983"/>
              <a:gd name="connsiteX64" fmla="*/ 3335741 w 6424245"/>
              <a:gd name="connsiteY64" fmla="*/ 3510076 h 4395983"/>
              <a:gd name="connsiteX65" fmla="*/ 3335741 w 6424245"/>
              <a:gd name="connsiteY65" fmla="*/ 2883939 h 4395983"/>
              <a:gd name="connsiteX66" fmla="*/ 3469139 w 6424245"/>
              <a:gd name="connsiteY66" fmla="*/ 2799566 h 4395983"/>
              <a:gd name="connsiteX67" fmla="*/ 3506489 w 6424245"/>
              <a:gd name="connsiteY67" fmla="*/ 2799566 h 4395983"/>
              <a:gd name="connsiteX68" fmla="*/ 3655897 w 6424245"/>
              <a:gd name="connsiteY68" fmla="*/ 2883939 h 4395983"/>
              <a:gd name="connsiteX69" fmla="*/ 3655897 w 6424245"/>
              <a:gd name="connsiteY69" fmla="*/ 3510076 h 4395983"/>
              <a:gd name="connsiteX70" fmla="*/ 3997395 w 6424245"/>
              <a:gd name="connsiteY70" fmla="*/ 3510076 h 4395983"/>
              <a:gd name="connsiteX71" fmla="*/ 3997395 w 6424245"/>
              <a:gd name="connsiteY71" fmla="*/ 1720478 h 4395983"/>
              <a:gd name="connsiteX72" fmla="*/ 4146801 w 6424245"/>
              <a:gd name="connsiteY72" fmla="*/ 1627224 h 4395983"/>
              <a:gd name="connsiteX73" fmla="*/ 967641 w 6424245"/>
              <a:gd name="connsiteY73" fmla="*/ 1372687 h 4395983"/>
              <a:gd name="connsiteX74" fmla="*/ 3005373 w 6424245"/>
              <a:gd name="connsiteY74" fmla="*/ 1372687 h 4395983"/>
              <a:gd name="connsiteX75" fmla="*/ 3100959 w 6424245"/>
              <a:gd name="connsiteY75" fmla="*/ 1445598 h 4395983"/>
              <a:gd name="connsiteX76" fmla="*/ 3100959 w 6424245"/>
              <a:gd name="connsiteY76" fmla="*/ 1465041 h 4395983"/>
              <a:gd name="connsiteX77" fmla="*/ 3005373 w 6424245"/>
              <a:gd name="connsiteY77" fmla="*/ 1537953 h 4395983"/>
              <a:gd name="connsiteX78" fmla="*/ 967641 w 6424245"/>
              <a:gd name="connsiteY78" fmla="*/ 1537953 h 4395983"/>
              <a:gd name="connsiteX79" fmla="*/ 876399 w 6424245"/>
              <a:gd name="connsiteY79" fmla="*/ 1465041 h 4395983"/>
              <a:gd name="connsiteX80" fmla="*/ 876399 w 6424245"/>
              <a:gd name="connsiteY80" fmla="*/ 1445598 h 4395983"/>
              <a:gd name="connsiteX81" fmla="*/ 967641 w 6424245"/>
              <a:gd name="connsiteY81" fmla="*/ 1372687 h 4395983"/>
              <a:gd name="connsiteX82" fmla="*/ 640908 w 6424245"/>
              <a:gd name="connsiteY82" fmla="*/ 1372687 h 4395983"/>
              <a:gd name="connsiteX83" fmla="*/ 726109 w 6424245"/>
              <a:gd name="connsiteY83" fmla="*/ 1455320 h 4395983"/>
              <a:gd name="connsiteX84" fmla="*/ 640908 w 6424245"/>
              <a:gd name="connsiteY84" fmla="*/ 1537953 h 4395983"/>
              <a:gd name="connsiteX85" fmla="*/ 555708 w 6424245"/>
              <a:gd name="connsiteY85" fmla="*/ 1455320 h 4395983"/>
              <a:gd name="connsiteX86" fmla="*/ 640908 w 6424245"/>
              <a:gd name="connsiteY86" fmla="*/ 1372687 h 4395983"/>
              <a:gd name="connsiteX87" fmla="*/ 967591 w 6424245"/>
              <a:gd name="connsiteY87" fmla="*/ 1043181 h 4395983"/>
              <a:gd name="connsiteX88" fmla="*/ 2952109 w 6424245"/>
              <a:gd name="connsiteY88" fmla="*/ 1043181 h 4395983"/>
              <a:gd name="connsiteX89" fmla="*/ 3047643 w 6424245"/>
              <a:gd name="connsiteY89" fmla="*/ 1116092 h 4395983"/>
              <a:gd name="connsiteX90" fmla="*/ 3047643 w 6424245"/>
              <a:gd name="connsiteY90" fmla="*/ 1135535 h 4395983"/>
              <a:gd name="connsiteX91" fmla="*/ 2952109 w 6424245"/>
              <a:gd name="connsiteY91" fmla="*/ 1208447 h 4395983"/>
              <a:gd name="connsiteX92" fmla="*/ 967591 w 6424245"/>
              <a:gd name="connsiteY92" fmla="*/ 1208447 h 4395983"/>
              <a:gd name="connsiteX93" fmla="*/ 876399 w 6424245"/>
              <a:gd name="connsiteY93" fmla="*/ 1135535 h 4395983"/>
              <a:gd name="connsiteX94" fmla="*/ 876399 w 6424245"/>
              <a:gd name="connsiteY94" fmla="*/ 1116092 h 4395983"/>
              <a:gd name="connsiteX95" fmla="*/ 967591 w 6424245"/>
              <a:gd name="connsiteY95" fmla="*/ 1043181 h 4395983"/>
              <a:gd name="connsiteX96" fmla="*/ 640908 w 6424245"/>
              <a:gd name="connsiteY96" fmla="*/ 1043181 h 4395983"/>
              <a:gd name="connsiteX97" fmla="*/ 726109 w 6424245"/>
              <a:gd name="connsiteY97" fmla="*/ 1125814 h 4395983"/>
              <a:gd name="connsiteX98" fmla="*/ 640908 w 6424245"/>
              <a:gd name="connsiteY98" fmla="*/ 1208447 h 4395983"/>
              <a:gd name="connsiteX99" fmla="*/ 555708 w 6424245"/>
              <a:gd name="connsiteY99" fmla="*/ 1125814 h 4395983"/>
              <a:gd name="connsiteX100" fmla="*/ 640908 w 6424245"/>
              <a:gd name="connsiteY100" fmla="*/ 1043181 h 4395983"/>
              <a:gd name="connsiteX101" fmla="*/ 324140 w 6424245"/>
              <a:gd name="connsiteY101" fmla="*/ 703848 h 4395983"/>
              <a:gd name="connsiteX102" fmla="*/ 324140 w 6424245"/>
              <a:gd name="connsiteY102" fmla="*/ 4113425 h 4395983"/>
              <a:gd name="connsiteX103" fmla="*/ 6100105 w 6424245"/>
              <a:gd name="connsiteY103" fmla="*/ 4113425 h 4395983"/>
              <a:gd name="connsiteX104" fmla="*/ 6100105 w 6424245"/>
              <a:gd name="connsiteY104" fmla="*/ 703848 h 4395983"/>
              <a:gd name="connsiteX105" fmla="*/ 193423 w 6424245"/>
              <a:gd name="connsiteY105" fmla="*/ 0 h 4395983"/>
              <a:gd name="connsiteX106" fmla="*/ 6230823 w 6424245"/>
              <a:gd name="connsiteY106" fmla="*/ 0 h 4395983"/>
              <a:gd name="connsiteX107" fmla="*/ 6424245 w 6424245"/>
              <a:gd name="connsiteY107" fmla="*/ 193423 h 4395983"/>
              <a:gd name="connsiteX108" fmla="*/ 6424245 w 6424245"/>
              <a:gd name="connsiteY108" fmla="*/ 4202560 h 4395983"/>
              <a:gd name="connsiteX109" fmla="*/ 6230823 w 6424245"/>
              <a:gd name="connsiteY109" fmla="*/ 4395983 h 4395983"/>
              <a:gd name="connsiteX110" fmla="*/ 193423 w 6424245"/>
              <a:gd name="connsiteY110" fmla="*/ 4395983 h 4395983"/>
              <a:gd name="connsiteX111" fmla="*/ 0 w 6424245"/>
              <a:gd name="connsiteY111" fmla="*/ 4202560 h 4395983"/>
              <a:gd name="connsiteX112" fmla="*/ 0 w 6424245"/>
              <a:gd name="connsiteY112" fmla="*/ 193423 h 4395983"/>
              <a:gd name="connsiteX113" fmla="*/ 193423 w 6424245"/>
              <a:gd name="connsiteY113" fmla="*/ 0 h 43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6424245" h="4395983">
                <a:moveTo>
                  <a:pt x="1329613" y="2742987"/>
                </a:moveTo>
                <a:cubicBezTo>
                  <a:pt x="1183347" y="2742987"/>
                  <a:pt x="1054387" y="2817095"/>
                  <a:pt x="978237" y="2929812"/>
                </a:cubicBezTo>
                <a:lnTo>
                  <a:pt x="968047" y="2948585"/>
                </a:lnTo>
                <a:lnTo>
                  <a:pt x="1339725" y="3156740"/>
                </a:lnTo>
                <a:lnTo>
                  <a:pt x="959729" y="3369555"/>
                </a:lnTo>
                <a:lnTo>
                  <a:pt x="978237" y="3403654"/>
                </a:lnTo>
                <a:cubicBezTo>
                  <a:pt x="1054387" y="3516371"/>
                  <a:pt x="1183347" y="3590479"/>
                  <a:pt x="1329613" y="3590479"/>
                </a:cubicBezTo>
                <a:cubicBezTo>
                  <a:pt x="1563643" y="3590479"/>
                  <a:pt x="1753361" y="3400762"/>
                  <a:pt x="1753361" y="3166733"/>
                </a:cubicBezTo>
                <a:cubicBezTo>
                  <a:pt x="1753361" y="2932704"/>
                  <a:pt x="1563643" y="2742987"/>
                  <a:pt x="1329613" y="2742987"/>
                </a:cubicBezTo>
                <a:close/>
                <a:moveTo>
                  <a:pt x="1329613" y="2630820"/>
                </a:moveTo>
                <a:cubicBezTo>
                  <a:pt x="1625591" y="2630820"/>
                  <a:pt x="1865527" y="2870756"/>
                  <a:pt x="1865527" y="3166733"/>
                </a:cubicBezTo>
                <a:cubicBezTo>
                  <a:pt x="1865527" y="3462710"/>
                  <a:pt x="1625591" y="3702646"/>
                  <a:pt x="1329613" y="3702646"/>
                </a:cubicBezTo>
                <a:cubicBezTo>
                  <a:pt x="1033637" y="3702646"/>
                  <a:pt x="793701" y="3462710"/>
                  <a:pt x="793701" y="3166733"/>
                </a:cubicBezTo>
                <a:cubicBezTo>
                  <a:pt x="793701" y="2870756"/>
                  <a:pt x="1033637" y="2630820"/>
                  <a:pt x="1329613" y="2630820"/>
                </a:cubicBezTo>
                <a:close/>
                <a:moveTo>
                  <a:pt x="967611" y="2032726"/>
                </a:moveTo>
                <a:cubicBezTo>
                  <a:pt x="967611" y="2032726"/>
                  <a:pt x="967611" y="2032726"/>
                  <a:pt x="2865681" y="2032726"/>
                </a:cubicBezTo>
                <a:cubicBezTo>
                  <a:pt x="2917801" y="2032726"/>
                  <a:pt x="2961235" y="2066751"/>
                  <a:pt x="2961235" y="2105638"/>
                </a:cubicBezTo>
                <a:cubicBezTo>
                  <a:pt x="2961235" y="2105638"/>
                  <a:pt x="2961235" y="2105638"/>
                  <a:pt x="2961235" y="2125081"/>
                </a:cubicBezTo>
                <a:cubicBezTo>
                  <a:pt x="2961235" y="2163967"/>
                  <a:pt x="2917801" y="2197992"/>
                  <a:pt x="2865681" y="2197992"/>
                </a:cubicBezTo>
                <a:cubicBezTo>
                  <a:pt x="2865681" y="2197992"/>
                  <a:pt x="2865681" y="2197992"/>
                  <a:pt x="967611" y="2197992"/>
                </a:cubicBezTo>
                <a:cubicBezTo>
                  <a:pt x="915489" y="2197992"/>
                  <a:pt x="876399" y="2163967"/>
                  <a:pt x="876399" y="2125081"/>
                </a:cubicBezTo>
                <a:cubicBezTo>
                  <a:pt x="876399" y="2125081"/>
                  <a:pt x="876399" y="2125081"/>
                  <a:pt x="876399" y="2105638"/>
                </a:cubicBezTo>
                <a:cubicBezTo>
                  <a:pt x="876399" y="2066751"/>
                  <a:pt x="915489" y="2032726"/>
                  <a:pt x="967611" y="2032726"/>
                </a:cubicBezTo>
                <a:close/>
                <a:moveTo>
                  <a:pt x="640908" y="2032726"/>
                </a:moveTo>
                <a:cubicBezTo>
                  <a:pt x="687963" y="2032726"/>
                  <a:pt x="726109" y="2069722"/>
                  <a:pt x="726109" y="2115359"/>
                </a:cubicBezTo>
                <a:cubicBezTo>
                  <a:pt x="726109" y="2160996"/>
                  <a:pt x="687963" y="2197992"/>
                  <a:pt x="640908" y="2197992"/>
                </a:cubicBezTo>
                <a:cubicBezTo>
                  <a:pt x="593853" y="2197992"/>
                  <a:pt x="555708" y="2160996"/>
                  <a:pt x="555708" y="2115359"/>
                </a:cubicBezTo>
                <a:cubicBezTo>
                  <a:pt x="555708" y="2069722"/>
                  <a:pt x="593853" y="2032726"/>
                  <a:pt x="640908" y="2032726"/>
                </a:cubicBezTo>
                <a:close/>
                <a:moveTo>
                  <a:pt x="640908" y="1703220"/>
                </a:moveTo>
                <a:cubicBezTo>
                  <a:pt x="687963" y="1703220"/>
                  <a:pt x="726109" y="1739986"/>
                  <a:pt x="726109" y="1785340"/>
                </a:cubicBezTo>
                <a:cubicBezTo>
                  <a:pt x="726109" y="1830694"/>
                  <a:pt x="687963" y="1867460"/>
                  <a:pt x="640908" y="1867460"/>
                </a:cubicBezTo>
                <a:cubicBezTo>
                  <a:pt x="593853" y="1867460"/>
                  <a:pt x="555708" y="1830694"/>
                  <a:pt x="555708" y="1785340"/>
                </a:cubicBezTo>
                <a:cubicBezTo>
                  <a:pt x="555708" y="1739986"/>
                  <a:pt x="593853" y="1703220"/>
                  <a:pt x="640908" y="1703220"/>
                </a:cubicBezTo>
                <a:close/>
                <a:moveTo>
                  <a:pt x="967597" y="1703220"/>
                </a:moveTo>
                <a:cubicBezTo>
                  <a:pt x="967597" y="1703220"/>
                  <a:pt x="967597" y="1703220"/>
                  <a:pt x="2639561" y="1703220"/>
                </a:cubicBezTo>
                <a:cubicBezTo>
                  <a:pt x="2691673" y="1703220"/>
                  <a:pt x="2735101" y="1737034"/>
                  <a:pt x="2735101" y="1775679"/>
                </a:cubicBezTo>
                <a:cubicBezTo>
                  <a:pt x="2735101" y="1775679"/>
                  <a:pt x="2735101" y="1775679"/>
                  <a:pt x="2735101" y="1795001"/>
                </a:cubicBezTo>
                <a:cubicBezTo>
                  <a:pt x="2735101" y="1833646"/>
                  <a:pt x="2691673" y="1867460"/>
                  <a:pt x="2639561" y="1867460"/>
                </a:cubicBezTo>
                <a:cubicBezTo>
                  <a:pt x="2639561" y="1867460"/>
                  <a:pt x="2639561" y="1867460"/>
                  <a:pt x="967597" y="1867460"/>
                </a:cubicBezTo>
                <a:cubicBezTo>
                  <a:pt x="915483" y="1867460"/>
                  <a:pt x="876399" y="1833646"/>
                  <a:pt x="876399" y="1795001"/>
                </a:cubicBezTo>
                <a:cubicBezTo>
                  <a:pt x="876399" y="1795001"/>
                  <a:pt x="876399" y="1795001"/>
                  <a:pt x="876399" y="1775679"/>
                </a:cubicBezTo>
                <a:cubicBezTo>
                  <a:pt x="876399" y="1737034"/>
                  <a:pt x="915483" y="1703220"/>
                  <a:pt x="967597" y="1703220"/>
                </a:cubicBezTo>
                <a:close/>
                <a:moveTo>
                  <a:pt x="4146801" y="1627224"/>
                </a:moveTo>
                <a:cubicBezTo>
                  <a:pt x="4146801" y="1627224"/>
                  <a:pt x="4146801" y="1627224"/>
                  <a:pt x="4184153" y="1627224"/>
                </a:cubicBezTo>
                <a:cubicBezTo>
                  <a:pt x="4269529" y="1627224"/>
                  <a:pt x="4338895" y="1671631"/>
                  <a:pt x="4338895" y="1720478"/>
                </a:cubicBezTo>
                <a:cubicBezTo>
                  <a:pt x="4338895" y="1720478"/>
                  <a:pt x="4338895" y="1720478"/>
                  <a:pt x="4338895" y="3510076"/>
                </a:cubicBezTo>
                <a:cubicBezTo>
                  <a:pt x="4338895" y="3510076"/>
                  <a:pt x="4338895" y="3510076"/>
                  <a:pt x="4659051" y="3510076"/>
                </a:cubicBezTo>
                <a:cubicBezTo>
                  <a:pt x="4659051" y="3510076"/>
                  <a:pt x="4659051" y="3510076"/>
                  <a:pt x="4659051" y="2568650"/>
                </a:cubicBezTo>
                <a:cubicBezTo>
                  <a:pt x="4659051" y="2519802"/>
                  <a:pt x="4744427" y="2497599"/>
                  <a:pt x="4829801" y="2497599"/>
                </a:cubicBezTo>
                <a:cubicBezTo>
                  <a:pt x="4829801" y="2497599"/>
                  <a:pt x="4829801" y="2497599"/>
                  <a:pt x="4867153" y="2497599"/>
                </a:cubicBezTo>
                <a:cubicBezTo>
                  <a:pt x="4947191" y="2497599"/>
                  <a:pt x="5043239" y="2519802"/>
                  <a:pt x="5043239" y="2568650"/>
                </a:cubicBezTo>
                <a:cubicBezTo>
                  <a:pt x="5043239" y="2568650"/>
                  <a:pt x="5043239" y="2568650"/>
                  <a:pt x="5043239" y="3510076"/>
                </a:cubicBezTo>
                <a:cubicBezTo>
                  <a:pt x="5043239" y="3510076"/>
                  <a:pt x="5043239" y="3510076"/>
                  <a:pt x="5363395" y="3510076"/>
                </a:cubicBezTo>
                <a:cubicBezTo>
                  <a:pt x="5363395" y="3510076"/>
                  <a:pt x="5363395" y="3510076"/>
                  <a:pt x="5363395" y="2151225"/>
                </a:cubicBezTo>
                <a:cubicBezTo>
                  <a:pt x="5363395" y="2102378"/>
                  <a:pt x="5422089" y="2053530"/>
                  <a:pt x="5507465" y="2053530"/>
                </a:cubicBezTo>
                <a:cubicBezTo>
                  <a:pt x="5507465" y="2053530"/>
                  <a:pt x="5507465" y="2053530"/>
                  <a:pt x="5544817" y="2053530"/>
                </a:cubicBezTo>
                <a:cubicBezTo>
                  <a:pt x="5630191" y="2053530"/>
                  <a:pt x="5704895" y="2102378"/>
                  <a:pt x="5704895" y="2151225"/>
                </a:cubicBezTo>
                <a:cubicBezTo>
                  <a:pt x="5704895" y="2151225"/>
                  <a:pt x="5704895" y="2151225"/>
                  <a:pt x="5704895" y="3510076"/>
                </a:cubicBezTo>
                <a:cubicBezTo>
                  <a:pt x="5704895" y="3510076"/>
                  <a:pt x="5704895" y="3510076"/>
                  <a:pt x="5843629" y="3510076"/>
                </a:cubicBezTo>
                <a:cubicBezTo>
                  <a:pt x="5875645" y="3510076"/>
                  <a:pt x="5902325" y="3541161"/>
                  <a:pt x="5902325" y="3572245"/>
                </a:cubicBezTo>
                <a:cubicBezTo>
                  <a:pt x="5902325" y="3603330"/>
                  <a:pt x="5875645" y="3634415"/>
                  <a:pt x="5843629" y="3634415"/>
                </a:cubicBezTo>
                <a:cubicBezTo>
                  <a:pt x="5843629" y="3634415"/>
                  <a:pt x="5843629" y="3634415"/>
                  <a:pt x="3159655" y="3634415"/>
                </a:cubicBezTo>
                <a:cubicBezTo>
                  <a:pt x="3127639" y="3634415"/>
                  <a:pt x="3100959" y="3603330"/>
                  <a:pt x="3100959" y="3572245"/>
                </a:cubicBezTo>
                <a:cubicBezTo>
                  <a:pt x="3100959" y="3541161"/>
                  <a:pt x="3127639" y="3510076"/>
                  <a:pt x="3159655" y="3510076"/>
                </a:cubicBezTo>
                <a:cubicBezTo>
                  <a:pt x="3159655" y="3510076"/>
                  <a:pt x="3159655" y="3510076"/>
                  <a:pt x="3335741" y="3510076"/>
                </a:cubicBezTo>
                <a:cubicBezTo>
                  <a:pt x="3335741" y="3510076"/>
                  <a:pt x="3335741" y="3510076"/>
                  <a:pt x="3335741" y="2883939"/>
                </a:cubicBezTo>
                <a:cubicBezTo>
                  <a:pt x="3335741" y="2835091"/>
                  <a:pt x="3383763" y="2799566"/>
                  <a:pt x="3469139" y="2799566"/>
                </a:cubicBezTo>
                <a:cubicBezTo>
                  <a:pt x="3469139" y="2799566"/>
                  <a:pt x="3469139" y="2799566"/>
                  <a:pt x="3506489" y="2799566"/>
                </a:cubicBezTo>
                <a:cubicBezTo>
                  <a:pt x="3586529" y="2799566"/>
                  <a:pt x="3655897" y="2835091"/>
                  <a:pt x="3655897" y="2883939"/>
                </a:cubicBezTo>
                <a:cubicBezTo>
                  <a:pt x="3655897" y="2883939"/>
                  <a:pt x="3655897" y="2883939"/>
                  <a:pt x="3655897" y="3510076"/>
                </a:cubicBezTo>
                <a:cubicBezTo>
                  <a:pt x="3655897" y="3510076"/>
                  <a:pt x="3655897" y="3510076"/>
                  <a:pt x="3997395" y="3510076"/>
                </a:cubicBezTo>
                <a:cubicBezTo>
                  <a:pt x="3997395" y="3510076"/>
                  <a:pt x="3997395" y="3510076"/>
                  <a:pt x="3997395" y="1720478"/>
                </a:cubicBezTo>
                <a:cubicBezTo>
                  <a:pt x="3997395" y="1671631"/>
                  <a:pt x="4066763" y="1627224"/>
                  <a:pt x="4146801" y="1627224"/>
                </a:cubicBezTo>
                <a:close/>
                <a:moveTo>
                  <a:pt x="967641" y="1372687"/>
                </a:moveTo>
                <a:cubicBezTo>
                  <a:pt x="967641" y="1372687"/>
                  <a:pt x="967641" y="1372687"/>
                  <a:pt x="3005373" y="1372687"/>
                </a:cubicBezTo>
                <a:cubicBezTo>
                  <a:pt x="3057511" y="1372687"/>
                  <a:pt x="3100959" y="1406712"/>
                  <a:pt x="3100959" y="1445598"/>
                </a:cubicBezTo>
                <a:cubicBezTo>
                  <a:pt x="3100959" y="1445598"/>
                  <a:pt x="3100959" y="1445598"/>
                  <a:pt x="3100959" y="1465041"/>
                </a:cubicBezTo>
                <a:cubicBezTo>
                  <a:pt x="3100959" y="1503928"/>
                  <a:pt x="3057511" y="1537953"/>
                  <a:pt x="3005373" y="1537953"/>
                </a:cubicBezTo>
                <a:cubicBezTo>
                  <a:pt x="3005373" y="1537953"/>
                  <a:pt x="3005373" y="1537953"/>
                  <a:pt x="967641" y="1537953"/>
                </a:cubicBezTo>
                <a:cubicBezTo>
                  <a:pt x="915503" y="1537953"/>
                  <a:pt x="876399" y="1503928"/>
                  <a:pt x="876399" y="1465041"/>
                </a:cubicBezTo>
                <a:cubicBezTo>
                  <a:pt x="876399" y="1465041"/>
                  <a:pt x="876399" y="1465041"/>
                  <a:pt x="876399" y="1445598"/>
                </a:cubicBezTo>
                <a:cubicBezTo>
                  <a:pt x="876399" y="1406712"/>
                  <a:pt x="915503" y="1372687"/>
                  <a:pt x="967641" y="1372687"/>
                </a:cubicBezTo>
                <a:close/>
                <a:moveTo>
                  <a:pt x="640908" y="1372687"/>
                </a:moveTo>
                <a:cubicBezTo>
                  <a:pt x="687963" y="1372687"/>
                  <a:pt x="726109" y="1409683"/>
                  <a:pt x="726109" y="1455320"/>
                </a:cubicBezTo>
                <a:cubicBezTo>
                  <a:pt x="726109" y="1500957"/>
                  <a:pt x="687963" y="1537953"/>
                  <a:pt x="640908" y="1537953"/>
                </a:cubicBezTo>
                <a:cubicBezTo>
                  <a:pt x="593853" y="1537953"/>
                  <a:pt x="555708" y="1500957"/>
                  <a:pt x="555708" y="1455320"/>
                </a:cubicBezTo>
                <a:cubicBezTo>
                  <a:pt x="555708" y="1409683"/>
                  <a:pt x="593853" y="1372687"/>
                  <a:pt x="640908" y="1372687"/>
                </a:cubicBezTo>
                <a:close/>
                <a:moveTo>
                  <a:pt x="967591" y="1043181"/>
                </a:moveTo>
                <a:cubicBezTo>
                  <a:pt x="967591" y="1043181"/>
                  <a:pt x="967591" y="1043181"/>
                  <a:pt x="2952109" y="1043181"/>
                </a:cubicBezTo>
                <a:cubicBezTo>
                  <a:pt x="3004217" y="1043181"/>
                  <a:pt x="3047643" y="1077206"/>
                  <a:pt x="3047643" y="1116092"/>
                </a:cubicBezTo>
                <a:cubicBezTo>
                  <a:pt x="3047643" y="1116092"/>
                  <a:pt x="3047643" y="1116092"/>
                  <a:pt x="3047643" y="1135535"/>
                </a:cubicBezTo>
                <a:cubicBezTo>
                  <a:pt x="3047643" y="1174422"/>
                  <a:pt x="3004217" y="1208447"/>
                  <a:pt x="2952109" y="1208447"/>
                </a:cubicBezTo>
                <a:cubicBezTo>
                  <a:pt x="2952109" y="1208447"/>
                  <a:pt x="2952109" y="1208447"/>
                  <a:pt x="967591" y="1208447"/>
                </a:cubicBezTo>
                <a:cubicBezTo>
                  <a:pt x="915481" y="1208447"/>
                  <a:pt x="876399" y="1174422"/>
                  <a:pt x="876399" y="1135535"/>
                </a:cubicBezTo>
                <a:cubicBezTo>
                  <a:pt x="876399" y="1135535"/>
                  <a:pt x="876399" y="1135535"/>
                  <a:pt x="876399" y="1116092"/>
                </a:cubicBezTo>
                <a:cubicBezTo>
                  <a:pt x="876399" y="1077206"/>
                  <a:pt x="915481" y="1043181"/>
                  <a:pt x="967591" y="1043181"/>
                </a:cubicBezTo>
                <a:close/>
                <a:moveTo>
                  <a:pt x="640908" y="1043181"/>
                </a:moveTo>
                <a:cubicBezTo>
                  <a:pt x="687963" y="1043181"/>
                  <a:pt x="726109" y="1080177"/>
                  <a:pt x="726109" y="1125814"/>
                </a:cubicBezTo>
                <a:cubicBezTo>
                  <a:pt x="726109" y="1171451"/>
                  <a:pt x="687963" y="1208447"/>
                  <a:pt x="640908" y="1208447"/>
                </a:cubicBezTo>
                <a:cubicBezTo>
                  <a:pt x="593853" y="1208447"/>
                  <a:pt x="555708" y="1171451"/>
                  <a:pt x="555708" y="1125814"/>
                </a:cubicBezTo>
                <a:cubicBezTo>
                  <a:pt x="555708" y="1080177"/>
                  <a:pt x="593853" y="1043181"/>
                  <a:pt x="640908" y="1043181"/>
                </a:cubicBezTo>
                <a:close/>
                <a:moveTo>
                  <a:pt x="324140" y="703848"/>
                </a:moveTo>
                <a:lnTo>
                  <a:pt x="324140" y="4113425"/>
                </a:lnTo>
                <a:lnTo>
                  <a:pt x="6100105" y="4113425"/>
                </a:lnTo>
                <a:lnTo>
                  <a:pt x="6100105" y="703848"/>
                </a:lnTo>
                <a:close/>
                <a:moveTo>
                  <a:pt x="193423" y="0"/>
                </a:moveTo>
                <a:lnTo>
                  <a:pt x="6230823" y="0"/>
                </a:lnTo>
                <a:cubicBezTo>
                  <a:pt x="6337649" y="0"/>
                  <a:pt x="6424245" y="86598"/>
                  <a:pt x="6424245" y="193423"/>
                </a:cubicBezTo>
                <a:lnTo>
                  <a:pt x="6424245" y="4202560"/>
                </a:lnTo>
                <a:cubicBezTo>
                  <a:pt x="6424245" y="4309385"/>
                  <a:pt x="6337649" y="4395983"/>
                  <a:pt x="6230823" y="4395983"/>
                </a:cubicBezTo>
                <a:lnTo>
                  <a:pt x="193423" y="4395983"/>
                </a:lnTo>
                <a:cubicBezTo>
                  <a:pt x="86598" y="4395983"/>
                  <a:pt x="0" y="4309385"/>
                  <a:pt x="0" y="4202560"/>
                </a:cubicBezTo>
                <a:lnTo>
                  <a:pt x="0" y="193423"/>
                </a:lnTo>
                <a:cubicBezTo>
                  <a:pt x="0" y="86598"/>
                  <a:pt x="86598" y="0"/>
                  <a:pt x="19342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362"/>
          <p:cNvSpPr>
            <a:spLocks noChangeAspect="1"/>
          </p:cNvSpPr>
          <p:nvPr/>
        </p:nvSpPr>
        <p:spPr bwMode="auto">
          <a:xfrm rot="19207886">
            <a:off x="5944280" y="2275863"/>
            <a:ext cx="665187" cy="1188720"/>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grpSp>
        <p:nvGrpSpPr>
          <p:cNvPr id="3" name="Group 2"/>
          <p:cNvGrpSpPr/>
          <p:nvPr/>
        </p:nvGrpSpPr>
        <p:grpSpPr>
          <a:xfrm>
            <a:off x="797384" y="2724839"/>
            <a:ext cx="1591814" cy="492981"/>
            <a:chOff x="2549163" y="1542688"/>
            <a:chExt cx="2388735" cy="739785"/>
          </a:xfrm>
          <a:solidFill>
            <a:schemeClr val="bg1"/>
          </a:solidFill>
        </p:grpSpPr>
        <p:sp>
          <p:nvSpPr>
            <p:cNvPr id="12" name="Round Same Side Corner Rectangle 11"/>
            <p:cNvSpPr/>
            <p:nvPr/>
          </p:nvSpPr>
          <p:spPr>
            <a:xfrm>
              <a:off x="3040048" y="1542688"/>
              <a:ext cx="998085" cy="721233"/>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rtlCol="0" anchor="ctr"/>
            <a:lstStyle/>
            <a:p>
              <a:pPr algn="ctr" defTabSz="914400">
                <a:defRPr/>
              </a:pPr>
              <a:endParaRPr lang="en-US" sz="1600" kern="0" dirty="0">
                <a:solidFill>
                  <a:srgbClr val="B4A0FF"/>
                </a:solidFill>
                <a:latin typeface="Segoe"/>
              </a:endParaRPr>
            </a:p>
          </p:txBody>
        </p:sp>
        <p:sp>
          <p:nvSpPr>
            <p:cNvPr id="13" name="Rounded Rectangle 223"/>
            <p:cNvSpPr/>
            <p:nvPr/>
          </p:nvSpPr>
          <p:spPr bwMode="auto">
            <a:xfrm>
              <a:off x="2549163" y="1634121"/>
              <a:ext cx="368617"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Rounded Rectangle 6"/>
            <p:cNvSpPr/>
            <p:nvPr/>
          </p:nvSpPr>
          <p:spPr bwMode="auto">
            <a:xfrm rot="16200000">
              <a:off x="4222719" y="1520282"/>
              <a:ext cx="591629" cy="838729"/>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822953"/>
              <a:endParaRPr lang="en-US" spc="-135" dirty="0">
                <a:gradFill>
                  <a:gsLst>
                    <a:gs pos="0">
                      <a:srgbClr val="FFFFFF"/>
                    </a:gs>
                    <a:gs pos="100000">
                      <a:srgbClr val="FFFFFF"/>
                    </a:gs>
                  </a:gsLst>
                  <a:lin ang="5400000" scaled="0"/>
                </a:gradFill>
                <a:latin typeface="Segoe Light" pitchFamily="34" charset="0"/>
              </a:endParaRPr>
            </a:p>
          </p:txBody>
        </p:sp>
      </p:grpSp>
      <p:grpSp>
        <p:nvGrpSpPr>
          <p:cNvPr id="15" name="Group 14"/>
          <p:cNvGrpSpPr>
            <a:grpSpLocks noChangeAspect="1"/>
          </p:cNvGrpSpPr>
          <p:nvPr/>
        </p:nvGrpSpPr>
        <p:grpSpPr>
          <a:xfrm>
            <a:off x="10310830" y="2397321"/>
            <a:ext cx="848931" cy="1133627"/>
            <a:chOff x="10036997" y="2439550"/>
            <a:chExt cx="436467" cy="582841"/>
          </a:xfrm>
          <a:solidFill>
            <a:schemeClr val="bg1"/>
          </a:solidFill>
        </p:grpSpPr>
        <p:sp>
          <p:nvSpPr>
            <p:cNvPr id="16" name="Freeform 15"/>
            <p:cNvSpPr>
              <a:spLocks noChangeAspect="1"/>
            </p:cNvSpPr>
            <p:nvPr/>
          </p:nvSpPr>
          <p:spPr bwMode="auto">
            <a:xfrm rot="16200000">
              <a:off x="9963810" y="2512737"/>
              <a:ext cx="582841" cy="436467"/>
            </a:xfrm>
            <a:custGeom>
              <a:avLst/>
              <a:gdLst>
                <a:gd name="connsiteX0" fmla="*/ 221728 w 582841"/>
                <a:gd name="connsiteY0" fmla="*/ 360901 h 436467"/>
                <a:gd name="connsiteX1" fmla="*/ 208302 w 582841"/>
                <a:gd name="connsiteY1" fmla="*/ 347475 h 436467"/>
                <a:gd name="connsiteX2" fmla="*/ 64527 w 582841"/>
                <a:gd name="connsiteY2" fmla="*/ 347475 h 436467"/>
                <a:gd name="connsiteX3" fmla="*/ 51101 w 582841"/>
                <a:gd name="connsiteY3" fmla="*/ 360901 h 436467"/>
                <a:gd name="connsiteX4" fmla="*/ 51101 w 582841"/>
                <a:gd name="connsiteY4" fmla="*/ 379768 h 436467"/>
                <a:gd name="connsiteX5" fmla="*/ 64527 w 582841"/>
                <a:gd name="connsiteY5" fmla="*/ 393194 h 436467"/>
                <a:gd name="connsiteX6" fmla="*/ 208302 w 582841"/>
                <a:gd name="connsiteY6" fmla="*/ 393194 h 436467"/>
                <a:gd name="connsiteX7" fmla="*/ 221728 w 582841"/>
                <a:gd name="connsiteY7" fmla="*/ 379768 h 436467"/>
                <a:gd name="connsiteX8" fmla="*/ 447470 w 582841"/>
                <a:gd name="connsiteY8" fmla="*/ 370334 h 436467"/>
                <a:gd name="connsiteX9" fmla="*/ 424610 w 582841"/>
                <a:gd name="connsiteY9" fmla="*/ 347474 h 436467"/>
                <a:gd name="connsiteX10" fmla="*/ 401750 w 582841"/>
                <a:gd name="connsiteY10" fmla="*/ 370334 h 436467"/>
                <a:gd name="connsiteX11" fmla="*/ 424610 w 582841"/>
                <a:gd name="connsiteY11" fmla="*/ 393194 h 436467"/>
                <a:gd name="connsiteX12" fmla="*/ 447470 w 582841"/>
                <a:gd name="connsiteY12" fmla="*/ 370334 h 436467"/>
                <a:gd name="connsiteX13" fmla="*/ 525714 w 582841"/>
                <a:gd name="connsiteY13" fmla="*/ 370334 h 436467"/>
                <a:gd name="connsiteX14" fmla="*/ 502854 w 582841"/>
                <a:gd name="connsiteY14" fmla="*/ 347474 h 436467"/>
                <a:gd name="connsiteX15" fmla="*/ 479994 w 582841"/>
                <a:gd name="connsiteY15" fmla="*/ 370334 h 436467"/>
                <a:gd name="connsiteX16" fmla="*/ 502854 w 582841"/>
                <a:gd name="connsiteY16" fmla="*/ 393194 h 436467"/>
                <a:gd name="connsiteX17" fmla="*/ 525714 w 582841"/>
                <a:gd name="connsiteY17" fmla="*/ 370334 h 436467"/>
                <a:gd name="connsiteX18" fmla="*/ 549490 w 582841"/>
                <a:gd name="connsiteY18" fmla="*/ 38944 h 436467"/>
                <a:gd name="connsiteX19" fmla="*/ 33350 w 582841"/>
                <a:gd name="connsiteY19" fmla="*/ 38944 h 436467"/>
                <a:gd name="connsiteX20" fmla="*/ 33350 w 582841"/>
                <a:gd name="connsiteY20" fmla="*/ 313754 h 436467"/>
                <a:gd name="connsiteX21" fmla="*/ 549490 w 582841"/>
                <a:gd name="connsiteY21" fmla="*/ 313754 h 436467"/>
                <a:gd name="connsiteX22" fmla="*/ 582841 w 582841"/>
                <a:gd name="connsiteY22" fmla="*/ 39441 h 436467"/>
                <a:gd name="connsiteX23" fmla="*/ 582841 w 582841"/>
                <a:gd name="connsiteY23" fmla="*/ 397028 h 436467"/>
                <a:gd name="connsiteX24" fmla="*/ 543402 w 582841"/>
                <a:gd name="connsiteY24" fmla="*/ 436467 h 436467"/>
                <a:gd name="connsiteX25" fmla="*/ 39439 w 582841"/>
                <a:gd name="connsiteY25" fmla="*/ 436467 h 436467"/>
                <a:gd name="connsiteX26" fmla="*/ 0 w 582841"/>
                <a:gd name="connsiteY26" fmla="*/ 397028 h 436467"/>
                <a:gd name="connsiteX27" fmla="*/ 0 w 582841"/>
                <a:gd name="connsiteY27" fmla="*/ 39441 h 436467"/>
                <a:gd name="connsiteX28" fmla="*/ 39439 w 582841"/>
                <a:gd name="connsiteY28" fmla="*/ 0 h 436467"/>
                <a:gd name="connsiteX29" fmla="*/ 543402 w 582841"/>
                <a:gd name="connsiteY29" fmla="*/ 0 h 436467"/>
                <a:gd name="connsiteX30" fmla="*/ 582841 w 582841"/>
                <a:gd name="connsiteY30" fmla="*/ 39441 h 43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82841" h="436467">
                  <a:moveTo>
                    <a:pt x="221728" y="360901"/>
                  </a:moveTo>
                  <a:cubicBezTo>
                    <a:pt x="221728" y="353486"/>
                    <a:pt x="215717" y="347475"/>
                    <a:pt x="208302" y="347475"/>
                  </a:cubicBezTo>
                  <a:lnTo>
                    <a:pt x="64527" y="347475"/>
                  </a:lnTo>
                  <a:cubicBezTo>
                    <a:pt x="57112" y="347475"/>
                    <a:pt x="51101" y="353486"/>
                    <a:pt x="51101" y="360901"/>
                  </a:cubicBezTo>
                  <a:lnTo>
                    <a:pt x="51101" y="379768"/>
                  </a:lnTo>
                  <a:cubicBezTo>
                    <a:pt x="51101" y="387183"/>
                    <a:pt x="57112" y="393194"/>
                    <a:pt x="64527" y="393194"/>
                  </a:cubicBezTo>
                  <a:lnTo>
                    <a:pt x="208302" y="393194"/>
                  </a:lnTo>
                  <a:cubicBezTo>
                    <a:pt x="215717" y="393194"/>
                    <a:pt x="221728" y="387183"/>
                    <a:pt x="221728" y="379768"/>
                  </a:cubicBezTo>
                  <a:close/>
                  <a:moveTo>
                    <a:pt x="447470" y="370334"/>
                  </a:moveTo>
                  <a:cubicBezTo>
                    <a:pt x="447470" y="357709"/>
                    <a:pt x="437235" y="347474"/>
                    <a:pt x="424610" y="347474"/>
                  </a:cubicBezTo>
                  <a:cubicBezTo>
                    <a:pt x="411985" y="347474"/>
                    <a:pt x="401750" y="357709"/>
                    <a:pt x="401750" y="370334"/>
                  </a:cubicBezTo>
                  <a:cubicBezTo>
                    <a:pt x="401750" y="382959"/>
                    <a:pt x="411985" y="393194"/>
                    <a:pt x="424610" y="393194"/>
                  </a:cubicBezTo>
                  <a:cubicBezTo>
                    <a:pt x="437235" y="393194"/>
                    <a:pt x="447470" y="382959"/>
                    <a:pt x="447470" y="370334"/>
                  </a:cubicBezTo>
                  <a:close/>
                  <a:moveTo>
                    <a:pt x="525714" y="370334"/>
                  </a:moveTo>
                  <a:cubicBezTo>
                    <a:pt x="525714" y="357709"/>
                    <a:pt x="515479" y="347474"/>
                    <a:pt x="502854" y="347474"/>
                  </a:cubicBezTo>
                  <a:cubicBezTo>
                    <a:pt x="490229" y="347474"/>
                    <a:pt x="479994" y="357709"/>
                    <a:pt x="479994" y="370334"/>
                  </a:cubicBezTo>
                  <a:cubicBezTo>
                    <a:pt x="479994" y="382959"/>
                    <a:pt x="490229" y="393194"/>
                    <a:pt x="502854" y="393194"/>
                  </a:cubicBezTo>
                  <a:cubicBezTo>
                    <a:pt x="515479" y="393194"/>
                    <a:pt x="525714" y="382959"/>
                    <a:pt x="525714" y="370334"/>
                  </a:cubicBezTo>
                  <a:close/>
                  <a:moveTo>
                    <a:pt x="549490" y="38944"/>
                  </a:moveTo>
                  <a:lnTo>
                    <a:pt x="33350" y="38944"/>
                  </a:lnTo>
                  <a:lnTo>
                    <a:pt x="33350" y="313754"/>
                  </a:lnTo>
                  <a:lnTo>
                    <a:pt x="549490" y="313754"/>
                  </a:lnTo>
                  <a:close/>
                  <a:moveTo>
                    <a:pt x="582841" y="39441"/>
                  </a:moveTo>
                  <a:lnTo>
                    <a:pt x="582841" y="397028"/>
                  </a:lnTo>
                  <a:cubicBezTo>
                    <a:pt x="582841" y="418810"/>
                    <a:pt x="565184" y="436467"/>
                    <a:pt x="543402" y="436467"/>
                  </a:cubicBezTo>
                  <a:lnTo>
                    <a:pt x="39439" y="436467"/>
                  </a:lnTo>
                  <a:cubicBezTo>
                    <a:pt x="17658" y="436467"/>
                    <a:pt x="0" y="418810"/>
                    <a:pt x="0" y="397028"/>
                  </a:cubicBezTo>
                  <a:lnTo>
                    <a:pt x="0" y="39441"/>
                  </a:lnTo>
                  <a:cubicBezTo>
                    <a:pt x="0" y="17659"/>
                    <a:pt x="17658" y="0"/>
                    <a:pt x="39439" y="0"/>
                  </a:cubicBezTo>
                  <a:lnTo>
                    <a:pt x="543402" y="0"/>
                  </a:lnTo>
                  <a:cubicBezTo>
                    <a:pt x="565184" y="0"/>
                    <a:pt x="582841" y="17659"/>
                    <a:pt x="582841" y="3944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p:cNvGrpSpPr/>
            <p:nvPr/>
          </p:nvGrpSpPr>
          <p:grpSpPr>
            <a:xfrm>
              <a:off x="10093777" y="2484194"/>
              <a:ext cx="242663" cy="458557"/>
              <a:chOff x="9906038" y="2563229"/>
              <a:chExt cx="203686" cy="384903"/>
            </a:xfrm>
            <a:grpFill/>
          </p:grpSpPr>
          <p:grpSp>
            <p:nvGrpSpPr>
              <p:cNvPr id="18" name="Group 17"/>
              <p:cNvGrpSpPr/>
              <p:nvPr/>
            </p:nvGrpSpPr>
            <p:grpSpPr>
              <a:xfrm>
                <a:off x="10025141" y="2807959"/>
                <a:ext cx="84583" cy="51677"/>
                <a:chOff x="10495146" y="2518585"/>
                <a:chExt cx="329564" cy="201352"/>
              </a:xfrm>
              <a:grpFill/>
            </p:grpSpPr>
            <p:sp>
              <p:nvSpPr>
                <p:cNvPr id="44" name="Freeform 86"/>
                <p:cNvSpPr>
                  <a:spLocks/>
                </p:cNvSpPr>
                <p:nvPr/>
              </p:nvSpPr>
              <p:spPr bwMode="gray">
                <a:xfrm>
                  <a:off x="10532691" y="2589305"/>
                  <a:ext cx="54611" cy="102220"/>
                </a:xfrm>
                <a:custGeom>
                  <a:avLst/>
                  <a:gdLst>
                    <a:gd name="T0" fmla="*/ 0 w 61"/>
                    <a:gd name="T1" fmla="*/ 139 h 140"/>
                    <a:gd name="T2" fmla="*/ 1 w 61"/>
                    <a:gd name="T3" fmla="*/ 140 h 140"/>
                    <a:gd name="T4" fmla="*/ 61 w 61"/>
                    <a:gd name="T5" fmla="*/ 56 h 140"/>
                    <a:gd name="T6" fmla="*/ 35 w 61"/>
                    <a:gd name="T7" fmla="*/ 0 h 140"/>
                    <a:gd name="T8" fmla="*/ 0 w 61"/>
                    <a:gd name="T9" fmla="*/ 139 h 140"/>
                  </a:gdLst>
                  <a:ahLst/>
                  <a:cxnLst>
                    <a:cxn ang="0">
                      <a:pos x="T0" y="T1"/>
                    </a:cxn>
                    <a:cxn ang="0">
                      <a:pos x="T2" y="T3"/>
                    </a:cxn>
                    <a:cxn ang="0">
                      <a:pos x="T4" y="T5"/>
                    </a:cxn>
                    <a:cxn ang="0">
                      <a:pos x="T6" y="T7"/>
                    </a:cxn>
                    <a:cxn ang="0">
                      <a:pos x="T8" y="T9"/>
                    </a:cxn>
                  </a:cxnLst>
                  <a:rect l="0" t="0" r="r" b="b"/>
                  <a:pathLst>
                    <a:path w="61" h="140">
                      <a:moveTo>
                        <a:pt x="0" y="139"/>
                      </a:moveTo>
                      <a:cubicBezTo>
                        <a:pt x="0" y="139"/>
                        <a:pt x="1" y="139"/>
                        <a:pt x="1" y="140"/>
                      </a:cubicBezTo>
                      <a:cubicBezTo>
                        <a:pt x="61" y="56"/>
                        <a:pt x="61" y="56"/>
                        <a:pt x="61" y="56"/>
                      </a:cubicBezTo>
                      <a:cubicBezTo>
                        <a:pt x="35" y="0"/>
                        <a:pt x="35" y="0"/>
                        <a:pt x="35" y="0"/>
                      </a:cubicBezTo>
                      <a:lnTo>
                        <a:pt x="0"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sp>
              <p:nvSpPr>
                <p:cNvPr id="45" name="Freeform 87"/>
                <p:cNvSpPr>
                  <a:spLocks/>
                </p:cNvSpPr>
                <p:nvPr/>
              </p:nvSpPr>
              <p:spPr bwMode="gray">
                <a:xfrm>
                  <a:off x="10595267" y="2619879"/>
                  <a:ext cx="30719" cy="43852"/>
                </a:xfrm>
                <a:custGeom>
                  <a:avLst/>
                  <a:gdLst>
                    <a:gd name="T0" fmla="*/ 0 w 81"/>
                    <a:gd name="T1" fmla="*/ 33 h 142"/>
                    <a:gd name="T2" fmla="*/ 50 w 81"/>
                    <a:gd name="T3" fmla="*/ 142 h 142"/>
                    <a:gd name="T4" fmla="*/ 81 w 81"/>
                    <a:gd name="T5" fmla="*/ 78 h 142"/>
                    <a:gd name="T6" fmla="*/ 24 w 81"/>
                    <a:gd name="T7" fmla="*/ 0 h 142"/>
                    <a:gd name="T8" fmla="*/ 0 w 81"/>
                    <a:gd name="T9" fmla="*/ 33 h 142"/>
                  </a:gdLst>
                  <a:ahLst/>
                  <a:cxnLst>
                    <a:cxn ang="0">
                      <a:pos x="T0" y="T1"/>
                    </a:cxn>
                    <a:cxn ang="0">
                      <a:pos x="T2" y="T3"/>
                    </a:cxn>
                    <a:cxn ang="0">
                      <a:pos x="T4" y="T5"/>
                    </a:cxn>
                    <a:cxn ang="0">
                      <a:pos x="T6" y="T7"/>
                    </a:cxn>
                    <a:cxn ang="0">
                      <a:pos x="T8" y="T9"/>
                    </a:cxn>
                  </a:cxnLst>
                  <a:rect l="0" t="0" r="r" b="b"/>
                  <a:pathLst>
                    <a:path w="81" h="142">
                      <a:moveTo>
                        <a:pt x="0" y="33"/>
                      </a:moveTo>
                      <a:lnTo>
                        <a:pt x="50" y="142"/>
                      </a:lnTo>
                      <a:lnTo>
                        <a:pt x="81" y="78"/>
                      </a:lnTo>
                      <a:lnTo>
                        <a:pt x="24" y="0"/>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sp>
              <p:nvSpPr>
                <p:cNvPr id="46" name="Freeform 88"/>
                <p:cNvSpPr>
                  <a:spLocks noEditPoints="1"/>
                </p:cNvSpPr>
                <p:nvPr/>
              </p:nvSpPr>
              <p:spPr bwMode="gray">
                <a:xfrm>
                  <a:off x="10495146" y="2518585"/>
                  <a:ext cx="329564" cy="201352"/>
                </a:xfrm>
                <a:custGeom>
                  <a:avLst/>
                  <a:gdLst>
                    <a:gd name="T0" fmla="*/ 360 w 368"/>
                    <a:gd name="T1" fmla="*/ 0 h 276"/>
                    <a:gd name="T2" fmla="*/ 8 w 368"/>
                    <a:gd name="T3" fmla="*/ 0 h 276"/>
                    <a:gd name="T4" fmla="*/ 0 w 368"/>
                    <a:gd name="T5" fmla="*/ 8 h 276"/>
                    <a:gd name="T6" fmla="*/ 0 w 368"/>
                    <a:gd name="T7" fmla="*/ 268 h 276"/>
                    <a:gd name="T8" fmla="*/ 8 w 368"/>
                    <a:gd name="T9" fmla="*/ 276 h 276"/>
                    <a:gd name="T10" fmla="*/ 360 w 368"/>
                    <a:gd name="T11" fmla="*/ 276 h 276"/>
                    <a:gd name="T12" fmla="*/ 368 w 368"/>
                    <a:gd name="T13" fmla="*/ 268 h 276"/>
                    <a:gd name="T14" fmla="*/ 368 w 368"/>
                    <a:gd name="T15" fmla="*/ 8 h 276"/>
                    <a:gd name="T16" fmla="*/ 360 w 368"/>
                    <a:gd name="T17" fmla="*/ 0 h 276"/>
                    <a:gd name="T18" fmla="*/ 323 w 368"/>
                    <a:gd name="T19" fmla="*/ 159 h 276"/>
                    <a:gd name="T20" fmla="*/ 318 w 368"/>
                    <a:gd name="T21" fmla="*/ 158 h 276"/>
                    <a:gd name="T22" fmla="*/ 274 w 368"/>
                    <a:gd name="T23" fmla="*/ 204 h 276"/>
                    <a:gd name="T24" fmla="*/ 247 w 368"/>
                    <a:gd name="T25" fmla="*/ 169 h 276"/>
                    <a:gd name="T26" fmla="*/ 173 w 368"/>
                    <a:gd name="T27" fmla="*/ 210 h 276"/>
                    <a:gd name="T28" fmla="*/ 151 w 368"/>
                    <a:gd name="T29" fmla="*/ 180 h 276"/>
                    <a:gd name="T30" fmla="*/ 133 w 368"/>
                    <a:gd name="T31" fmla="*/ 218 h 276"/>
                    <a:gd name="T32" fmla="*/ 107 w 368"/>
                    <a:gd name="T33" fmla="*/ 161 h 276"/>
                    <a:gd name="T34" fmla="*/ 47 w 368"/>
                    <a:gd name="T35" fmla="*/ 245 h 276"/>
                    <a:gd name="T36" fmla="*/ 47 w 368"/>
                    <a:gd name="T37" fmla="*/ 246 h 276"/>
                    <a:gd name="T38" fmla="*/ 35 w 368"/>
                    <a:gd name="T39" fmla="*/ 259 h 276"/>
                    <a:gd name="T40" fmla="*/ 22 w 368"/>
                    <a:gd name="T41" fmla="*/ 246 h 276"/>
                    <a:gd name="T42" fmla="*/ 34 w 368"/>
                    <a:gd name="T43" fmla="*/ 233 h 276"/>
                    <a:gd name="T44" fmla="*/ 75 w 368"/>
                    <a:gd name="T45" fmla="*/ 73 h 276"/>
                    <a:gd name="T46" fmla="*/ 108 w 368"/>
                    <a:gd name="T47" fmla="*/ 145 h 276"/>
                    <a:gd name="T48" fmla="*/ 122 w 368"/>
                    <a:gd name="T49" fmla="*/ 125 h 276"/>
                    <a:gd name="T50" fmla="*/ 150 w 368"/>
                    <a:gd name="T51" fmla="*/ 164 h 276"/>
                    <a:gd name="T52" fmla="*/ 188 w 368"/>
                    <a:gd name="T53" fmla="*/ 86 h 276"/>
                    <a:gd name="T54" fmla="*/ 247 w 368"/>
                    <a:gd name="T55" fmla="*/ 106 h 276"/>
                    <a:gd name="T56" fmla="*/ 299 w 368"/>
                    <a:gd name="T57" fmla="*/ 41 h 276"/>
                    <a:gd name="T58" fmla="*/ 298 w 368"/>
                    <a:gd name="T59" fmla="*/ 34 h 276"/>
                    <a:gd name="T60" fmla="*/ 310 w 368"/>
                    <a:gd name="T61" fmla="*/ 22 h 276"/>
                    <a:gd name="T62" fmla="*/ 323 w 368"/>
                    <a:gd name="T63" fmla="*/ 34 h 276"/>
                    <a:gd name="T64" fmla="*/ 310 w 368"/>
                    <a:gd name="T65" fmla="*/ 47 h 276"/>
                    <a:gd name="T66" fmla="*/ 305 w 368"/>
                    <a:gd name="T67" fmla="*/ 46 h 276"/>
                    <a:gd name="T68" fmla="*/ 250 w 368"/>
                    <a:gd name="T69" fmla="*/ 116 h 276"/>
                    <a:gd name="T70" fmla="*/ 192 w 368"/>
                    <a:gd name="T71" fmla="*/ 96 h 276"/>
                    <a:gd name="T72" fmla="*/ 155 w 368"/>
                    <a:gd name="T73" fmla="*/ 172 h 276"/>
                    <a:gd name="T74" fmla="*/ 175 w 368"/>
                    <a:gd name="T75" fmla="*/ 200 h 276"/>
                    <a:gd name="T76" fmla="*/ 249 w 368"/>
                    <a:gd name="T77" fmla="*/ 159 h 276"/>
                    <a:gd name="T78" fmla="*/ 274 w 368"/>
                    <a:gd name="T79" fmla="*/ 191 h 276"/>
                    <a:gd name="T80" fmla="*/ 312 w 368"/>
                    <a:gd name="T81" fmla="*/ 153 h 276"/>
                    <a:gd name="T82" fmla="*/ 311 w 368"/>
                    <a:gd name="T83" fmla="*/ 147 h 276"/>
                    <a:gd name="T84" fmla="*/ 323 w 368"/>
                    <a:gd name="T85" fmla="*/ 134 h 276"/>
                    <a:gd name="T86" fmla="*/ 336 w 368"/>
                    <a:gd name="T87" fmla="*/ 147 h 276"/>
                    <a:gd name="T88" fmla="*/ 323 w 368"/>
                    <a:gd name="T89" fmla="*/ 159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8" h="276">
                      <a:moveTo>
                        <a:pt x="360" y="0"/>
                      </a:moveTo>
                      <a:cubicBezTo>
                        <a:pt x="8" y="0"/>
                        <a:pt x="8" y="0"/>
                        <a:pt x="8" y="0"/>
                      </a:cubicBezTo>
                      <a:cubicBezTo>
                        <a:pt x="4" y="0"/>
                        <a:pt x="0" y="4"/>
                        <a:pt x="0" y="8"/>
                      </a:cubicBezTo>
                      <a:cubicBezTo>
                        <a:pt x="0" y="268"/>
                        <a:pt x="0" y="268"/>
                        <a:pt x="0" y="268"/>
                      </a:cubicBezTo>
                      <a:cubicBezTo>
                        <a:pt x="0" y="272"/>
                        <a:pt x="4" y="276"/>
                        <a:pt x="8" y="276"/>
                      </a:cubicBezTo>
                      <a:cubicBezTo>
                        <a:pt x="360" y="276"/>
                        <a:pt x="360" y="276"/>
                        <a:pt x="360" y="276"/>
                      </a:cubicBezTo>
                      <a:cubicBezTo>
                        <a:pt x="364" y="276"/>
                        <a:pt x="368" y="272"/>
                        <a:pt x="368" y="268"/>
                      </a:cubicBezTo>
                      <a:cubicBezTo>
                        <a:pt x="368" y="8"/>
                        <a:pt x="368" y="8"/>
                        <a:pt x="368" y="8"/>
                      </a:cubicBezTo>
                      <a:cubicBezTo>
                        <a:pt x="368" y="4"/>
                        <a:pt x="364" y="0"/>
                        <a:pt x="360" y="0"/>
                      </a:cubicBezTo>
                      <a:close/>
                      <a:moveTo>
                        <a:pt x="323" y="159"/>
                      </a:moveTo>
                      <a:cubicBezTo>
                        <a:pt x="322" y="159"/>
                        <a:pt x="320" y="159"/>
                        <a:pt x="318" y="158"/>
                      </a:cubicBezTo>
                      <a:cubicBezTo>
                        <a:pt x="274" y="204"/>
                        <a:pt x="274" y="204"/>
                        <a:pt x="274" y="204"/>
                      </a:cubicBezTo>
                      <a:cubicBezTo>
                        <a:pt x="247" y="169"/>
                        <a:pt x="247" y="169"/>
                        <a:pt x="247" y="169"/>
                      </a:cubicBezTo>
                      <a:cubicBezTo>
                        <a:pt x="173" y="210"/>
                        <a:pt x="173" y="210"/>
                        <a:pt x="173" y="210"/>
                      </a:cubicBezTo>
                      <a:cubicBezTo>
                        <a:pt x="151" y="180"/>
                        <a:pt x="151" y="180"/>
                        <a:pt x="151" y="180"/>
                      </a:cubicBezTo>
                      <a:cubicBezTo>
                        <a:pt x="133" y="218"/>
                        <a:pt x="133" y="218"/>
                        <a:pt x="133" y="218"/>
                      </a:cubicBezTo>
                      <a:cubicBezTo>
                        <a:pt x="107" y="161"/>
                        <a:pt x="107" y="161"/>
                        <a:pt x="107" y="161"/>
                      </a:cubicBezTo>
                      <a:cubicBezTo>
                        <a:pt x="47" y="245"/>
                        <a:pt x="47" y="245"/>
                        <a:pt x="47" y="245"/>
                      </a:cubicBezTo>
                      <a:cubicBezTo>
                        <a:pt x="47" y="245"/>
                        <a:pt x="47" y="246"/>
                        <a:pt x="47" y="246"/>
                      </a:cubicBezTo>
                      <a:cubicBezTo>
                        <a:pt x="47" y="253"/>
                        <a:pt x="42" y="259"/>
                        <a:pt x="35" y="259"/>
                      </a:cubicBezTo>
                      <a:cubicBezTo>
                        <a:pt x="28" y="259"/>
                        <a:pt x="22" y="253"/>
                        <a:pt x="22" y="246"/>
                      </a:cubicBezTo>
                      <a:cubicBezTo>
                        <a:pt x="22" y="239"/>
                        <a:pt x="27" y="234"/>
                        <a:pt x="34" y="233"/>
                      </a:cubicBezTo>
                      <a:cubicBezTo>
                        <a:pt x="75" y="73"/>
                        <a:pt x="75" y="73"/>
                        <a:pt x="75" y="73"/>
                      </a:cubicBezTo>
                      <a:cubicBezTo>
                        <a:pt x="108" y="145"/>
                        <a:pt x="108" y="145"/>
                        <a:pt x="108" y="145"/>
                      </a:cubicBezTo>
                      <a:cubicBezTo>
                        <a:pt x="122" y="125"/>
                        <a:pt x="122" y="125"/>
                        <a:pt x="122" y="125"/>
                      </a:cubicBezTo>
                      <a:cubicBezTo>
                        <a:pt x="150" y="164"/>
                        <a:pt x="150" y="164"/>
                        <a:pt x="150" y="164"/>
                      </a:cubicBezTo>
                      <a:cubicBezTo>
                        <a:pt x="188" y="86"/>
                        <a:pt x="188" y="86"/>
                        <a:pt x="188" y="86"/>
                      </a:cubicBezTo>
                      <a:cubicBezTo>
                        <a:pt x="247" y="106"/>
                        <a:pt x="247" y="106"/>
                        <a:pt x="247" y="106"/>
                      </a:cubicBezTo>
                      <a:cubicBezTo>
                        <a:pt x="299" y="41"/>
                        <a:pt x="299" y="41"/>
                        <a:pt x="299" y="41"/>
                      </a:cubicBezTo>
                      <a:cubicBezTo>
                        <a:pt x="298" y="39"/>
                        <a:pt x="298" y="37"/>
                        <a:pt x="298" y="34"/>
                      </a:cubicBezTo>
                      <a:cubicBezTo>
                        <a:pt x="298" y="27"/>
                        <a:pt x="303" y="22"/>
                        <a:pt x="310" y="22"/>
                      </a:cubicBezTo>
                      <a:cubicBezTo>
                        <a:pt x="317" y="22"/>
                        <a:pt x="323" y="27"/>
                        <a:pt x="323" y="34"/>
                      </a:cubicBezTo>
                      <a:cubicBezTo>
                        <a:pt x="323" y="41"/>
                        <a:pt x="317" y="47"/>
                        <a:pt x="310" y="47"/>
                      </a:cubicBezTo>
                      <a:cubicBezTo>
                        <a:pt x="309" y="47"/>
                        <a:pt x="307" y="46"/>
                        <a:pt x="305" y="46"/>
                      </a:cubicBezTo>
                      <a:cubicBezTo>
                        <a:pt x="250" y="116"/>
                        <a:pt x="250" y="116"/>
                        <a:pt x="250" y="116"/>
                      </a:cubicBezTo>
                      <a:cubicBezTo>
                        <a:pt x="192" y="96"/>
                        <a:pt x="192" y="96"/>
                        <a:pt x="192" y="96"/>
                      </a:cubicBezTo>
                      <a:cubicBezTo>
                        <a:pt x="155" y="172"/>
                        <a:pt x="155" y="172"/>
                        <a:pt x="155" y="172"/>
                      </a:cubicBezTo>
                      <a:cubicBezTo>
                        <a:pt x="175" y="200"/>
                        <a:pt x="175" y="200"/>
                        <a:pt x="175" y="200"/>
                      </a:cubicBezTo>
                      <a:cubicBezTo>
                        <a:pt x="249" y="159"/>
                        <a:pt x="249" y="159"/>
                        <a:pt x="249" y="159"/>
                      </a:cubicBezTo>
                      <a:cubicBezTo>
                        <a:pt x="274" y="191"/>
                        <a:pt x="274" y="191"/>
                        <a:pt x="274" y="191"/>
                      </a:cubicBezTo>
                      <a:cubicBezTo>
                        <a:pt x="312" y="153"/>
                        <a:pt x="312" y="153"/>
                        <a:pt x="312" y="153"/>
                      </a:cubicBezTo>
                      <a:cubicBezTo>
                        <a:pt x="311" y="151"/>
                        <a:pt x="311" y="149"/>
                        <a:pt x="311" y="147"/>
                      </a:cubicBezTo>
                      <a:cubicBezTo>
                        <a:pt x="311" y="140"/>
                        <a:pt x="316" y="134"/>
                        <a:pt x="323" y="134"/>
                      </a:cubicBezTo>
                      <a:cubicBezTo>
                        <a:pt x="330" y="134"/>
                        <a:pt x="336" y="140"/>
                        <a:pt x="336" y="147"/>
                      </a:cubicBezTo>
                      <a:cubicBezTo>
                        <a:pt x="336" y="154"/>
                        <a:pt x="330" y="159"/>
                        <a:pt x="323"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grpSp>
          <p:sp>
            <p:nvSpPr>
              <p:cNvPr id="19" name="Freeform 18"/>
              <p:cNvSpPr>
                <a:spLocks/>
              </p:cNvSpPr>
              <p:nvPr/>
            </p:nvSpPr>
            <p:spPr bwMode="gray">
              <a:xfrm>
                <a:off x="9910246" y="2902413"/>
                <a:ext cx="199478" cy="45719"/>
              </a:xfrm>
              <a:custGeom>
                <a:avLst/>
                <a:gdLst>
                  <a:gd name="connsiteX0" fmla="*/ 4475 w 146768"/>
                  <a:gd name="connsiteY0" fmla="*/ 87705 h 96352"/>
                  <a:gd name="connsiteX1" fmla="*/ 142293 w 146768"/>
                  <a:gd name="connsiteY1" fmla="*/ 87705 h 96352"/>
                  <a:gd name="connsiteX2" fmla="*/ 146768 w 146768"/>
                  <a:gd name="connsiteY2" fmla="*/ 91308 h 96352"/>
                  <a:gd name="connsiteX3" fmla="*/ 146768 w 146768"/>
                  <a:gd name="connsiteY3" fmla="*/ 92749 h 96352"/>
                  <a:gd name="connsiteX4" fmla="*/ 142293 w 146768"/>
                  <a:gd name="connsiteY4" fmla="*/ 96352 h 96352"/>
                  <a:gd name="connsiteX5" fmla="*/ 4475 w 146768"/>
                  <a:gd name="connsiteY5" fmla="*/ 96352 h 96352"/>
                  <a:gd name="connsiteX6" fmla="*/ 0 w 146768"/>
                  <a:gd name="connsiteY6" fmla="*/ 92749 h 96352"/>
                  <a:gd name="connsiteX7" fmla="*/ 0 w 146768"/>
                  <a:gd name="connsiteY7" fmla="*/ 91308 h 96352"/>
                  <a:gd name="connsiteX8" fmla="*/ 4475 w 146768"/>
                  <a:gd name="connsiteY8" fmla="*/ 87705 h 96352"/>
                  <a:gd name="connsiteX9" fmla="*/ 4475 w 146768"/>
                  <a:gd name="connsiteY9" fmla="*/ 58367 h 96352"/>
                  <a:gd name="connsiteX10" fmla="*/ 142293 w 146768"/>
                  <a:gd name="connsiteY10" fmla="*/ 58367 h 96352"/>
                  <a:gd name="connsiteX11" fmla="*/ 146768 w 146768"/>
                  <a:gd name="connsiteY11" fmla="*/ 62099 h 96352"/>
                  <a:gd name="connsiteX12" fmla="*/ 146768 w 146768"/>
                  <a:gd name="connsiteY12" fmla="*/ 63591 h 96352"/>
                  <a:gd name="connsiteX13" fmla="*/ 142293 w 146768"/>
                  <a:gd name="connsiteY13" fmla="*/ 67323 h 96352"/>
                  <a:gd name="connsiteX14" fmla="*/ 4475 w 146768"/>
                  <a:gd name="connsiteY14" fmla="*/ 67323 h 96352"/>
                  <a:gd name="connsiteX15" fmla="*/ 0 w 146768"/>
                  <a:gd name="connsiteY15" fmla="*/ 63591 h 96352"/>
                  <a:gd name="connsiteX16" fmla="*/ 0 w 146768"/>
                  <a:gd name="connsiteY16" fmla="*/ 62099 h 96352"/>
                  <a:gd name="connsiteX17" fmla="*/ 4475 w 146768"/>
                  <a:gd name="connsiteY17" fmla="*/ 58367 h 96352"/>
                  <a:gd name="connsiteX18" fmla="*/ 4475 w 146768"/>
                  <a:gd name="connsiteY18" fmla="*/ 29338 h 96352"/>
                  <a:gd name="connsiteX19" fmla="*/ 142293 w 146768"/>
                  <a:gd name="connsiteY19" fmla="*/ 29338 h 96352"/>
                  <a:gd name="connsiteX20" fmla="*/ 146768 w 146768"/>
                  <a:gd name="connsiteY20" fmla="*/ 32941 h 96352"/>
                  <a:gd name="connsiteX21" fmla="*/ 146768 w 146768"/>
                  <a:gd name="connsiteY21" fmla="*/ 34382 h 96352"/>
                  <a:gd name="connsiteX22" fmla="*/ 142293 w 146768"/>
                  <a:gd name="connsiteY22" fmla="*/ 37985 h 96352"/>
                  <a:gd name="connsiteX23" fmla="*/ 4475 w 146768"/>
                  <a:gd name="connsiteY23" fmla="*/ 37985 h 96352"/>
                  <a:gd name="connsiteX24" fmla="*/ 0 w 146768"/>
                  <a:gd name="connsiteY24" fmla="*/ 34382 h 96352"/>
                  <a:gd name="connsiteX25" fmla="*/ 0 w 146768"/>
                  <a:gd name="connsiteY25" fmla="*/ 32941 h 96352"/>
                  <a:gd name="connsiteX26" fmla="*/ 4475 w 146768"/>
                  <a:gd name="connsiteY26" fmla="*/ 29338 h 96352"/>
                  <a:gd name="connsiteX27" fmla="*/ 4475 w 146768"/>
                  <a:gd name="connsiteY27" fmla="*/ 0 h 96352"/>
                  <a:gd name="connsiteX28" fmla="*/ 142293 w 146768"/>
                  <a:gd name="connsiteY28" fmla="*/ 0 h 96352"/>
                  <a:gd name="connsiteX29" fmla="*/ 146768 w 146768"/>
                  <a:gd name="connsiteY29" fmla="*/ 3732 h 96352"/>
                  <a:gd name="connsiteX30" fmla="*/ 146768 w 146768"/>
                  <a:gd name="connsiteY30" fmla="*/ 5224 h 96352"/>
                  <a:gd name="connsiteX31" fmla="*/ 142293 w 146768"/>
                  <a:gd name="connsiteY31" fmla="*/ 8956 h 96352"/>
                  <a:gd name="connsiteX32" fmla="*/ 4475 w 146768"/>
                  <a:gd name="connsiteY32" fmla="*/ 8956 h 96352"/>
                  <a:gd name="connsiteX33" fmla="*/ 0 w 146768"/>
                  <a:gd name="connsiteY33" fmla="*/ 5224 h 96352"/>
                  <a:gd name="connsiteX34" fmla="*/ 0 w 146768"/>
                  <a:gd name="connsiteY34" fmla="*/ 3732 h 96352"/>
                  <a:gd name="connsiteX35" fmla="*/ 4475 w 146768"/>
                  <a:gd name="connsiteY35" fmla="*/ 0 h 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6768" h="96352">
                    <a:moveTo>
                      <a:pt x="4475" y="87705"/>
                    </a:moveTo>
                    <a:cubicBezTo>
                      <a:pt x="4475" y="87705"/>
                      <a:pt x="4475" y="87705"/>
                      <a:pt x="142293" y="87705"/>
                    </a:cubicBezTo>
                    <a:cubicBezTo>
                      <a:pt x="144978" y="87705"/>
                      <a:pt x="146768" y="89146"/>
                      <a:pt x="146768" y="91308"/>
                    </a:cubicBezTo>
                    <a:cubicBezTo>
                      <a:pt x="146768" y="91308"/>
                      <a:pt x="146768" y="91308"/>
                      <a:pt x="146768" y="92749"/>
                    </a:cubicBezTo>
                    <a:cubicBezTo>
                      <a:pt x="146768" y="94911"/>
                      <a:pt x="144978" y="96352"/>
                      <a:pt x="142293" y="96352"/>
                    </a:cubicBezTo>
                    <a:cubicBezTo>
                      <a:pt x="142293" y="96352"/>
                      <a:pt x="142293" y="96352"/>
                      <a:pt x="4475" y="96352"/>
                    </a:cubicBezTo>
                    <a:cubicBezTo>
                      <a:pt x="1790" y="96352"/>
                      <a:pt x="0" y="94911"/>
                      <a:pt x="0" y="92749"/>
                    </a:cubicBezTo>
                    <a:cubicBezTo>
                      <a:pt x="0" y="92749"/>
                      <a:pt x="0" y="92749"/>
                      <a:pt x="0" y="91308"/>
                    </a:cubicBezTo>
                    <a:cubicBezTo>
                      <a:pt x="0" y="89146"/>
                      <a:pt x="1790" y="87705"/>
                      <a:pt x="4475" y="87705"/>
                    </a:cubicBezTo>
                    <a:close/>
                    <a:moveTo>
                      <a:pt x="4475" y="58367"/>
                    </a:moveTo>
                    <a:cubicBezTo>
                      <a:pt x="4475" y="58367"/>
                      <a:pt x="4475" y="58367"/>
                      <a:pt x="142293" y="58367"/>
                    </a:cubicBezTo>
                    <a:cubicBezTo>
                      <a:pt x="144978" y="58367"/>
                      <a:pt x="146768" y="59860"/>
                      <a:pt x="146768" y="62099"/>
                    </a:cubicBezTo>
                    <a:cubicBezTo>
                      <a:pt x="146768" y="62099"/>
                      <a:pt x="146768" y="62099"/>
                      <a:pt x="146768" y="63591"/>
                    </a:cubicBezTo>
                    <a:cubicBezTo>
                      <a:pt x="146768" y="65830"/>
                      <a:pt x="144978" y="67323"/>
                      <a:pt x="142293" y="67323"/>
                    </a:cubicBezTo>
                    <a:cubicBezTo>
                      <a:pt x="142293" y="67323"/>
                      <a:pt x="142293" y="67323"/>
                      <a:pt x="4475" y="67323"/>
                    </a:cubicBezTo>
                    <a:cubicBezTo>
                      <a:pt x="1790" y="67323"/>
                      <a:pt x="0" y="65830"/>
                      <a:pt x="0" y="63591"/>
                    </a:cubicBezTo>
                    <a:cubicBezTo>
                      <a:pt x="0" y="63591"/>
                      <a:pt x="0" y="63591"/>
                      <a:pt x="0" y="62099"/>
                    </a:cubicBezTo>
                    <a:cubicBezTo>
                      <a:pt x="0" y="59860"/>
                      <a:pt x="1790" y="58367"/>
                      <a:pt x="4475" y="58367"/>
                    </a:cubicBezTo>
                    <a:close/>
                    <a:moveTo>
                      <a:pt x="4475" y="29338"/>
                    </a:moveTo>
                    <a:cubicBezTo>
                      <a:pt x="4475" y="29338"/>
                      <a:pt x="4475" y="29338"/>
                      <a:pt x="142293" y="29338"/>
                    </a:cubicBezTo>
                    <a:cubicBezTo>
                      <a:pt x="144978" y="29338"/>
                      <a:pt x="146768" y="30779"/>
                      <a:pt x="146768" y="32941"/>
                    </a:cubicBezTo>
                    <a:cubicBezTo>
                      <a:pt x="146768" y="32941"/>
                      <a:pt x="146768" y="32941"/>
                      <a:pt x="146768" y="34382"/>
                    </a:cubicBezTo>
                    <a:cubicBezTo>
                      <a:pt x="146768" y="36544"/>
                      <a:pt x="144978" y="37985"/>
                      <a:pt x="142293" y="37985"/>
                    </a:cubicBezTo>
                    <a:cubicBezTo>
                      <a:pt x="142293" y="37985"/>
                      <a:pt x="142293" y="37985"/>
                      <a:pt x="4475" y="37985"/>
                    </a:cubicBezTo>
                    <a:cubicBezTo>
                      <a:pt x="1790" y="37985"/>
                      <a:pt x="0" y="36544"/>
                      <a:pt x="0" y="34382"/>
                    </a:cubicBezTo>
                    <a:cubicBezTo>
                      <a:pt x="0" y="34382"/>
                      <a:pt x="0" y="34382"/>
                      <a:pt x="0" y="32941"/>
                    </a:cubicBezTo>
                    <a:cubicBezTo>
                      <a:pt x="0" y="30779"/>
                      <a:pt x="1790" y="29338"/>
                      <a:pt x="4475" y="29338"/>
                    </a:cubicBezTo>
                    <a:close/>
                    <a:moveTo>
                      <a:pt x="4475" y="0"/>
                    </a:moveTo>
                    <a:cubicBezTo>
                      <a:pt x="4475" y="0"/>
                      <a:pt x="4475" y="0"/>
                      <a:pt x="142293" y="0"/>
                    </a:cubicBezTo>
                    <a:cubicBezTo>
                      <a:pt x="144978" y="0"/>
                      <a:pt x="146768" y="1493"/>
                      <a:pt x="146768" y="3732"/>
                    </a:cubicBezTo>
                    <a:cubicBezTo>
                      <a:pt x="146768" y="3732"/>
                      <a:pt x="146768" y="3732"/>
                      <a:pt x="146768" y="5224"/>
                    </a:cubicBezTo>
                    <a:cubicBezTo>
                      <a:pt x="146768" y="7463"/>
                      <a:pt x="144978" y="8956"/>
                      <a:pt x="142293" y="8956"/>
                    </a:cubicBezTo>
                    <a:cubicBezTo>
                      <a:pt x="142293" y="8956"/>
                      <a:pt x="142293" y="8956"/>
                      <a:pt x="4475" y="8956"/>
                    </a:cubicBezTo>
                    <a:cubicBezTo>
                      <a:pt x="1790" y="8956"/>
                      <a:pt x="0" y="7463"/>
                      <a:pt x="0" y="5224"/>
                    </a:cubicBezTo>
                    <a:cubicBezTo>
                      <a:pt x="0" y="5224"/>
                      <a:pt x="0" y="5224"/>
                      <a:pt x="0" y="3732"/>
                    </a:cubicBezTo>
                    <a:cubicBezTo>
                      <a:pt x="0" y="1493"/>
                      <a:pt x="1790" y="0"/>
                      <a:pt x="44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600" dirty="0">
                  <a:solidFill>
                    <a:srgbClr val="404040"/>
                  </a:solidFill>
                </a:endParaRPr>
              </a:p>
            </p:txBody>
          </p:sp>
          <p:sp>
            <p:nvSpPr>
              <p:cNvPr id="20" name="LOAD METER"/>
              <p:cNvSpPr>
                <a:spLocks noChangeAspect="1"/>
              </p:cNvSpPr>
              <p:nvPr/>
            </p:nvSpPr>
            <p:spPr bwMode="auto">
              <a:xfrm rot="1919497">
                <a:off x="9958928" y="2563229"/>
                <a:ext cx="107627" cy="91440"/>
              </a:xfrm>
              <a:custGeom>
                <a:avLst/>
                <a:gdLst/>
                <a:ahLst/>
                <a:cxnLst/>
                <a:rect l="l" t="t" r="r" b="b"/>
                <a:pathLst>
                  <a:path w="666666" h="566397">
                    <a:moveTo>
                      <a:pt x="499355" y="154452"/>
                    </a:moveTo>
                    <a:cubicBezTo>
                      <a:pt x="512204" y="146426"/>
                      <a:pt x="529128" y="150336"/>
                      <a:pt x="537154" y="163185"/>
                    </a:cubicBezTo>
                    <a:cubicBezTo>
                      <a:pt x="545181" y="176034"/>
                      <a:pt x="541271" y="192958"/>
                      <a:pt x="528422" y="200984"/>
                    </a:cubicBezTo>
                    <a:cubicBezTo>
                      <a:pt x="515573" y="209010"/>
                      <a:pt x="498649" y="205101"/>
                      <a:pt x="490623" y="192252"/>
                    </a:cubicBezTo>
                    <a:cubicBezTo>
                      <a:pt x="482596" y="179402"/>
                      <a:pt x="486506" y="162479"/>
                      <a:pt x="499355" y="154452"/>
                    </a:cubicBezTo>
                    <a:close/>
                    <a:moveTo>
                      <a:pt x="104430" y="401148"/>
                    </a:moveTo>
                    <a:cubicBezTo>
                      <a:pt x="117279" y="393122"/>
                      <a:pt x="134203" y="397032"/>
                      <a:pt x="142230" y="409881"/>
                    </a:cubicBezTo>
                    <a:cubicBezTo>
                      <a:pt x="150256" y="422730"/>
                      <a:pt x="146346" y="439654"/>
                      <a:pt x="133497" y="447680"/>
                    </a:cubicBezTo>
                    <a:cubicBezTo>
                      <a:pt x="120648" y="455706"/>
                      <a:pt x="103724" y="451797"/>
                      <a:pt x="95698" y="438948"/>
                    </a:cubicBezTo>
                    <a:cubicBezTo>
                      <a:pt x="87672" y="426098"/>
                      <a:pt x="91581" y="409175"/>
                      <a:pt x="104430" y="401148"/>
                    </a:cubicBezTo>
                    <a:close/>
                    <a:moveTo>
                      <a:pt x="304648" y="273694"/>
                    </a:moveTo>
                    <a:cubicBezTo>
                      <a:pt x="295011" y="279714"/>
                      <a:pt x="292079" y="292406"/>
                      <a:pt x="298099" y="302043"/>
                    </a:cubicBezTo>
                    <a:cubicBezTo>
                      <a:pt x="304119" y="311681"/>
                      <a:pt x="316811" y="314613"/>
                      <a:pt x="326448" y="308593"/>
                    </a:cubicBezTo>
                    <a:cubicBezTo>
                      <a:pt x="336085" y="302573"/>
                      <a:pt x="339017" y="289881"/>
                      <a:pt x="332997" y="280243"/>
                    </a:cubicBezTo>
                    <a:cubicBezTo>
                      <a:pt x="326977" y="270606"/>
                      <a:pt x="314285" y="267674"/>
                      <a:pt x="304648" y="273694"/>
                    </a:cubicBezTo>
                    <a:close/>
                    <a:moveTo>
                      <a:pt x="420983" y="105074"/>
                    </a:moveTo>
                    <a:cubicBezTo>
                      <a:pt x="433832" y="97048"/>
                      <a:pt x="450756" y="100958"/>
                      <a:pt x="458782" y="113807"/>
                    </a:cubicBezTo>
                    <a:cubicBezTo>
                      <a:pt x="466809" y="126656"/>
                      <a:pt x="462899" y="143579"/>
                      <a:pt x="450050" y="151606"/>
                    </a:cubicBezTo>
                    <a:cubicBezTo>
                      <a:pt x="437201" y="159632"/>
                      <a:pt x="420277" y="155723"/>
                      <a:pt x="412251" y="142873"/>
                    </a:cubicBezTo>
                    <a:cubicBezTo>
                      <a:pt x="404224" y="130024"/>
                      <a:pt x="408134" y="113101"/>
                      <a:pt x="420983" y="105074"/>
                    </a:cubicBezTo>
                    <a:close/>
                    <a:moveTo>
                      <a:pt x="100638" y="305183"/>
                    </a:moveTo>
                    <a:cubicBezTo>
                      <a:pt x="113487" y="297156"/>
                      <a:pt x="130411" y="301066"/>
                      <a:pt x="138437" y="313915"/>
                    </a:cubicBezTo>
                    <a:cubicBezTo>
                      <a:pt x="146464" y="326764"/>
                      <a:pt x="142554" y="343688"/>
                      <a:pt x="129705" y="351714"/>
                    </a:cubicBezTo>
                    <a:cubicBezTo>
                      <a:pt x="116856" y="359741"/>
                      <a:pt x="99932" y="355831"/>
                      <a:pt x="91906" y="342982"/>
                    </a:cubicBezTo>
                    <a:cubicBezTo>
                      <a:pt x="83879" y="330133"/>
                      <a:pt x="87789" y="313209"/>
                      <a:pt x="100638" y="305183"/>
                    </a:cubicBezTo>
                    <a:close/>
                    <a:moveTo>
                      <a:pt x="345385" y="87609"/>
                    </a:moveTo>
                    <a:cubicBezTo>
                      <a:pt x="358234" y="79583"/>
                      <a:pt x="375157" y="83493"/>
                      <a:pt x="383184" y="96342"/>
                    </a:cubicBezTo>
                    <a:cubicBezTo>
                      <a:pt x="391210" y="109191"/>
                      <a:pt x="387301" y="126115"/>
                      <a:pt x="374451" y="134141"/>
                    </a:cubicBezTo>
                    <a:cubicBezTo>
                      <a:pt x="361602" y="142167"/>
                      <a:pt x="344679" y="138258"/>
                      <a:pt x="336652" y="125409"/>
                    </a:cubicBezTo>
                    <a:cubicBezTo>
                      <a:pt x="328626" y="112559"/>
                      <a:pt x="332536" y="95636"/>
                      <a:pt x="345385" y="87609"/>
                    </a:cubicBezTo>
                    <a:close/>
                    <a:moveTo>
                      <a:pt x="128334" y="223194"/>
                    </a:moveTo>
                    <a:cubicBezTo>
                      <a:pt x="141183" y="215167"/>
                      <a:pt x="158107" y="219077"/>
                      <a:pt x="166133" y="231926"/>
                    </a:cubicBezTo>
                    <a:cubicBezTo>
                      <a:pt x="174160" y="244775"/>
                      <a:pt x="170250" y="261699"/>
                      <a:pt x="157401" y="269725"/>
                    </a:cubicBezTo>
                    <a:cubicBezTo>
                      <a:pt x="144552" y="277752"/>
                      <a:pt x="127628" y="273842"/>
                      <a:pt x="119602" y="260993"/>
                    </a:cubicBezTo>
                    <a:cubicBezTo>
                      <a:pt x="111575" y="248144"/>
                      <a:pt x="115485" y="231220"/>
                      <a:pt x="128334" y="223194"/>
                    </a:cubicBezTo>
                    <a:close/>
                    <a:moveTo>
                      <a:pt x="315846" y="102677"/>
                    </a:moveTo>
                    <a:lnTo>
                      <a:pt x="347802" y="267457"/>
                    </a:lnTo>
                    <a:cubicBezTo>
                      <a:pt x="349319" y="267611"/>
                      <a:pt x="349897" y="268463"/>
                      <a:pt x="350447" y="269343"/>
                    </a:cubicBezTo>
                    <a:cubicBezTo>
                      <a:pt x="362486" y="288617"/>
                      <a:pt x="356622" y="314003"/>
                      <a:pt x="337348" y="326042"/>
                    </a:cubicBezTo>
                    <a:cubicBezTo>
                      <a:pt x="318074" y="338082"/>
                      <a:pt x="292689" y="332217"/>
                      <a:pt x="280649" y="312943"/>
                    </a:cubicBezTo>
                    <a:cubicBezTo>
                      <a:pt x="271227" y="297860"/>
                      <a:pt x="272770" y="279034"/>
                      <a:pt x="285572" y="267704"/>
                    </a:cubicBezTo>
                    <a:lnTo>
                      <a:pt x="283842" y="267704"/>
                    </a:lnTo>
                    <a:close/>
                    <a:moveTo>
                      <a:pt x="256314" y="104408"/>
                    </a:moveTo>
                    <a:cubicBezTo>
                      <a:pt x="269163" y="96382"/>
                      <a:pt x="286087" y="100291"/>
                      <a:pt x="294113" y="113140"/>
                    </a:cubicBezTo>
                    <a:cubicBezTo>
                      <a:pt x="302139" y="125990"/>
                      <a:pt x="298230" y="142913"/>
                      <a:pt x="285381" y="150940"/>
                    </a:cubicBezTo>
                    <a:cubicBezTo>
                      <a:pt x="272532" y="158966"/>
                      <a:pt x="255608" y="155056"/>
                      <a:pt x="247582" y="142207"/>
                    </a:cubicBezTo>
                    <a:cubicBezTo>
                      <a:pt x="239555" y="129358"/>
                      <a:pt x="243465" y="112434"/>
                      <a:pt x="256314" y="104408"/>
                    </a:cubicBezTo>
                    <a:close/>
                    <a:moveTo>
                      <a:pt x="180603" y="151702"/>
                    </a:moveTo>
                    <a:cubicBezTo>
                      <a:pt x="193452" y="143676"/>
                      <a:pt x="210375" y="147586"/>
                      <a:pt x="218402" y="160435"/>
                    </a:cubicBezTo>
                    <a:cubicBezTo>
                      <a:pt x="226428" y="173284"/>
                      <a:pt x="222518" y="190207"/>
                      <a:pt x="209669" y="198234"/>
                    </a:cubicBezTo>
                    <a:cubicBezTo>
                      <a:pt x="196820" y="206260"/>
                      <a:pt x="179897" y="202350"/>
                      <a:pt x="171870" y="189501"/>
                    </a:cubicBezTo>
                    <a:cubicBezTo>
                      <a:pt x="163844" y="176652"/>
                      <a:pt x="167754" y="159729"/>
                      <a:pt x="180603" y="151702"/>
                    </a:cubicBezTo>
                    <a:close/>
                    <a:moveTo>
                      <a:pt x="204036" y="106110"/>
                    </a:moveTo>
                    <a:cubicBezTo>
                      <a:pt x="164350" y="130285"/>
                      <a:pt x="130119" y="163452"/>
                      <a:pt x="105017" y="203370"/>
                    </a:cubicBezTo>
                    <a:cubicBezTo>
                      <a:pt x="49531" y="291609"/>
                      <a:pt x="47279" y="398957"/>
                      <a:pt x="99170" y="482030"/>
                    </a:cubicBezTo>
                    <a:lnTo>
                      <a:pt x="581185" y="180932"/>
                    </a:lnTo>
                    <a:cubicBezTo>
                      <a:pt x="531441" y="99451"/>
                      <a:pt x="437250" y="54244"/>
                      <a:pt x="335777" y="62796"/>
                    </a:cubicBezTo>
                    <a:cubicBezTo>
                      <a:pt x="288861" y="66749"/>
                      <a:pt x="243722" y="81934"/>
                      <a:pt x="204036" y="106110"/>
                    </a:cubicBezTo>
                    <a:close/>
                    <a:moveTo>
                      <a:pt x="171961" y="53285"/>
                    </a:moveTo>
                    <a:cubicBezTo>
                      <a:pt x="220848" y="23522"/>
                      <a:pt x="276630" y="5126"/>
                      <a:pt x="334669" y="922"/>
                    </a:cubicBezTo>
                    <a:cubicBezTo>
                      <a:pt x="457870" y="-8002"/>
                      <a:pt x="572360" y="48305"/>
                      <a:pt x="633439" y="148290"/>
                    </a:cubicBezTo>
                    <a:lnTo>
                      <a:pt x="634418" y="147679"/>
                    </a:lnTo>
                    <a:lnTo>
                      <a:pt x="666666" y="199304"/>
                    </a:lnTo>
                    <a:lnTo>
                      <a:pt x="79003" y="566397"/>
                    </a:lnTo>
                    <a:lnTo>
                      <a:pt x="46756" y="514773"/>
                    </a:lnTo>
                    <a:lnTo>
                      <a:pt x="46755" y="514772"/>
                    </a:lnTo>
                    <a:cubicBezTo>
                      <a:pt x="-16950" y="412788"/>
                      <a:pt x="-15459" y="281656"/>
                      <a:pt x="50631" y="173852"/>
                    </a:cubicBezTo>
                    <a:cubicBezTo>
                      <a:pt x="81085" y="124181"/>
                      <a:pt x="123074" y="83049"/>
                      <a:pt x="171961" y="53285"/>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p:cNvGrpSpPr/>
              <p:nvPr/>
            </p:nvGrpSpPr>
            <p:grpSpPr>
              <a:xfrm>
                <a:off x="9907172" y="2794022"/>
                <a:ext cx="89907" cy="78744"/>
                <a:chOff x="4225429" y="1222164"/>
                <a:chExt cx="1460899" cy="1221232"/>
              </a:xfrm>
              <a:grpFill/>
            </p:grpSpPr>
            <p:sp>
              <p:nvSpPr>
                <p:cNvPr id="27" name="Rounded Rectangle 26"/>
                <p:cNvSpPr/>
                <p:nvPr/>
              </p:nvSpPr>
              <p:spPr bwMode="auto">
                <a:xfrm flipH="1">
                  <a:off x="4320679" y="2160270"/>
                  <a:ext cx="845820" cy="266700"/>
                </a:xfrm>
                <a:prstGeom prst="round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rot="19233811" flipH="1">
                  <a:off x="4650722" y="2027618"/>
                  <a:ext cx="180975" cy="229107"/>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1"/>
                <p:cNvSpPr/>
                <p:nvPr/>
              </p:nvSpPr>
              <p:spPr bwMode="auto">
                <a:xfrm rot="1663182" flipH="1">
                  <a:off x="4643040" y="1334313"/>
                  <a:ext cx="193060" cy="512062"/>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rot="6300000" flipH="1">
                  <a:off x="5129668" y="1183759"/>
                  <a:ext cx="146572" cy="500932"/>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31" name="Rounded Rectangle 30"/>
                <p:cNvSpPr/>
                <p:nvPr/>
              </p:nvSpPr>
              <p:spPr bwMode="auto">
                <a:xfrm flipH="1">
                  <a:off x="4225429" y="2293620"/>
                  <a:ext cx="1036320" cy="149776"/>
                </a:xfrm>
                <a:prstGeom prst="round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p:cNvSpPr/>
                <p:nvPr/>
              </p:nvSpPr>
              <p:spPr bwMode="auto">
                <a:xfrm flipH="1">
                  <a:off x="4394974" y="1762559"/>
                  <a:ext cx="352209" cy="352210"/>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33" name="Oval 32"/>
                <p:cNvSpPr/>
                <p:nvPr/>
              </p:nvSpPr>
              <p:spPr bwMode="auto">
                <a:xfrm flipH="1">
                  <a:off x="4758229" y="1222164"/>
                  <a:ext cx="256032" cy="256033"/>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34" name="Group 33"/>
                <p:cNvGrpSpPr/>
                <p:nvPr/>
              </p:nvGrpSpPr>
              <p:grpSpPr>
                <a:xfrm rot="20781386">
                  <a:off x="5409524" y="1586085"/>
                  <a:ext cx="276804" cy="467545"/>
                  <a:chOff x="6199773" y="1569838"/>
                  <a:chExt cx="276804" cy="467545"/>
                </a:xfrm>
                <a:grpFill/>
              </p:grpSpPr>
              <p:sp>
                <p:nvSpPr>
                  <p:cNvPr id="36" name="Rectangle 35"/>
                  <p:cNvSpPr/>
                  <p:nvPr/>
                </p:nvSpPr>
                <p:spPr bwMode="auto">
                  <a:xfrm rot="10800000" flipH="1">
                    <a:off x="6289818" y="1569838"/>
                    <a:ext cx="96717" cy="173784"/>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37" name="Oval 36"/>
                  <p:cNvSpPr/>
                  <p:nvPr/>
                </p:nvSpPr>
                <p:spPr bwMode="auto">
                  <a:xfrm rot="10737439" flipH="1">
                    <a:off x="6282702" y="1724048"/>
                    <a:ext cx="110946" cy="110946"/>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38" name="Group 37"/>
                  <p:cNvGrpSpPr/>
                  <p:nvPr/>
                </p:nvGrpSpPr>
                <p:grpSpPr>
                  <a:xfrm>
                    <a:off x="6199773" y="1764545"/>
                    <a:ext cx="99173" cy="272838"/>
                    <a:chOff x="5426382" y="1788525"/>
                    <a:chExt cx="99173" cy="272838"/>
                  </a:xfrm>
                  <a:grpFill/>
                </p:grpSpPr>
                <p:sp>
                  <p:nvSpPr>
                    <p:cNvPr id="42" name="Rectangle 41"/>
                    <p:cNvSpPr/>
                    <p:nvPr/>
                  </p:nvSpPr>
                  <p:spPr bwMode="auto">
                    <a:xfrm rot="13260000" flipH="1">
                      <a:off x="5464045" y="1788525"/>
                      <a:ext cx="45719" cy="137160"/>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43" name="Diagonal Stripe 42"/>
                    <p:cNvSpPr/>
                    <p:nvPr/>
                  </p:nvSpPr>
                  <p:spPr bwMode="auto">
                    <a:xfrm rot="19432650">
                      <a:off x="5426382" y="1878483"/>
                      <a:ext cx="99173" cy="182880"/>
                    </a:xfrm>
                    <a:prstGeom prst="diagStrip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9" name="Group 38"/>
                  <p:cNvGrpSpPr/>
                  <p:nvPr/>
                </p:nvGrpSpPr>
                <p:grpSpPr>
                  <a:xfrm flipH="1">
                    <a:off x="6377404" y="1764545"/>
                    <a:ext cx="99173" cy="272838"/>
                    <a:chOff x="5426382" y="1788525"/>
                    <a:chExt cx="99173" cy="272838"/>
                  </a:xfrm>
                  <a:grpFill/>
                </p:grpSpPr>
                <p:sp>
                  <p:nvSpPr>
                    <p:cNvPr id="40" name="Rectangle 39"/>
                    <p:cNvSpPr/>
                    <p:nvPr/>
                  </p:nvSpPr>
                  <p:spPr bwMode="auto">
                    <a:xfrm rot="13260000" flipH="1">
                      <a:off x="5464045" y="1788525"/>
                      <a:ext cx="45719" cy="137160"/>
                    </a:xfrm>
                    <a:prstGeom prst="rect">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41" name="Diagonal Stripe 40"/>
                    <p:cNvSpPr/>
                    <p:nvPr/>
                  </p:nvSpPr>
                  <p:spPr bwMode="auto">
                    <a:xfrm rot="19432650">
                      <a:off x="5426382" y="1878483"/>
                      <a:ext cx="99173" cy="182880"/>
                    </a:xfrm>
                    <a:prstGeom prst="diagStrip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35" name="Oval 34"/>
                <p:cNvSpPr/>
                <p:nvPr/>
              </p:nvSpPr>
              <p:spPr bwMode="auto">
                <a:xfrm flipH="1">
                  <a:off x="5372628" y="1436546"/>
                  <a:ext cx="192023" cy="192024"/>
                </a:xfrm>
                <a:prstGeom prst="ellipse">
                  <a:avLst/>
                </a:prstGeom>
                <a:grpFill/>
                <a:ln w="317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16" tIns="45708" rIns="45708" bIns="91416"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825"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2" name="VEHICLE TRACKING"/>
              <p:cNvSpPr/>
              <p:nvPr/>
            </p:nvSpPr>
            <p:spPr bwMode="auto">
              <a:xfrm>
                <a:off x="9906038" y="2665908"/>
                <a:ext cx="114660" cy="90822"/>
              </a:xfrm>
              <a:custGeom>
                <a:avLst/>
                <a:gdLst/>
                <a:ahLst/>
                <a:cxnLst/>
                <a:rect l="l" t="t" r="r" b="b"/>
                <a:pathLst>
                  <a:path w="779174" h="582906">
                    <a:moveTo>
                      <a:pt x="640768" y="456982"/>
                    </a:moveTo>
                    <a:lnTo>
                      <a:pt x="711568" y="456982"/>
                    </a:lnTo>
                    <a:cubicBezTo>
                      <a:pt x="726718" y="456982"/>
                      <a:pt x="739000" y="469264"/>
                      <a:pt x="739000" y="484414"/>
                    </a:cubicBezTo>
                    <a:cubicBezTo>
                      <a:pt x="739000" y="499564"/>
                      <a:pt x="726718" y="511846"/>
                      <a:pt x="711568" y="511846"/>
                    </a:cubicBezTo>
                    <a:lnTo>
                      <a:pt x="640768" y="511846"/>
                    </a:lnTo>
                    <a:cubicBezTo>
                      <a:pt x="625618" y="511846"/>
                      <a:pt x="613336" y="499564"/>
                      <a:pt x="613336" y="484414"/>
                    </a:cubicBezTo>
                    <a:cubicBezTo>
                      <a:pt x="613336" y="469264"/>
                      <a:pt x="625618" y="456982"/>
                      <a:pt x="640768" y="456982"/>
                    </a:cubicBezTo>
                    <a:close/>
                    <a:moveTo>
                      <a:pt x="440533" y="392281"/>
                    </a:moveTo>
                    <a:cubicBezTo>
                      <a:pt x="423466" y="392281"/>
                      <a:pt x="409629" y="405409"/>
                      <a:pt x="409629" y="421602"/>
                    </a:cubicBezTo>
                    <a:cubicBezTo>
                      <a:pt x="409629" y="437795"/>
                      <a:pt x="423466" y="450923"/>
                      <a:pt x="440533" y="450923"/>
                    </a:cubicBezTo>
                    <a:cubicBezTo>
                      <a:pt x="457600" y="450923"/>
                      <a:pt x="471435" y="437795"/>
                      <a:pt x="471435" y="421602"/>
                    </a:cubicBezTo>
                    <a:cubicBezTo>
                      <a:pt x="471435" y="405409"/>
                      <a:pt x="457600" y="392281"/>
                      <a:pt x="440533" y="392281"/>
                    </a:cubicBezTo>
                    <a:close/>
                    <a:moveTo>
                      <a:pt x="74716" y="392281"/>
                    </a:moveTo>
                    <a:cubicBezTo>
                      <a:pt x="57649" y="392281"/>
                      <a:pt x="43813" y="405409"/>
                      <a:pt x="43813" y="421602"/>
                    </a:cubicBezTo>
                    <a:cubicBezTo>
                      <a:pt x="43813" y="437795"/>
                      <a:pt x="57649" y="450923"/>
                      <a:pt x="74716" y="450923"/>
                    </a:cubicBezTo>
                    <a:cubicBezTo>
                      <a:pt x="91783" y="450923"/>
                      <a:pt x="105619" y="437795"/>
                      <a:pt x="105619" y="421602"/>
                    </a:cubicBezTo>
                    <a:cubicBezTo>
                      <a:pt x="105619" y="405409"/>
                      <a:pt x="91783" y="392281"/>
                      <a:pt x="74716" y="392281"/>
                    </a:cubicBezTo>
                    <a:close/>
                    <a:moveTo>
                      <a:pt x="680516" y="320756"/>
                    </a:moveTo>
                    <a:cubicBezTo>
                      <a:pt x="655266" y="320756"/>
                      <a:pt x="634796" y="341226"/>
                      <a:pt x="634796" y="366476"/>
                    </a:cubicBezTo>
                    <a:cubicBezTo>
                      <a:pt x="634796" y="391726"/>
                      <a:pt x="655266" y="412196"/>
                      <a:pt x="680516" y="412196"/>
                    </a:cubicBezTo>
                    <a:cubicBezTo>
                      <a:pt x="705766" y="412196"/>
                      <a:pt x="726236" y="391726"/>
                      <a:pt x="726236" y="366476"/>
                    </a:cubicBezTo>
                    <a:cubicBezTo>
                      <a:pt x="726236" y="341226"/>
                      <a:pt x="705766" y="320756"/>
                      <a:pt x="680516" y="320756"/>
                    </a:cubicBezTo>
                    <a:close/>
                    <a:moveTo>
                      <a:pt x="133583" y="194372"/>
                    </a:moveTo>
                    <a:cubicBezTo>
                      <a:pt x="123760" y="195437"/>
                      <a:pt x="107202" y="197301"/>
                      <a:pt x="99063" y="219136"/>
                    </a:cubicBezTo>
                    <a:lnTo>
                      <a:pt x="60670" y="331331"/>
                    </a:lnTo>
                    <a:lnTo>
                      <a:pt x="454632" y="331331"/>
                    </a:lnTo>
                    <a:lnTo>
                      <a:pt x="458839" y="332137"/>
                    </a:lnTo>
                    <a:lnTo>
                      <a:pt x="418166" y="220734"/>
                    </a:lnTo>
                    <a:cubicBezTo>
                      <a:pt x="410307" y="203958"/>
                      <a:pt x="408343" y="195171"/>
                      <a:pt x="379436" y="194372"/>
                    </a:cubicBezTo>
                    <a:close/>
                    <a:moveTo>
                      <a:pt x="136109" y="172004"/>
                    </a:moveTo>
                    <a:lnTo>
                      <a:pt x="384488" y="172004"/>
                    </a:lnTo>
                    <a:cubicBezTo>
                      <a:pt x="419008" y="175200"/>
                      <a:pt x="423218" y="191975"/>
                      <a:pt x="432479" y="207952"/>
                    </a:cubicBezTo>
                    <a:lnTo>
                      <a:pt x="489525" y="343266"/>
                    </a:lnTo>
                    <a:cubicBezTo>
                      <a:pt x="504729" y="352772"/>
                      <a:pt x="514176" y="369253"/>
                      <a:pt x="514176" y="387826"/>
                    </a:cubicBezTo>
                    <a:lnTo>
                      <a:pt x="514176" y="450205"/>
                    </a:lnTo>
                    <a:cubicBezTo>
                      <a:pt x="514176" y="476177"/>
                      <a:pt x="495706" y="498055"/>
                      <a:pt x="470268" y="503705"/>
                    </a:cubicBezTo>
                    <a:lnTo>
                      <a:pt x="470268" y="559252"/>
                    </a:lnTo>
                    <a:cubicBezTo>
                      <a:pt x="470268" y="572315"/>
                      <a:pt x="459107" y="582906"/>
                      <a:pt x="445338" y="582906"/>
                    </a:cubicBezTo>
                    <a:lnTo>
                      <a:pt x="417811" y="582906"/>
                    </a:lnTo>
                    <a:cubicBezTo>
                      <a:pt x="404043" y="582906"/>
                      <a:pt x="392881" y="572315"/>
                      <a:pt x="392881" y="559252"/>
                    </a:cubicBezTo>
                    <a:lnTo>
                      <a:pt x="392881" y="506700"/>
                    </a:lnTo>
                    <a:lnTo>
                      <a:pt x="124415" y="506700"/>
                    </a:lnTo>
                    <a:lnTo>
                      <a:pt x="124415" y="559253"/>
                    </a:lnTo>
                    <a:cubicBezTo>
                      <a:pt x="124415" y="572316"/>
                      <a:pt x="113253" y="582906"/>
                      <a:pt x="99485" y="582906"/>
                    </a:cubicBezTo>
                    <a:lnTo>
                      <a:pt x="71958" y="582906"/>
                    </a:lnTo>
                    <a:cubicBezTo>
                      <a:pt x="58189" y="582906"/>
                      <a:pt x="47028" y="572316"/>
                      <a:pt x="47028" y="559253"/>
                    </a:cubicBezTo>
                    <a:lnTo>
                      <a:pt x="47028" y="504302"/>
                    </a:lnTo>
                    <a:cubicBezTo>
                      <a:pt x="20025" y="499853"/>
                      <a:pt x="0" y="477248"/>
                      <a:pt x="0" y="450205"/>
                    </a:cubicBezTo>
                    <a:lnTo>
                      <a:pt x="0" y="387826"/>
                    </a:lnTo>
                    <a:cubicBezTo>
                      <a:pt x="0" y="368466"/>
                      <a:pt x="10264" y="351380"/>
                      <a:pt x="26534" y="342061"/>
                    </a:cubicBezTo>
                    <a:lnTo>
                      <a:pt x="85592" y="202360"/>
                    </a:lnTo>
                    <a:cubicBezTo>
                      <a:pt x="97379" y="186650"/>
                      <a:pt x="106640" y="173335"/>
                      <a:pt x="136109" y="172004"/>
                    </a:cubicBezTo>
                    <a:close/>
                    <a:moveTo>
                      <a:pt x="344827" y="0"/>
                    </a:moveTo>
                    <a:lnTo>
                      <a:pt x="748300" y="0"/>
                    </a:lnTo>
                    <a:cubicBezTo>
                      <a:pt x="759814" y="0"/>
                      <a:pt x="769148" y="9334"/>
                      <a:pt x="769148" y="20848"/>
                    </a:cubicBezTo>
                    <a:lnTo>
                      <a:pt x="769148" y="268862"/>
                    </a:lnTo>
                    <a:cubicBezTo>
                      <a:pt x="774898" y="269223"/>
                      <a:pt x="779174" y="274149"/>
                      <a:pt x="779174" y="280073"/>
                    </a:cubicBezTo>
                    <a:lnTo>
                      <a:pt x="779174" y="443168"/>
                    </a:lnTo>
                    <a:cubicBezTo>
                      <a:pt x="779174" y="449823"/>
                      <a:pt x="773779" y="455218"/>
                      <a:pt x="767124" y="455218"/>
                    </a:cubicBezTo>
                    <a:lnTo>
                      <a:pt x="523551" y="455218"/>
                    </a:lnTo>
                    <a:cubicBezTo>
                      <a:pt x="522461" y="437854"/>
                      <a:pt x="521167" y="424811"/>
                      <a:pt x="521167" y="369749"/>
                    </a:cubicBezTo>
                    <a:cubicBezTo>
                      <a:pt x="518187" y="352715"/>
                      <a:pt x="510532" y="348310"/>
                      <a:pt x="497199" y="338488"/>
                    </a:cubicBezTo>
                    <a:cubicBezTo>
                      <a:pt x="484856" y="310893"/>
                      <a:pt x="474350" y="284477"/>
                      <a:pt x="464289" y="260833"/>
                    </a:cubicBezTo>
                    <a:lnTo>
                      <a:pt x="710995" y="260833"/>
                    </a:lnTo>
                    <a:lnTo>
                      <a:pt x="693825" y="115562"/>
                    </a:lnTo>
                    <a:lnTo>
                      <a:pt x="384033" y="115562"/>
                    </a:lnTo>
                    <a:lnTo>
                      <a:pt x="379179" y="156629"/>
                    </a:lnTo>
                    <a:lnTo>
                      <a:pt x="323979" y="156629"/>
                    </a:lnTo>
                    <a:lnTo>
                      <a:pt x="323979" y="20848"/>
                    </a:lnTo>
                    <a:cubicBezTo>
                      <a:pt x="323979" y="9334"/>
                      <a:pt x="333313" y="0"/>
                      <a:pt x="34482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22"/>
              <p:cNvGrpSpPr/>
              <p:nvPr/>
            </p:nvGrpSpPr>
            <p:grpSpPr>
              <a:xfrm>
                <a:off x="10025141" y="2670640"/>
                <a:ext cx="84583" cy="51677"/>
                <a:chOff x="10495146" y="2518585"/>
                <a:chExt cx="329564" cy="201352"/>
              </a:xfrm>
              <a:grpFill/>
            </p:grpSpPr>
            <p:sp>
              <p:nvSpPr>
                <p:cNvPr id="24" name="Freeform 86"/>
                <p:cNvSpPr>
                  <a:spLocks/>
                </p:cNvSpPr>
                <p:nvPr/>
              </p:nvSpPr>
              <p:spPr bwMode="gray">
                <a:xfrm>
                  <a:off x="10532691" y="2589305"/>
                  <a:ext cx="54611" cy="102220"/>
                </a:xfrm>
                <a:custGeom>
                  <a:avLst/>
                  <a:gdLst>
                    <a:gd name="T0" fmla="*/ 0 w 61"/>
                    <a:gd name="T1" fmla="*/ 139 h 140"/>
                    <a:gd name="T2" fmla="*/ 1 w 61"/>
                    <a:gd name="T3" fmla="*/ 140 h 140"/>
                    <a:gd name="T4" fmla="*/ 61 w 61"/>
                    <a:gd name="T5" fmla="*/ 56 h 140"/>
                    <a:gd name="T6" fmla="*/ 35 w 61"/>
                    <a:gd name="T7" fmla="*/ 0 h 140"/>
                    <a:gd name="T8" fmla="*/ 0 w 61"/>
                    <a:gd name="T9" fmla="*/ 139 h 140"/>
                  </a:gdLst>
                  <a:ahLst/>
                  <a:cxnLst>
                    <a:cxn ang="0">
                      <a:pos x="T0" y="T1"/>
                    </a:cxn>
                    <a:cxn ang="0">
                      <a:pos x="T2" y="T3"/>
                    </a:cxn>
                    <a:cxn ang="0">
                      <a:pos x="T4" y="T5"/>
                    </a:cxn>
                    <a:cxn ang="0">
                      <a:pos x="T6" y="T7"/>
                    </a:cxn>
                    <a:cxn ang="0">
                      <a:pos x="T8" y="T9"/>
                    </a:cxn>
                  </a:cxnLst>
                  <a:rect l="0" t="0" r="r" b="b"/>
                  <a:pathLst>
                    <a:path w="61" h="140">
                      <a:moveTo>
                        <a:pt x="0" y="139"/>
                      </a:moveTo>
                      <a:cubicBezTo>
                        <a:pt x="0" y="139"/>
                        <a:pt x="1" y="139"/>
                        <a:pt x="1" y="140"/>
                      </a:cubicBezTo>
                      <a:cubicBezTo>
                        <a:pt x="61" y="56"/>
                        <a:pt x="61" y="56"/>
                        <a:pt x="61" y="56"/>
                      </a:cubicBezTo>
                      <a:cubicBezTo>
                        <a:pt x="35" y="0"/>
                        <a:pt x="35" y="0"/>
                        <a:pt x="35" y="0"/>
                      </a:cubicBezTo>
                      <a:lnTo>
                        <a:pt x="0" y="1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sp>
              <p:nvSpPr>
                <p:cNvPr id="25" name="Freeform 87"/>
                <p:cNvSpPr>
                  <a:spLocks/>
                </p:cNvSpPr>
                <p:nvPr/>
              </p:nvSpPr>
              <p:spPr bwMode="gray">
                <a:xfrm>
                  <a:off x="10595267" y="2619879"/>
                  <a:ext cx="30719" cy="43852"/>
                </a:xfrm>
                <a:custGeom>
                  <a:avLst/>
                  <a:gdLst>
                    <a:gd name="T0" fmla="*/ 0 w 81"/>
                    <a:gd name="T1" fmla="*/ 33 h 142"/>
                    <a:gd name="T2" fmla="*/ 50 w 81"/>
                    <a:gd name="T3" fmla="*/ 142 h 142"/>
                    <a:gd name="T4" fmla="*/ 81 w 81"/>
                    <a:gd name="T5" fmla="*/ 78 h 142"/>
                    <a:gd name="T6" fmla="*/ 24 w 81"/>
                    <a:gd name="T7" fmla="*/ 0 h 142"/>
                    <a:gd name="T8" fmla="*/ 0 w 81"/>
                    <a:gd name="T9" fmla="*/ 33 h 142"/>
                  </a:gdLst>
                  <a:ahLst/>
                  <a:cxnLst>
                    <a:cxn ang="0">
                      <a:pos x="T0" y="T1"/>
                    </a:cxn>
                    <a:cxn ang="0">
                      <a:pos x="T2" y="T3"/>
                    </a:cxn>
                    <a:cxn ang="0">
                      <a:pos x="T4" y="T5"/>
                    </a:cxn>
                    <a:cxn ang="0">
                      <a:pos x="T6" y="T7"/>
                    </a:cxn>
                    <a:cxn ang="0">
                      <a:pos x="T8" y="T9"/>
                    </a:cxn>
                  </a:cxnLst>
                  <a:rect l="0" t="0" r="r" b="b"/>
                  <a:pathLst>
                    <a:path w="81" h="142">
                      <a:moveTo>
                        <a:pt x="0" y="33"/>
                      </a:moveTo>
                      <a:lnTo>
                        <a:pt x="50" y="142"/>
                      </a:lnTo>
                      <a:lnTo>
                        <a:pt x="81" y="78"/>
                      </a:lnTo>
                      <a:lnTo>
                        <a:pt x="24" y="0"/>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sp>
              <p:nvSpPr>
                <p:cNvPr id="26" name="Freeform 88"/>
                <p:cNvSpPr>
                  <a:spLocks noEditPoints="1"/>
                </p:cNvSpPr>
                <p:nvPr/>
              </p:nvSpPr>
              <p:spPr bwMode="gray">
                <a:xfrm>
                  <a:off x="10495146" y="2518585"/>
                  <a:ext cx="329564" cy="201352"/>
                </a:xfrm>
                <a:custGeom>
                  <a:avLst/>
                  <a:gdLst>
                    <a:gd name="T0" fmla="*/ 360 w 368"/>
                    <a:gd name="T1" fmla="*/ 0 h 276"/>
                    <a:gd name="T2" fmla="*/ 8 w 368"/>
                    <a:gd name="T3" fmla="*/ 0 h 276"/>
                    <a:gd name="T4" fmla="*/ 0 w 368"/>
                    <a:gd name="T5" fmla="*/ 8 h 276"/>
                    <a:gd name="T6" fmla="*/ 0 w 368"/>
                    <a:gd name="T7" fmla="*/ 268 h 276"/>
                    <a:gd name="T8" fmla="*/ 8 w 368"/>
                    <a:gd name="T9" fmla="*/ 276 h 276"/>
                    <a:gd name="T10" fmla="*/ 360 w 368"/>
                    <a:gd name="T11" fmla="*/ 276 h 276"/>
                    <a:gd name="T12" fmla="*/ 368 w 368"/>
                    <a:gd name="T13" fmla="*/ 268 h 276"/>
                    <a:gd name="T14" fmla="*/ 368 w 368"/>
                    <a:gd name="T15" fmla="*/ 8 h 276"/>
                    <a:gd name="T16" fmla="*/ 360 w 368"/>
                    <a:gd name="T17" fmla="*/ 0 h 276"/>
                    <a:gd name="T18" fmla="*/ 323 w 368"/>
                    <a:gd name="T19" fmla="*/ 159 h 276"/>
                    <a:gd name="T20" fmla="*/ 318 w 368"/>
                    <a:gd name="T21" fmla="*/ 158 h 276"/>
                    <a:gd name="T22" fmla="*/ 274 w 368"/>
                    <a:gd name="T23" fmla="*/ 204 h 276"/>
                    <a:gd name="T24" fmla="*/ 247 w 368"/>
                    <a:gd name="T25" fmla="*/ 169 h 276"/>
                    <a:gd name="T26" fmla="*/ 173 w 368"/>
                    <a:gd name="T27" fmla="*/ 210 h 276"/>
                    <a:gd name="T28" fmla="*/ 151 w 368"/>
                    <a:gd name="T29" fmla="*/ 180 h 276"/>
                    <a:gd name="T30" fmla="*/ 133 w 368"/>
                    <a:gd name="T31" fmla="*/ 218 h 276"/>
                    <a:gd name="T32" fmla="*/ 107 w 368"/>
                    <a:gd name="T33" fmla="*/ 161 h 276"/>
                    <a:gd name="T34" fmla="*/ 47 w 368"/>
                    <a:gd name="T35" fmla="*/ 245 h 276"/>
                    <a:gd name="T36" fmla="*/ 47 w 368"/>
                    <a:gd name="T37" fmla="*/ 246 h 276"/>
                    <a:gd name="T38" fmla="*/ 35 w 368"/>
                    <a:gd name="T39" fmla="*/ 259 h 276"/>
                    <a:gd name="T40" fmla="*/ 22 w 368"/>
                    <a:gd name="T41" fmla="*/ 246 h 276"/>
                    <a:gd name="T42" fmla="*/ 34 w 368"/>
                    <a:gd name="T43" fmla="*/ 233 h 276"/>
                    <a:gd name="T44" fmla="*/ 75 w 368"/>
                    <a:gd name="T45" fmla="*/ 73 h 276"/>
                    <a:gd name="T46" fmla="*/ 108 w 368"/>
                    <a:gd name="T47" fmla="*/ 145 h 276"/>
                    <a:gd name="T48" fmla="*/ 122 w 368"/>
                    <a:gd name="T49" fmla="*/ 125 h 276"/>
                    <a:gd name="T50" fmla="*/ 150 w 368"/>
                    <a:gd name="T51" fmla="*/ 164 h 276"/>
                    <a:gd name="T52" fmla="*/ 188 w 368"/>
                    <a:gd name="T53" fmla="*/ 86 h 276"/>
                    <a:gd name="T54" fmla="*/ 247 w 368"/>
                    <a:gd name="T55" fmla="*/ 106 h 276"/>
                    <a:gd name="T56" fmla="*/ 299 w 368"/>
                    <a:gd name="T57" fmla="*/ 41 h 276"/>
                    <a:gd name="T58" fmla="*/ 298 w 368"/>
                    <a:gd name="T59" fmla="*/ 34 h 276"/>
                    <a:gd name="T60" fmla="*/ 310 w 368"/>
                    <a:gd name="T61" fmla="*/ 22 h 276"/>
                    <a:gd name="T62" fmla="*/ 323 w 368"/>
                    <a:gd name="T63" fmla="*/ 34 h 276"/>
                    <a:gd name="T64" fmla="*/ 310 w 368"/>
                    <a:gd name="T65" fmla="*/ 47 h 276"/>
                    <a:gd name="T66" fmla="*/ 305 w 368"/>
                    <a:gd name="T67" fmla="*/ 46 h 276"/>
                    <a:gd name="T68" fmla="*/ 250 w 368"/>
                    <a:gd name="T69" fmla="*/ 116 h 276"/>
                    <a:gd name="T70" fmla="*/ 192 w 368"/>
                    <a:gd name="T71" fmla="*/ 96 h 276"/>
                    <a:gd name="T72" fmla="*/ 155 w 368"/>
                    <a:gd name="T73" fmla="*/ 172 h 276"/>
                    <a:gd name="T74" fmla="*/ 175 w 368"/>
                    <a:gd name="T75" fmla="*/ 200 h 276"/>
                    <a:gd name="T76" fmla="*/ 249 w 368"/>
                    <a:gd name="T77" fmla="*/ 159 h 276"/>
                    <a:gd name="T78" fmla="*/ 274 w 368"/>
                    <a:gd name="T79" fmla="*/ 191 h 276"/>
                    <a:gd name="T80" fmla="*/ 312 w 368"/>
                    <a:gd name="T81" fmla="*/ 153 h 276"/>
                    <a:gd name="T82" fmla="*/ 311 w 368"/>
                    <a:gd name="T83" fmla="*/ 147 h 276"/>
                    <a:gd name="T84" fmla="*/ 323 w 368"/>
                    <a:gd name="T85" fmla="*/ 134 h 276"/>
                    <a:gd name="T86" fmla="*/ 336 w 368"/>
                    <a:gd name="T87" fmla="*/ 147 h 276"/>
                    <a:gd name="T88" fmla="*/ 323 w 368"/>
                    <a:gd name="T89" fmla="*/ 159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8" h="276">
                      <a:moveTo>
                        <a:pt x="360" y="0"/>
                      </a:moveTo>
                      <a:cubicBezTo>
                        <a:pt x="8" y="0"/>
                        <a:pt x="8" y="0"/>
                        <a:pt x="8" y="0"/>
                      </a:cubicBezTo>
                      <a:cubicBezTo>
                        <a:pt x="4" y="0"/>
                        <a:pt x="0" y="4"/>
                        <a:pt x="0" y="8"/>
                      </a:cubicBezTo>
                      <a:cubicBezTo>
                        <a:pt x="0" y="268"/>
                        <a:pt x="0" y="268"/>
                        <a:pt x="0" y="268"/>
                      </a:cubicBezTo>
                      <a:cubicBezTo>
                        <a:pt x="0" y="272"/>
                        <a:pt x="4" y="276"/>
                        <a:pt x="8" y="276"/>
                      </a:cubicBezTo>
                      <a:cubicBezTo>
                        <a:pt x="360" y="276"/>
                        <a:pt x="360" y="276"/>
                        <a:pt x="360" y="276"/>
                      </a:cubicBezTo>
                      <a:cubicBezTo>
                        <a:pt x="364" y="276"/>
                        <a:pt x="368" y="272"/>
                        <a:pt x="368" y="268"/>
                      </a:cubicBezTo>
                      <a:cubicBezTo>
                        <a:pt x="368" y="8"/>
                        <a:pt x="368" y="8"/>
                        <a:pt x="368" y="8"/>
                      </a:cubicBezTo>
                      <a:cubicBezTo>
                        <a:pt x="368" y="4"/>
                        <a:pt x="364" y="0"/>
                        <a:pt x="360" y="0"/>
                      </a:cubicBezTo>
                      <a:close/>
                      <a:moveTo>
                        <a:pt x="323" y="159"/>
                      </a:moveTo>
                      <a:cubicBezTo>
                        <a:pt x="322" y="159"/>
                        <a:pt x="320" y="159"/>
                        <a:pt x="318" y="158"/>
                      </a:cubicBezTo>
                      <a:cubicBezTo>
                        <a:pt x="274" y="204"/>
                        <a:pt x="274" y="204"/>
                        <a:pt x="274" y="204"/>
                      </a:cubicBezTo>
                      <a:cubicBezTo>
                        <a:pt x="247" y="169"/>
                        <a:pt x="247" y="169"/>
                        <a:pt x="247" y="169"/>
                      </a:cubicBezTo>
                      <a:cubicBezTo>
                        <a:pt x="173" y="210"/>
                        <a:pt x="173" y="210"/>
                        <a:pt x="173" y="210"/>
                      </a:cubicBezTo>
                      <a:cubicBezTo>
                        <a:pt x="151" y="180"/>
                        <a:pt x="151" y="180"/>
                        <a:pt x="151" y="180"/>
                      </a:cubicBezTo>
                      <a:cubicBezTo>
                        <a:pt x="133" y="218"/>
                        <a:pt x="133" y="218"/>
                        <a:pt x="133" y="218"/>
                      </a:cubicBezTo>
                      <a:cubicBezTo>
                        <a:pt x="107" y="161"/>
                        <a:pt x="107" y="161"/>
                        <a:pt x="107" y="161"/>
                      </a:cubicBezTo>
                      <a:cubicBezTo>
                        <a:pt x="47" y="245"/>
                        <a:pt x="47" y="245"/>
                        <a:pt x="47" y="245"/>
                      </a:cubicBezTo>
                      <a:cubicBezTo>
                        <a:pt x="47" y="245"/>
                        <a:pt x="47" y="246"/>
                        <a:pt x="47" y="246"/>
                      </a:cubicBezTo>
                      <a:cubicBezTo>
                        <a:pt x="47" y="253"/>
                        <a:pt x="42" y="259"/>
                        <a:pt x="35" y="259"/>
                      </a:cubicBezTo>
                      <a:cubicBezTo>
                        <a:pt x="28" y="259"/>
                        <a:pt x="22" y="253"/>
                        <a:pt x="22" y="246"/>
                      </a:cubicBezTo>
                      <a:cubicBezTo>
                        <a:pt x="22" y="239"/>
                        <a:pt x="27" y="234"/>
                        <a:pt x="34" y="233"/>
                      </a:cubicBezTo>
                      <a:cubicBezTo>
                        <a:pt x="75" y="73"/>
                        <a:pt x="75" y="73"/>
                        <a:pt x="75" y="73"/>
                      </a:cubicBezTo>
                      <a:cubicBezTo>
                        <a:pt x="108" y="145"/>
                        <a:pt x="108" y="145"/>
                        <a:pt x="108" y="145"/>
                      </a:cubicBezTo>
                      <a:cubicBezTo>
                        <a:pt x="122" y="125"/>
                        <a:pt x="122" y="125"/>
                        <a:pt x="122" y="125"/>
                      </a:cubicBezTo>
                      <a:cubicBezTo>
                        <a:pt x="150" y="164"/>
                        <a:pt x="150" y="164"/>
                        <a:pt x="150" y="164"/>
                      </a:cubicBezTo>
                      <a:cubicBezTo>
                        <a:pt x="188" y="86"/>
                        <a:pt x="188" y="86"/>
                        <a:pt x="188" y="86"/>
                      </a:cubicBezTo>
                      <a:cubicBezTo>
                        <a:pt x="247" y="106"/>
                        <a:pt x="247" y="106"/>
                        <a:pt x="247" y="106"/>
                      </a:cubicBezTo>
                      <a:cubicBezTo>
                        <a:pt x="299" y="41"/>
                        <a:pt x="299" y="41"/>
                        <a:pt x="299" y="41"/>
                      </a:cubicBezTo>
                      <a:cubicBezTo>
                        <a:pt x="298" y="39"/>
                        <a:pt x="298" y="37"/>
                        <a:pt x="298" y="34"/>
                      </a:cubicBezTo>
                      <a:cubicBezTo>
                        <a:pt x="298" y="27"/>
                        <a:pt x="303" y="22"/>
                        <a:pt x="310" y="22"/>
                      </a:cubicBezTo>
                      <a:cubicBezTo>
                        <a:pt x="317" y="22"/>
                        <a:pt x="323" y="27"/>
                        <a:pt x="323" y="34"/>
                      </a:cubicBezTo>
                      <a:cubicBezTo>
                        <a:pt x="323" y="41"/>
                        <a:pt x="317" y="47"/>
                        <a:pt x="310" y="47"/>
                      </a:cubicBezTo>
                      <a:cubicBezTo>
                        <a:pt x="309" y="47"/>
                        <a:pt x="307" y="46"/>
                        <a:pt x="305" y="46"/>
                      </a:cubicBezTo>
                      <a:cubicBezTo>
                        <a:pt x="250" y="116"/>
                        <a:pt x="250" y="116"/>
                        <a:pt x="250" y="116"/>
                      </a:cubicBezTo>
                      <a:cubicBezTo>
                        <a:pt x="192" y="96"/>
                        <a:pt x="192" y="96"/>
                        <a:pt x="192" y="96"/>
                      </a:cubicBezTo>
                      <a:cubicBezTo>
                        <a:pt x="155" y="172"/>
                        <a:pt x="155" y="172"/>
                        <a:pt x="155" y="172"/>
                      </a:cubicBezTo>
                      <a:cubicBezTo>
                        <a:pt x="175" y="200"/>
                        <a:pt x="175" y="200"/>
                        <a:pt x="175" y="200"/>
                      </a:cubicBezTo>
                      <a:cubicBezTo>
                        <a:pt x="249" y="159"/>
                        <a:pt x="249" y="159"/>
                        <a:pt x="249" y="159"/>
                      </a:cubicBezTo>
                      <a:cubicBezTo>
                        <a:pt x="274" y="191"/>
                        <a:pt x="274" y="191"/>
                        <a:pt x="274" y="191"/>
                      </a:cubicBezTo>
                      <a:cubicBezTo>
                        <a:pt x="312" y="153"/>
                        <a:pt x="312" y="153"/>
                        <a:pt x="312" y="153"/>
                      </a:cubicBezTo>
                      <a:cubicBezTo>
                        <a:pt x="311" y="151"/>
                        <a:pt x="311" y="149"/>
                        <a:pt x="311" y="147"/>
                      </a:cubicBezTo>
                      <a:cubicBezTo>
                        <a:pt x="311" y="140"/>
                        <a:pt x="316" y="134"/>
                        <a:pt x="323" y="134"/>
                      </a:cubicBezTo>
                      <a:cubicBezTo>
                        <a:pt x="330" y="134"/>
                        <a:pt x="336" y="140"/>
                        <a:pt x="336" y="147"/>
                      </a:cubicBezTo>
                      <a:cubicBezTo>
                        <a:pt x="336" y="154"/>
                        <a:pt x="330" y="159"/>
                        <a:pt x="323"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404040"/>
                    </a:solidFill>
                  </a:endParaRPr>
                </a:p>
              </p:txBody>
            </p:sp>
          </p:grpSp>
        </p:grpSp>
      </p:grpSp>
    </p:spTree>
    <p:extLst>
      <p:ext uri="{BB962C8B-B14F-4D97-AF65-F5344CB8AC3E}">
        <p14:creationId xmlns:p14="http://schemas.microsoft.com/office/powerpoint/2010/main" val="6773967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ppt_x"/>
                                          </p:val>
                                        </p:tav>
                                        <p:tav tm="100000">
                                          <p:val>
                                            <p:strVal val="#ppt_x"/>
                                          </p:val>
                                        </p:tav>
                                      </p:tavLst>
                                    </p:anim>
                                    <p:anim calcmode="lin" valueType="num">
                                      <p:cBhvr additive="base">
                                        <p:cTn id="12" dur="1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5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500" fill="hold"/>
                                        <p:tgtEl>
                                          <p:spTgt spid="6"/>
                                        </p:tgtEl>
                                        <p:attrNameLst>
                                          <p:attrName>ppt_x</p:attrName>
                                        </p:attrNameLst>
                                      </p:cBhvr>
                                      <p:tavLst>
                                        <p:tav tm="0">
                                          <p:val>
                                            <p:strVal val="#ppt_x"/>
                                          </p:val>
                                        </p:tav>
                                        <p:tav tm="100000">
                                          <p:val>
                                            <p:strVal val="#ppt_x"/>
                                          </p:val>
                                        </p:tav>
                                      </p:tavLst>
                                    </p:anim>
                                    <p:anim calcmode="lin" valueType="num">
                                      <p:cBhvr additive="base">
                                        <p:cTn id="16" dur="1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75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500" fill="hold"/>
                                        <p:tgtEl>
                                          <p:spTgt spid="8"/>
                                        </p:tgtEl>
                                        <p:attrNameLst>
                                          <p:attrName>ppt_x</p:attrName>
                                        </p:attrNameLst>
                                      </p:cBhvr>
                                      <p:tavLst>
                                        <p:tav tm="0">
                                          <p:val>
                                            <p:strVal val="#ppt_x"/>
                                          </p:val>
                                        </p:tav>
                                        <p:tav tm="100000">
                                          <p:val>
                                            <p:strVal val="#ppt_x"/>
                                          </p:val>
                                        </p:tav>
                                      </p:tavLst>
                                    </p:anim>
                                    <p:anim calcmode="lin" valueType="num">
                                      <p:cBhvr additive="base">
                                        <p:cTn id="20" dur="1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10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500" fill="hold"/>
                                        <p:tgtEl>
                                          <p:spTgt spid="7"/>
                                        </p:tgtEl>
                                        <p:attrNameLst>
                                          <p:attrName>ppt_x</p:attrName>
                                        </p:attrNameLst>
                                      </p:cBhvr>
                                      <p:tavLst>
                                        <p:tav tm="0">
                                          <p:val>
                                            <p:strVal val="#ppt_x"/>
                                          </p:val>
                                        </p:tav>
                                        <p:tav tm="100000">
                                          <p:val>
                                            <p:strVal val="#ppt_x"/>
                                          </p:val>
                                        </p:tav>
                                      </p:tavLst>
                                    </p:anim>
                                    <p:anim calcmode="lin" valueType="num">
                                      <p:cBhvr additive="base">
                                        <p:cTn id="24" dur="1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 sample scenario</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037" y="1058862"/>
            <a:ext cx="11201400" cy="5810260"/>
          </a:xfrm>
          <a:prstGeom prst="rect">
            <a:avLst/>
          </a:prstGeom>
        </p:spPr>
      </p:pic>
    </p:spTree>
    <p:extLst>
      <p:ext uri="{BB962C8B-B14F-4D97-AF65-F5344CB8AC3E}">
        <p14:creationId xmlns:p14="http://schemas.microsoft.com/office/powerpoint/2010/main" val="969656032"/>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p:txBody>
          <a:bodyPr/>
          <a:lstStyle/>
          <a:p>
            <a:r>
              <a:rPr lang="en-US" dirty="0"/>
              <a:t>A sample scenario</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638" y="1746249"/>
            <a:ext cx="11936057" cy="3960813"/>
          </a:xfrm>
          <a:prstGeom prst="rect">
            <a:avLst/>
          </a:prstGeom>
        </p:spPr>
      </p:pic>
    </p:spTree>
    <p:extLst>
      <p:ext uri="{BB962C8B-B14F-4D97-AF65-F5344CB8AC3E}">
        <p14:creationId xmlns:p14="http://schemas.microsoft.com/office/powerpoint/2010/main" val="402197617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smtClean="0"/>
              <a:t>Azure IoT Suite SDKs</a:t>
            </a:r>
            <a:endParaRPr lang="en-US" dirty="0"/>
          </a:p>
        </p:txBody>
      </p:sp>
      <p:sp>
        <p:nvSpPr>
          <p:cNvPr id="5" name="Text Placeholder 3"/>
          <p:cNvSpPr>
            <a:spLocks noGrp="1"/>
          </p:cNvSpPr>
          <p:nvPr>
            <p:ph sz="quarter" idx="10"/>
          </p:nvPr>
        </p:nvSpPr>
        <p:spPr/>
        <p:txBody>
          <a:bodyPr/>
          <a:lstStyle/>
          <a:p>
            <a:r>
              <a:rPr lang="en-US" sz="3600" dirty="0" smtClean="0"/>
              <a:t>Device-facing</a:t>
            </a:r>
          </a:p>
          <a:p>
            <a:pPr lvl="1"/>
            <a:r>
              <a:rPr lang="en-US" sz="2000" dirty="0" smtClean="0"/>
              <a:t>For devices and field gateway</a:t>
            </a:r>
          </a:p>
          <a:p>
            <a:r>
              <a:rPr lang="en-US" sz="3600" dirty="0" smtClean="0"/>
              <a:t>Platforms</a:t>
            </a:r>
          </a:p>
          <a:p>
            <a:pPr lvl="1"/>
            <a:r>
              <a:rPr lang="en-US" sz="2000" dirty="0" smtClean="0"/>
              <a:t>RTOS (</a:t>
            </a:r>
            <a:r>
              <a:rPr lang="en-US" sz="2000" dirty="0" err="1" smtClean="0"/>
              <a:t>FreeRTOS</a:t>
            </a:r>
            <a:r>
              <a:rPr lang="en-US" sz="2000" dirty="0" smtClean="0"/>
              <a:t>)</a:t>
            </a:r>
          </a:p>
          <a:p>
            <a:pPr lvl="1"/>
            <a:r>
              <a:rPr lang="en-US" sz="2000" dirty="0" smtClean="0"/>
              <a:t>Linux</a:t>
            </a:r>
            <a:br>
              <a:rPr lang="en-US" sz="2000" dirty="0" smtClean="0"/>
            </a:br>
            <a:r>
              <a:rPr lang="en-US" sz="2000" dirty="0" smtClean="0"/>
              <a:t>(Ubuntu, </a:t>
            </a:r>
            <a:r>
              <a:rPr lang="en-US" sz="2000" dirty="0" err="1" smtClean="0"/>
              <a:t>Debian</a:t>
            </a:r>
            <a:r>
              <a:rPr lang="en-US" sz="2000" dirty="0" smtClean="0"/>
              <a:t>, Fedora, </a:t>
            </a:r>
            <a:r>
              <a:rPr lang="en-US" sz="2000" dirty="0" err="1" smtClean="0"/>
              <a:t>Raspbian</a:t>
            </a:r>
            <a:r>
              <a:rPr lang="en-US" sz="2000" dirty="0" smtClean="0"/>
              <a:t>, Angstrom)</a:t>
            </a:r>
          </a:p>
          <a:p>
            <a:pPr lvl="1"/>
            <a:r>
              <a:rPr lang="en-US" sz="2000" dirty="0" smtClean="0"/>
              <a:t>Windows 7/8/10</a:t>
            </a:r>
          </a:p>
          <a:p>
            <a:pPr lvl="1"/>
            <a:r>
              <a:rPr lang="en-US" sz="2000" dirty="0" smtClean="0"/>
              <a:t>ARM </a:t>
            </a:r>
            <a:r>
              <a:rPr lang="en-US" sz="2000" dirty="0" err="1" smtClean="0"/>
              <a:t>mbed</a:t>
            </a:r>
            <a:endParaRPr lang="en-US" sz="2000" dirty="0" smtClean="0"/>
          </a:p>
          <a:p>
            <a:pPr lvl="1"/>
            <a:r>
              <a:rPr lang="en-US" sz="2000" dirty="0" smtClean="0"/>
              <a:t>Android</a:t>
            </a:r>
          </a:p>
          <a:p>
            <a:pPr lvl="1"/>
            <a:r>
              <a:rPr lang="en-US" sz="2000" dirty="0" smtClean="0"/>
              <a:t>iOS</a:t>
            </a:r>
          </a:p>
          <a:p>
            <a:r>
              <a:rPr lang="en-US" sz="3600" dirty="0" smtClean="0"/>
              <a:t>Languages</a:t>
            </a:r>
          </a:p>
          <a:p>
            <a:pPr lvl="1"/>
            <a:r>
              <a:rPr lang="en-US" sz="2000" dirty="0" smtClean="0"/>
              <a:t>C, Java, C#, </a:t>
            </a:r>
            <a:r>
              <a:rPr lang="en-US" sz="2000" dirty="0" err="1" smtClean="0"/>
              <a:t>Javascript</a:t>
            </a:r>
            <a:endParaRPr lang="en-US" sz="2000" dirty="0"/>
          </a:p>
        </p:txBody>
      </p:sp>
      <p:sp>
        <p:nvSpPr>
          <p:cNvPr id="6" name="Text Placeholder 4"/>
          <p:cNvSpPr txBox="1">
            <a:spLocks/>
          </p:cNvSpPr>
          <p:nvPr/>
        </p:nvSpPr>
        <p:spPr>
          <a:xfrm>
            <a:off x="6675437" y="1697062"/>
            <a:ext cx="5486399" cy="257916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dirty="0">
                <a:latin typeface="+mn-lt"/>
              </a:rPr>
              <a:t>Service-facing</a:t>
            </a:r>
          </a:p>
          <a:p>
            <a:pPr lvl="1"/>
            <a:r>
              <a:rPr lang="en-US" sz="2000" dirty="0"/>
              <a:t>For back-ends and cloud gateway</a:t>
            </a:r>
          </a:p>
          <a:p>
            <a:r>
              <a:rPr lang="en-US" sz="3600" dirty="0">
                <a:latin typeface="+mn-lt"/>
              </a:rPr>
              <a:t>Languages</a:t>
            </a:r>
          </a:p>
          <a:p>
            <a:pPr lvl="1"/>
            <a:r>
              <a:rPr lang="en-US" sz="2000" dirty="0"/>
              <a:t>.NET C#</a:t>
            </a:r>
          </a:p>
          <a:p>
            <a:pPr lvl="1"/>
            <a:r>
              <a:rPr lang="en-US" sz="2000" dirty="0"/>
              <a:t>Java</a:t>
            </a:r>
          </a:p>
          <a:p>
            <a:pPr lvl="1"/>
            <a:r>
              <a:rPr lang="en-US" sz="2000" dirty="0"/>
              <a:t>Node</a:t>
            </a:r>
          </a:p>
        </p:txBody>
      </p:sp>
    </p:spTree>
    <p:extLst>
      <p:ext uri="{BB962C8B-B14F-4D97-AF65-F5344CB8AC3E}">
        <p14:creationId xmlns:p14="http://schemas.microsoft.com/office/powerpoint/2010/main" val="1485885854"/>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 sample scenario</a:t>
            </a:r>
          </a:p>
        </p:txBody>
      </p:sp>
      <p:sp>
        <p:nvSpPr>
          <p:cNvPr id="4" name="Text Placeholder 87"/>
          <p:cNvSpPr>
            <a:spLocks noGrp="1"/>
          </p:cNvSpPr>
          <p:nvPr>
            <p:ph sz="quarter" idx="10"/>
          </p:nvPr>
        </p:nvSpPr>
        <p:spPr>
          <a:xfrm>
            <a:off x="274637" y="1335349"/>
            <a:ext cx="5563065" cy="5133713"/>
          </a:xfrm>
          <a:ln>
            <a:noFill/>
          </a:ln>
        </p:spPr>
        <p:txBody>
          <a:bodyPr/>
          <a:lstStyle/>
          <a:p>
            <a:r>
              <a:rPr lang="en-US" sz="3200" dirty="0" smtClean="0">
                <a:solidFill>
                  <a:schemeClr val="tx2"/>
                </a:solidFill>
              </a:rPr>
              <a:t>Simulated wind turbine</a:t>
            </a:r>
          </a:p>
          <a:p>
            <a:pPr lvl="1"/>
            <a:r>
              <a:rPr lang="en-US" sz="1800" dirty="0" smtClean="0">
                <a:solidFill>
                  <a:schemeClr val="tx1"/>
                </a:solidFill>
              </a:rPr>
              <a:t>Emits telemetry every second</a:t>
            </a:r>
          </a:p>
          <a:p>
            <a:pPr lvl="1"/>
            <a:r>
              <a:rPr lang="en-US" sz="1800" dirty="0" smtClean="0">
                <a:solidFill>
                  <a:schemeClr val="tx1"/>
                </a:solidFill>
              </a:rPr>
              <a:t>State machine (Starting</a:t>
            </a:r>
            <a:r>
              <a:rPr lang="en-US" sz="1800" dirty="0" smtClean="0">
                <a:solidFill>
                  <a:schemeClr val="tx1"/>
                </a:solidFill>
                <a:sym typeface="Wingdings" panose="05000000000000000000" pitchFamily="2" charset="2"/>
              </a:rPr>
              <a:t>StartedStoppingStopped)</a:t>
            </a:r>
            <a:endParaRPr lang="en-US" sz="1800" dirty="0" smtClean="0">
              <a:solidFill>
                <a:schemeClr val="tx1"/>
              </a:solidFill>
            </a:endParaRPr>
          </a:p>
          <a:p>
            <a:r>
              <a:rPr lang="en-US" sz="3200" dirty="0" smtClean="0">
                <a:solidFill>
                  <a:schemeClr val="accent5"/>
                </a:solidFill>
              </a:rPr>
              <a:t>Provision device</a:t>
            </a:r>
          </a:p>
          <a:p>
            <a:pPr lvl="1"/>
            <a:r>
              <a:rPr lang="en-US" sz="1800" dirty="0">
                <a:solidFill>
                  <a:schemeClr val="tx1"/>
                </a:solidFill>
              </a:rPr>
              <a:t>Device registry to query devices and track provisioning</a:t>
            </a:r>
          </a:p>
          <a:p>
            <a:pPr lvl="1"/>
            <a:r>
              <a:rPr lang="en-US" sz="1800" dirty="0">
                <a:solidFill>
                  <a:schemeClr val="tx1"/>
                </a:solidFill>
              </a:rPr>
              <a:t>Device identity and key stored in IoT hub</a:t>
            </a:r>
          </a:p>
          <a:p>
            <a:r>
              <a:rPr lang="en-US" sz="3200" dirty="0" smtClean="0">
                <a:solidFill>
                  <a:schemeClr val="accent3">
                    <a:lumMod val="60000"/>
                    <a:lumOff val="40000"/>
                  </a:schemeClr>
                </a:solidFill>
              </a:rPr>
              <a:t>Device emits telemetry</a:t>
            </a:r>
          </a:p>
          <a:p>
            <a:pPr marL="576263" lvl="1" indent="-228600">
              <a:buFont typeface="Arial" panose="020B0604020202020204" pitchFamily="34" charset="0"/>
              <a:buChar char="•"/>
            </a:pPr>
            <a:r>
              <a:rPr lang="en-US" sz="1800" dirty="0">
                <a:solidFill>
                  <a:schemeClr val="tx1"/>
                </a:solidFill>
              </a:rPr>
              <a:t>Event processor receives telemetry and updates portal visualization</a:t>
            </a:r>
          </a:p>
          <a:p>
            <a:r>
              <a:rPr lang="en-US" sz="3200" dirty="0" smtClean="0">
                <a:solidFill>
                  <a:schemeClr val="accent6"/>
                </a:solidFill>
              </a:rPr>
              <a:t>Send commands</a:t>
            </a:r>
          </a:p>
          <a:p>
            <a:pPr lvl="1"/>
            <a:r>
              <a:rPr lang="en-US" sz="1800" dirty="0">
                <a:solidFill>
                  <a:schemeClr val="tx1"/>
                </a:solidFill>
              </a:rPr>
              <a:t>Portal sends commands to devices</a:t>
            </a:r>
          </a:p>
          <a:p>
            <a:pPr lvl="1"/>
            <a:r>
              <a:rPr lang="en-US" sz="1800" dirty="0">
                <a:solidFill>
                  <a:schemeClr val="tx1"/>
                </a:solidFill>
              </a:rPr>
              <a:t>Command lifecycle is stored in device registry</a:t>
            </a:r>
          </a:p>
        </p:txBody>
      </p:sp>
      <p:grpSp>
        <p:nvGrpSpPr>
          <p:cNvPr id="5" name="Group 4"/>
          <p:cNvGrpSpPr/>
          <p:nvPr/>
        </p:nvGrpSpPr>
        <p:grpSpPr>
          <a:xfrm>
            <a:off x="5760867" y="2582862"/>
            <a:ext cx="877411" cy="1262420"/>
            <a:chOff x="951755" y="2857190"/>
            <a:chExt cx="1158396" cy="1634079"/>
          </a:xfrm>
        </p:grpSpPr>
        <p:sp>
          <p:nvSpPr>
            <p:cNvPr id="6" name="Rectangle 5"/>
            <p:cNvSpPr/>
            <p:nvPr/>
          </p:nvSpPr>
          <p:spPr bwMode="auto">
            <a:xfrm>
              <a:off x="951755" y="2857190"/>
              <a:ext cx="1158396" cy="163407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pic>
          <p:nvPicPr>
            <p:cNvPr id="7" name="Picture 6"/>
            <p:cNvPicPr>
              <a:picLocks noChangeAspect="1"/>
            </p:cNvPicPr>
            <p:nvPr/>
          </p:nvPicPr>
          <p:blipFill>
            <a:blip r:embed="rId2" cstate="print">
              <a:biLevel thresh="50000"/>
              <a:extLst>
                <a:ext uri="{28A0092B-C50C-407E-A947-70E740481C1C}">
                  <a14:useLocalDpi xmlns:a14="http://schemas.microsoft.com/office/drawing/2010/main" val="0"/>
                </a:ext>
              </a:extLst>
            </a:blip>
            <a:stretch>
              <a:fillRect/>
            </a:stretch>
          </p:blipFill>
          <p:spPr>
            <a:xfrm>
              <a:off x="1085226" y="3131506"/>
              <a:ext cx="929582" cy="1172584"/>
            </a:xfrm>
            <a:prstGeom prst="rect">
              <a:avLst/>
            </a:prstGeom>
          </p:spPr>
        </p:pic>
      </p:grpSp>
      <p:sp>
        <p:nvSpPr>
          <p:cNvPr id="8" name="Rectangle 7"/>
          <p:cNvSpPr/>
          <p:nvPr/>
        </p:nvSpPr>
        <p:spPr>
          <a:xfrm>
            <a:off x="10431900" y="1418761"/>
            <a:ext cx="1379564" cy="9458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FFFF"/>
                </a:solidFill>
              </a:rPr>
              <a:t>Event Processor</a:t>
            </a:r>
          </a:p>
        </p:txBody>
      </p:sp>
      <p:sp>
        <p:nvSpPr>
          <p:cNvPr id="9" name="Rectangle 8"/>
          <p:cNvSpPr/>
          <p:nvPr/>
        </p:nvSpPr>
        <p:spPr>
          <a:xfrm>
            <a:off x="10948293" y="2893781"/>
            <a:ext cx="1242191" cy="9673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FFFF"/>
                </a:solidFill>
              </a:rPr>
              <a:t>Device data</a:t>
            </a:r>
            <a:endParaRPr lang="en-US" dirty="0">
              <a:solidFill>
                <a:srgbClr val="FFFFFF"/>
              </a:solidFill>
            </a:endParaRPr>
          </a:p>
        </p:txBody>
      </p:sp>
      <p:sp>
        <p:nvSpPr>
          <p:cNvPr id="10" name="Rectangle 9"/>
          <p:cNvSpPr/>
          <p:nvPr/>
        </p:nvSpPr>
        <p:spPr>
          <a:xfrm>
            <a:off x="10407639" y="4374187"/>
            <a:ext cx="1105247" cy="9673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FFFF"/>
                </a:solidFill>
              </a:rPr>
              <a:t>Portal</a:t>
            </a:r>
            <a:endParaRPr lang="en-US" dirty="0">
              <a:solidFill>
                <a:srgbClr val="FFFFFF"/>
              </a:solidFill>
            </a:endParaRPr>
          </a:p>
        </p:txBody>
      </p:sp>
      <p:grpSp>
        <p:nvGrpSpPr>
          <p:cNvPr id="11" name="Group 10"/>
          <p:cNvGrpSpPr/>
          <p:nvPr/>
        </p:nvGrpSpPr>
        <p:grpSpPr>
          <a:xfrm>
            <a:off x="6928908" y="1501124"/>
            <a:ext cx="3112975" cy="3840438"/>
            <a:chOff x="3749384" y="2308555"/>
            <a:chExt cx="3112975" cy="3840438"/>
          </a:xfrm>
        </p:grpSpPr>
        <p:sp>
          <p:nvSpPr>
            <p:cNvPr id="12" name="Rectangle 11"/>
            <p:cNvSpPr/>
            <p:nvPr/>
          </p:nvSpPr>
          <p:spPr bwMode="auto">
            <a:xfrm>
              <a:off x="3749384" y="2308555"/>
              <a:ext cx="3112975" cy="384043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398" fontAlgn="base">
                <a:spcBef>
                  <a:spcPct val="0"/>
                </a:spcBef>
                <a:spcAft>
                  <a:spcPct val="0"/>
                </a:spcAft>
              </a:pPr>
              <a:r>
                <a:rPr lang="en-US" sz="2000" dirty="0" smtClean="0">
                  <a:gradFill>
                    <a:gsLst>
                      <a:gs pos="16814">
                        <a:srgbClr val="FFFFFF"/>
                      </a:gs>
                      <a:gs pos="46000">
                        <a:srgbClr val="FFFFFF"/>
                      </a:gs>
                    </a:gsLst>
                    <a:lin ang="5400000" scaled="0"/>
                  </a:gradFill>
                </a:rPr>
                <a:t>IoT hub</a:t>
              </a:r>
              <a:endParaRPr lang="en-US" sz="2000" dirty="0">
                <a:gradFill>
                  <a:gsLst>
                    <a:gs pos="16814">
                      <a:srgbClr val="FFFFFF"/>
                    </a:gs>
                    <a:gs pos="46000">
                      <a:srgbClr val="FFFFFF"/>
                    </a:gs>
                  </a:gsLst>
                  <a:lin ang="5400000" scaled="0"/>
                </a:gradFill>
              </a:endParaRPr>
            </a:p>
          </p:txBody>
        </p:sp>
        <p:grpSp>
          <p:nvGrpSpPr>
            <p:cNvPr id="13" name="Group 12"/>
            <p:cNvGrpSpPr/>
            <p:nvPr/>
          </p:nvGrpSpPr>
          <p:grpSpPr>
            <a:xfrm>
              <a:off x="3932262" y="2857189"/>
              <a:ext cx="1371585" cy="1554464"/>
              <a:chOff x="1829165" y="3680140"/>
              <a:chExt cx="1371585" cy="1554464"/>
            </a:xfrm>
          </p:grpSpPr>
          <p:sp>
            <p:nvSpPr>
              <p:cNvPr id="20" name="Rectangle 19"/>
              <p:cNvSpPr/>
              <p:nvPr/>
            </p:nvSpPr>
            <p:spPr bwMode="auto">
              <a:xfrm>
                <a:off x="1829165" y="3680140"/>
                <a:ext cx="1371585" cy="1554464"/>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t" anchorCtr="0" compatLnSpc="1">
                <a:prstTxWarp prst="textNoShape">
                  <a:avLst/>
                </a:prstTxWarp>
              </a:bodyPr>
              <a:lstStyle/>
              <a:p>
                <a:pPr algn="ctr" defTabSz="932398" fontAlgn="base">
                  <a:spcBef>
                    <a:spcPct val="0"/>
                  </a:spcBef>
                  <a:spcAft>
                    <a:spcPct val="0"/>
                  </a:spcAft>
                </a:pPr>
                <a:r>
                  <a:rPr lang="en-US" sz="1400" dirty="0" smtClean="0">
                    <a:gradFill>
                      <a:gsLst>
                        <a:gs pos="16814">
                          <a:srgbClr val="FFFFFF"/>
                        </a:gs>
                        <a:gs pos="46000">
                          <a:srgbClr val="FFFFFF"/>
                        </a:gs>
                      </a:gsLst>
                      <a:lin ang="5400000" scaled="0"/>
                    </a:gradFill>
                  </a:rPr>
                  <a:t>Device </a:t>
                </a:r>
                <a:r>
                  <a:rPr lang="en-US" sz="1400" i="1" dirty="0" smtClean="0">
                    <a:gradFill>
                      <a:gsLst>
                        <a:gs pos="16814">
                          <a:srgbClr val="FFFFFF"/>
                        </a:gs>
                        <a:gs pos="46000">
                          <a:srgbClr val="FFFFFF"/>
                        </a:gs>
                      </a:gsLst>
                      <a:lin ang="5400000" scaled="0"/>
                    </a:gradFill>
                  </a:rPr>
                  <a:t>id</a:t>
                </a:r>
                <a:endParaRPr lang="en-US" sz="1400" i="1" dirty="0">
                  <a:gradFill>
                    <a:gsLst>
                      <a:gs pos="16814">
                        <a:srgbClr val="FFFFFF"/>
                      </a:gs>
                      <a:gs pos="46000">
                        <a:srgbClr val="FFFFFF"/>
                      </a:gs>
                    </a:gsLst>
                    <a:lin ang="5400000" scaled="0"/>
                  </a:gradFill>
                </a:endParaRPr>
              </a:p>
            </p:txBody>
          </p:sp>
          <p:sp>
            <p:nvSpPr>
              <p:cNvPr id="21" name="Rectangle 20"/>
              <p:cNvSpPr/>
              <p:nvPr/>
            </p:nvSpPr>
            <p:spPr bwMode="auto">
              <a:xfrm>
                <a:off x="2012042" y="4594530"/>
                <a:ext cx="1005829" cy="45719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en-US" sz="1200" dirty="0" smtClean="0">
                    <a:gradFill>
                      <a:gsLst>
                        <a:gs pos="16814">
                          <a:srgbClr val="FFFFFF"/>
                        </a:gs>
                        <a:gs pos="46000">
                          <a:srgbClr val="FFFFFF"/>
                        </a:gs>
                      </a:gsLst>
                      <a:lin ang="5400000" scaled="0"/>
                    </a:gradFill>
                  </a:rPr>
                  <a:t>C2D queue</a:t>
                </a:r>
                <a:endParaRPr lang="en-US" sz="1200" dirty="0">
                  <a:gradFill>
                    <a:gsLst>
                      <a:gs pos="16814">
                        <a:srgbClr val="FFFFFF"/>
                      </a:gs>
                      <a:gs pos="46000">
                        <a:srgbClr val="FFFFFF"/>
                      </a:gs>
                    </a:gsLst>
                    <a:lin ang="5400000" scaled="0"/>
                  </a:gradFill>
                </a:endParaRPr>
              </a:p>
            </p:txBody>
          </p:sp>
          <p:sp>
            <p:nvSpPr>
              <p:cNvPr id="22" name="Rectangle 21"/>
              <p:cNvSpPr/>
              <p:nvPr/>
            </p:nvSpPr>
            <p:spPr bwMode="auto">
              <a:xfrm>
                <a:off x="2012041" y="4045896"/>
                <a:ext cx="1005829" cy="457195"/>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en-US" sz="1200" dirty="0" smtClean="0">
                    <a:gradFill>
                      <a:gsLst>
                        <a:gs pos="16814">
                          <a:srgbClr val="FFFFFF"/>
                        </a:gs>
                        <a:gs pos="46000">
                          <a:srgbClr val="FFFFFF"/>
                        </a:gs>
                      </a:gsLst>
                      <a:lin ang="5400000" scaled="0"/>
                    </a:gradFill>
                  </a:rPr>
                  <a:t>D2C send endpoint</a:t>
                </a:r>
                <a:endParaRPr lang="en-US" sz="1200" dirty="0">
                  <a:gradFill>
                    <a:gsLst>
                      <a:gs pos="16814">
                        <a:srgbClr val="FFFFFF"/>
                      </a:gs>
                      <a:gs pos="46000">
                        <a:srgbClr val="FFFFFF"/>
                      </a:gs>
                    </a:gsLst>
                    <a:lin ang="5400000" scaled="0"/>
                  </a:gradFill>
                </a:endParaRPr>
              </a:p>
            </p:txBody>
          </p:sp>
        </p:grpSp>
        <p:sp>
          <p:nvSpPr>
            <p:cNvPr id="14" name="Rectangle 13"/>
            <p:cNvSpPr/>
            <p:nvPr/>
          </p:nvSpPr>
          <p:spPr bwMode="auto">
            <a:xfrm>
              <a:off x="3932262" y="4594530"/>
              <a:ext cx="1371585" cy="365757"/>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t" anchorCtr="0" compatLnSpc="1">
              <a:prstTxWarp prst="textNoShape">
                <a:avLst/>
              </a:prstTxWarp>
            </a:bodyPr>
            <a:lstStyle/>
            <a:p>
              <a:pPr algn="ctr" defTabSz="932398" fontAlgn="base">
                <a:spcBef>
                  <a:spcPct val="0"/>
                </a:spcBef>
                <a:spcAft>
                  <a:spcPct val="0"/>
                </a:spcAft>
              </a:pPr>
              <a:r>
                <a:rPr lang="en-US" sz="1400" dirty="0" smtClean="0">
                  <a:gradFill>
                    <a:gsLst>
                      <a:gs pos="16814">
                        <a:srgbClr val="FFFFFF"/>
                      </a:gs>
                      <a:gs pos="46000">
                        <a:srgbClr val="FFFFFF"/>
                      </a:gs>
                    </a:gsLst>
                    <a:lin ang="5400000" scaled="0"/>
                  </a:gradFill>
                </a:rPr>
                <a:t>Device </a:t>
              </a:r>
              <a:r>
                <a:rPr lang="en-US" sz="1400" i="1" dirty="0" smtClean="0">
                  <a:gradFill>
                    <a:gsLst>
                      <a:gs pos="16814">
                        <a:srgbClr val="FFFFFF"/>
                      </a:gs>
                      <a:gs pos="46000">
                        <a:srgbClr val="FFFFFF"/>
                      </a:gs>
                    </a:gsLst>
                    <a:lin ang="5400000" scaled="0"/>
                  </a:gradFill>
                </a:rPr>
                <a:t>…</a:t>
              </a:r>
              <a:endParaRPr lang="en-US" sz="1400" i="1" dirty="0">
                <a:gradFill>
                  <a:gsLst>
                    <a:gs pos="16814">
                      <a:srgbClr val="FFFFFF"/>
                    </a:gs>
                    <a:gs pos="46000">
                      <a:srgbClr val="FFFFFF"/>
                    </a:gs>
                  </a:gsLst>
                  <a:lin ang="5400000" scaled="0"/>
                </a:gradFill>
              </a:endParaRPr>
            </a:p>
          </p:txBody>
        </p:sp>
        <p:sp>
          <p:nvSpPr>
            <p:cNvPr id="15" name="Rectangle 14"/>
            <p:cNvSpPr/>
            <p:nvPr/>
          </p:nvSpPr>
          <p:spPr bwMode="auto">
            <a:xfrm>
              <a:off x="3932262" y="5076794"/>
              <a:ext cx="1371585" cy="365757"/>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t" anchorCtr="0" compatLnSpc="1">
              <a:prstTxWarp prst="textNoShape">
                <a:avLst/>
              </a:prstTxWarp>
            </a:bodyPr>
            <a:lstStyle/>
            <a:p>
              <a:pPr algn="ctr" defTabSz="932398" fontAlgn="base">
                <a:spcBef>
                  <a:spcPct val="0"/>
                </a:spcBef>
                <a:spcAft>
                  <a:spcPct val="0"/>
                </a:spcAft>
              </a:pPr>
              <a:r>
                <a:rPr lang="en-US" sz="1400" dirty="0" smtClean="0">
                  <a:gradFill>
                    <a:gsLst>
                      <a:gs pos="16814">
                        <a:srgbClr val="FFFFFF"/>
                      </a:gs>
                      <a:gs pos="46000">
                        <a:srgbClr val="FFFFFF"/>
                      </a:gs>
                    </a:gsLst>
                    <a:lin ang="5400000" scaled="0"/>
                  </a:gradFill>
                </a:rPr>
                <a:t>Device </a:t>
              </a:r>
              <a:r>
                <a:rPr lang="en-US" sz="1400" i="1" dirty="0" smtClean="0">
                  <a:gradFill>
                    <a:gsLst>
                      <a:gs pos="16814">
                        <a:srgbClr val="FFFFFF"/>
                      </a:gs>
                      <a:gs pos="46000">
                        <a:srgbClr val="FFFFFF"/>
                      </a:gs>
                    </a:gsLst>
                    <a:lin ang="5400000" scaled="0"/>
                  </a:gradFill>
                </a:rPr>
                <a:t>…</a:t>
              </a:r>
              <a:endParaRPr lang="en-US" sz="1400" i="1" dirty="0">
                <a:gradFill>
                  <a:gsLst>
                    <a:gs pos="16814">
                      <a:srgbClr val="FFFFFF"/>
                    </a:gs>
                    <a:gs pos="46000">
                      <a:srgbClr val="FFFFFF"/>
                    </a:gs>
                  </a:gsLst>
                  <a:lin ang="5400000" scaled="0"/>
                </a:gradFill>
              </a:endParaRPr>
            </a:p>
          </p:txBody>
        </p:sp>
        <p:sp>
          <p:nvSpPr>
            <p:cNvPr id="16" name="Rectangle 15"/>
            <p:cNvSpPr/>
            <p:nvPr/>
          </p:nvSpPr>
          <p:spPr bwMode="auto">
            <a:xfrm>
              <a:off x="3932259" y="5517920"/>
              <a:ext cx="1371585" cy="365757"/>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t" anchorCtr="0" compatLnSpc="1">
              <a:prstTxWarp prst="textNoShape">
                <a:avLst/>
              </a:prstTxWarp>
            </a:bodyPr>
            <a:lstStyle/>
            <a:p>
              <a:pPr algn="ctr" defTabSz="932398" fontAlgn="base">
                <a:spcBef>
                  <a:spcPct val="0"/>
                </a:spcBef>
                <a:spcAft>
                  <a:spcPct val="0"/>
                </a:spcAft>
              </a:pPr>
              <a:r>
                <a:rPr lang="en-US" sz="1400" dirty="0" smtClean="0">
                  <a:gradFill>
                    <a:gsLst>
                      <a:gs pos="16814">
                        <a:srgbClr val="FFFFFF"/>
                      </a:gs>
                      <a:gs pos="46000">
                        <a:srgbClr val="FFFFFF"/>
                      </a:gs>
                    </a:gsLst>
                    <a:lin ang="5400000" scaled="0"/>
                  </a:gradFill>
                </a:rPr>
                <a:t>Device </a:t>
              </a:r>
              <a:r>
                <a:rPr lang="en-US" sz="1400" i="1" dirty="0" smtClean="0">
                  <a:gradFill>
                    <a:gsLst>
                      <a:gs pos="16814">
                        <a:srgbClr val="FFFFFF"/>
                      </a:gs>
                      <a:gs pos="46000">
                        <a:srgbClr val="FFFFFF"/>
                      </a:gs>
                    </a:gsLst>
                    <a:lin ang="5400000" scaled="0"/>
                  </a:gradFill>
                </a:rPr>
                <a:t>…</a:t>
              </a:r>
              <a:endParaRPr lang="en-US" sz="1400" i="1" dirty="0">
                <a:gradFill>
                  <a:gsLst>
                    <a:gs pos="16814">
                      <a:srgbClr val="FFFFFF"/>
                    </a:gs>
                    <a:gs pos="46000">
                      <a:srgbClr val="FFFFFF"/>
                    </a:gs>
                  </a:gsLst>
                  <a:lin ang="5400000" scaled="0"/>
                </a:gradFill>
              </a:endParaRPr>
            </a:p>
          </p:txBody>
        </p:sp>
        <p:sp>
          <p:nvSpPr>
            <p:cNvPr id="17" name="Rectangle 16"/>
            <p:cNvSpPr/>
            <p:nvPr/>
          </p:nvSpPr>
          <p:spPr bwMode="auto">
            <a:xfrm>
              <a:off x="5364082" y="2857532"/>
              <a:ext cx="1371585" cy="548635"/>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t" anchorCtr="0" compatLnSpc="1">
              <a:prstTxWarp prst="textNoShape">
                <a:avLst/>
              </a:prstTxWarp>
            </a:bodyPr>
            <a:lstStyle/>
            <a:p>
              <a:pPr algn="ctr" defTabSz="932398" fontAlgn="base">
                <a:spcBef>
                  <a:spcPct val="0"/>
                </a:spcBef>
                <a:spcAft>
                  <a:spcPct val="0"/>
                </a:spcAft>
              </a:pPr>
              <a:r>
                <a:rPr lang="en-US" sz="1400" dirty="0" smtClean="0">
                  <a:gradFill>
                    <a:gsLst>
                      <a:gs pos="16814">
                        <a:srgbClr val="FFFFFF"/>
                      </a:gs>
                      <a:gs pos="46000">
                        <a:srgbClr val="FFFFFF"/>
                      </a:gs>
                    </a:gsLst>
                    <a:lin ang="5400000" scaled="0"/>
                  </a:gradFill>
                </a:rPr>
                <a:t>D2C receive endpoint</a:t>
              </a:r>
              <a:endParaRPr lang="en-US" sz="1400" i="1" dirty="0">
                <a:gradFill>
                  <a:gsLst>
                    <a:gs pos="16814">
                      <a:srgbClr val="FFFFFF"/>
                    </a:gs>
                    <a:gs pos="46000">
                      <a:srgbClr val="FFFFFF"/>
                    </a:gs>
                  </a:gsLst>
                  <a:lin ang="5400000" scaled="0"/>
                </a:gradFill>
              </a:endParaRPr>
            </a:p>
          </p:txBody>
        </p:sp>
        <p:sp>
          <p:nvSpPr>
            <p:cNvPr id="18" name="Rectangle 17"/>
            <p:cNvSpPr/>
            <p:nvPr/>
          </p:nvSpPr>
          <p:spPr bwMode="auto">
            <a:xfrm>
              <a:off x="5350879" y="3576378"/>
              <a:ext cx="1371585" cy="548635"/>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t" anchorCtr="0" compatLnSpc="1">
              <a:prstTxWarp prst="textNoShape">
                <a:avLst/>
              </a:prstTxWarp>
            </a:bodyPr>
            <a:lstStyle/>
            <a:p>
              <a:pPr algn="ctr" defTabSz="932398" fontAlgn="base">
                <a:spcBef>
                  <a:spcPct val="0"/>
                </a:spcBef>
                <a:spcAft>
                  <a:spcPct val="0"/>
                </a:spcAft>
              </a:pPr>
              <a:r>
                <a:rPr lang="en-US" sz="1400" dirty="0" smtClean="0">
                  <a:gradFill>
                    <a:gsLst>
                      <a:gs pos="16814">
                        <a:srgbClr val="FFFFFF"/>
                      </a:gs>
                      <a:gs pos="46000">
                        <a:srgbClr val="FFFFFF"/>
                      </a:gs>
                    </a:gsLst>
                    <a:lin ang="5400000" scaled="0"/>
                  </a:gradFill>
                </a:rPr>
                <a:t>C2D send endpoint</a:t>
              </a:r>
              <a:endParaRPr lang="en-US" sz="1400" i="1" dirty="0">
                <a:gradFill>
                  <a:gsLst>
                    <a:gs pos="16814">
                      <a:srgbClr val="FFFFFF"/>
                    </a:gs>
                    <a:gs pos="46000">
                      <a:srgbClr val="FFFFFF"/>
                    </a:gs>
                  </a:gsLst>
                  <a:lin ang="5400000" scaled="0"/>
                </a:gradFill>
              </a:endParaRPr>
            </a:p>
          </p:txBody>
        </p:sp>
        <p:sp>
          <p:nvSpPr>
            <p:cNvPr id="19" name="Rectangle 18"/>
            <p:cNvSpPr/>
            <p:nvPr/>
          </p:nvSpPr>
          <p:spPr bwMode="auto">
            <a:xfrm>
              <a:off x="5364081" y="5243458"/>
              <a:ext cx="1371585" cy="641746"/>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t" anchorCtr="0" compatLnSpc="1">
              <a:prstTxWarp prst="textNoShape">
                <a:avLst/>
              </a:prstTxWarp>
            </a:bodyPr>
            <a:lstStyle/>
            <a:p>
              <a:pPr algn="ctr" defTabSz="932398" fontAlgn="base">
                <a:spcBef>
                  <a:spcPct val="0"/>
                </a:spcBef>
                <a:spcAft>
                  <a:spcPct val="0"/>
                </a:spcAft>
              </a:pPr>
              <a:r>
                <a:rPr lang="en-US" sz="1400" dirty="0" smtClean="0">
                  <a:gradFill>
                    <a:gsLst>
                      <a:gs pos="16814">
                        <a:srgbClr val="FFFFFF"/>
                      </a:gs>
                      <a:gs pos="46000">
                        <a:srgbClr val="FFFFFF"/>
                      </a:gs>
                    </a:gsLst>
                    <a:lin ang="5400000" scaled="0"/>
                  </a:gradFill>
                </a:rPr>
                <a:t>Device identity management</a:t>
              </a:r>
              <a:endParaRPr lang="en-US" sz="1400" dirty="0">
                <a:gradFill>
                  <a:gsLst>
                    <a:gs pos="16814">
                      <a:srgbClr val="FFFFFF"/>
                    </a:gs>
                    <a:gs pos="46000">
                      <a:srgbClr val="FFFFFF"/>
                    </a:gs>
                  </a:gsLst>
                  <a:lin ang="5400000" scaled="0"/>
                </a:gradFill>
              </a:endParaRPr>
            </a:p>
          </p:txBody>
        </p:sp>
      </p:grpSp>
      <p:cxnSp>
        <p:nvCxnSpPr>
          <p:cNvPr id="23" name="Straight Arrow Connector 22"/>
          <p:cNvCxnSpPr/>
          <p:nvPr/>
        </p:nvCxnSpPr>
        <p:spPr>
          <a:xfrm>
            <a:off x="9975426" y="2232636"/>
            <a:ext cx="432213"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0" idx="1"/>
          </p:cNvCxnSpPr>
          <p:nvPr/>
        </p:nvCxnSpPr>
        <p:spPr>
          <a:xfrm flipH="1" flipV="1">
            <a:off x="9932422" y="4857874"/>
            <a:ext cx="475217" cy="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680949" y="2735551"/>
            <a:ext cx="564786"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0" idx="1"/>
            <a:endCxn id="18" idx="3"/>
          </p:cNvCxnSpPr>
          <p:nvPr/>
        </p:nvCxnSpPr>
        <p:spPr>
          <a:xfrm flipH="1" flipV="1">
            <a:off x="9901988" y="3043265"/>
            <a:ext cx="505651" cy="1814610"/>
          </a:xfrm>
          <a:prstGeom prst="straightConnector1">
            <a:avLst/>
          </a:prstGeom>
          <a:ln w="38100">
            <a:solidFill>
              <a:schemeClr val="accent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11459324" y="2458235"/>
            <a:ext cx="0" cy="368755"/>
          </a:xfrm>
          <a:prstGeom prst="straightConnector1">
            <a:avLst/>
          </a:prstGeom>
          <a:ln w="38100">
            <a:solidFill>
              <a:schemeClr val="accent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10681165" y="2458235"/>
            <a:ext cx="23027" cy="1796625"/>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11413468" y="3897759"/>
            <a:ext cx="0" cy="418132"/>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1"/>
          </p:cNvCxnSpPr>
          <p:nvPr/>
        </p:nvCxnSpPr>
        <p:spPr>
          <a:xfrm flipH="1" flipV="1">
            <a:off x="6684807" y="3192745"/>
            <a:ext cx="609856" cy="1"/>
          </a:xfrm>
          <a:prstGeom prst="straightConnector1">
            <a:avLst/>
          </a:prstGeom>
          <a:ln w="38100">
            <a:solidFill>
              <a:schemeClr val="accent6"/>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1706714"/>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Questions and Feedback</a:t>
            </a:r>
            <a:endParaRPr lang="en-US" dirty="0"/>
          </a:p>
        </p:txBody>
      </p:sp>
    </p:spTree>
    <p:extLst>
      <p:ext uri="{BB962C8B-B14F-4D97-AF65-F5344CB8AC3E}">
        <p14:creationId xmlns:p14="http://schemas.microsoft.com/office/powerpoint/2010/main" val="1075787514"/>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274637" y="3040063"/>
            <a:ext cx="3646979" cy="781235"/>
          </a:xfrm>
          <a:prstGeom prst="rect">
            <a:avLst/>
          </a:prstGeom>
        </p:spPr>
      </p:pic>
      <p:sp>
        <p:nvSpPr>
          <p:cNvPr id="12" name="Text Box 3"/>
          <p:cNvSpPr txBox="1">
            <a:spLocks noChangeArrowheads="1"/>
          </p:cNvSpPr>
          <p:nvPr/>
        </p:nvSpPr>
        <p:spPr bwMode="blackWhite">
          <a:xfrm>
            <a:off x="256666" y="6274017"/>
            <a:ext cx="10592346" cy="415484"/>
          </a:xfrm>
          <a:prstGeom prst="rect">
            <a:avLst/>
          </a:prstGeom>
          <a:noFill/>
          <a:ln w="12700">
            <a:noFill/>
            <a:miter lim="800000"/>
            <a:headEnd type="none" w="sm" len="sm"/>
            <a:tailEnd type="none" w="sm" len="sm"/>
          </a:ln>
          <a:effectLst/>
        </p:spPr>
        <p:txBody>
          <a:bodyPr vert="horz" wrap="square" lIns="91404" tIns="45703" rIns="91404" bIns="45703" numCol="1" anchor="t" anchorCtr="0" compatLnSpc="1">
            <a:prstTxWarp prst="textNoShape">
              <a:avLst/>
            </a:prstTxWarp>
            <a:spAutoFit/>
          </a:bodyPr>
          <a:lstStyle/>
          <a:p>
            <a:pPr defTabSz="913892" eaLnBrk="0" hangingPunct="0"/>
            <a:r>
              <a:rPr lang="en-US" sz="700" dirty="0">
                <a:gradFill>
                  <a:gsLst>
                    <a:gs pos="11940">
                      <a:srgbClr val="FFFFFF"/>
                    </a:gs>
                    <a:gs pos="24000">
                      <a:srgbClr val="FFFFFF"/>
                    </a:gs>
                  </a:gsLst>
                  <a:lin ang="5400000" scaled="0"/>
                </a:gradFill>
                <a:cs typeface="Arial" charset="0"/>
              </a:rPr>
              <a:t>© </a:t>
            </a:r>
            <a:r>
              <a:rPr lang="en-US" sz="700" dirty="0" smtClean="0">
                <a:gradFill>
                  <a:gsLst>
                    <a:gs pos="11940">
                      <a:srgbClr val="FFFFFF"/>
                    </a:gs>
                    <a:gs pos="24000">
                      <a:srgbClr val="FFFFFF"/>
                    </a:gs>
                  </a:gsLst>
                  <a:lin ang="5400000" scaled="0"/>
                </a:gradFill>
                <a:cs typeface="Arial" charset="0"/>
              </a:rPr>
              <a:t>2014 </a:t>
            </a:r>
            <a:r>
              <a:rPr lang="en-US" sz="700" dirty="0">
                <a:gradFill>
                  <a:gsLst>
                    <a:gs pos="11940">
                      <a:srgbClr val="FFFFFF"/>
                    </a:gs>
                    <a:gs pos="24000">
                      <a:srgbClr val="FFFFFF"/>
                    </a:gs>
                  </a:gsLst>
                  <a:lin ang="5400000" scaled="0"/>
                </a:gradFill>
                <a:cs typeface="Arial" charset="0"/>
              </a:rPr>
              <a:t>Microsoft Corporation. All rights reserved. Microsoft, Windows, Windows Vista and other product names are or may be registered trademarks and/or trademarks in the U.S. and/or other countries.</a:t>
            </a:r>
          </a:p>
          <a:p>
            <a:pPr defTabSz="913892" eaLnBrk="0" hangingPunct="0"/>
            <a:r>
              <a:rPr lang="en-US" sz="7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93042352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custDataLst>
              <p:tags r:id="rId2"/>
            </p:custDataLst>
            <p:extLst/>
          </p:nvPr>
        </p:nvGraphicFramePr>
        <p:xfrm>
          <a:off x="3352" y="2580"/>
          <a:ext cx="1587" cy="1587"/>
        </p:xfrm>
        <a:graphic>
          <a:graphicData uri="http://schemas.openxmlformats.org/presentationml/2006/ole">
            <mc:AlternateContent xmlns:mc="http://schemas.openxmlformats.org/markup-compatibility/2006">
              <mc:Choice xmlns:v="urn:schemas-microsoft-com:vml" Requires="v">
                <p:oleObj spid="_x0000_s34841"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3352" y="2580"/>
                        <a:ext cx="1587" cy="1587"/>
                      </a:xfrm>
                      <a:prstGeom prst="rect">
                        <a:avLst/>
                      </a:prstGeom>
                    </p:spPr>
                  </p:pic>
                </p:oleObj>
              </mc:Fallback>
            </mc:AlternateContent>
          </a:graphicData>
        </a:graphic>
      </p:graphicFrame>
      <p:sp>
        <p:nvSpPr>
          <p:cNvPr id="10" name="Rectangle 9"/>
          <p:cNvSpPr/>
          <p:nvPr/>
        </p:nvSpPr>
        <p:spPr bwMode="gray">
          <a:xfrm>
            <a:off x="123101" y="287793"/>
            <a:ext cx="10841050" cy="1028826"/>
          </a:xfrm>
          <a:prstGeom prst="rect">
            <a:avLst/>
          </a:prstGeom>
          <a:solidFill>
            <a:schemeClr val="tx2">
              <a:alpha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defTabSz="748301" fontAlgn="base">
              <a:spcBef>
                <a:spcPct val="0"/>
              </a:spcBef>
              <a:spcAft>
                <a:spcPct val="0"/>
              </a:spcAft>
            </a:pPr>
            <a:endParaRPr lang="en-US" sz="2000" kern="0" dirty="0">
              <a:ln w="3175">
                <a:noFill/>
              </a:ln>
              <a:solidFill>
                <a:srgbClr val="00B0F0"/>
              </a:solidFill>
            </a:endParaRPr>
          </a:p>
        </p:txBody>
      </p:sp>
      <p:sp>
        <p:nvSpPr>
          <p:cNvPr id="11" name="Title 1"/>
          <p:cNvSpPr txBox="1">
            <a:spLocks/>
          </p:cNvSpPr>
          <p:nvPr/>
        </p:nvSpPr>
        <p:spPr>
          <a:xfrm>
            <a:off x="274638" y="456680"/>
            <a:ext cx="11887878" cy="691570"/>
          </a:xfrm>
          <a:prstGeom prst="rect">
            <a:avLst/>
          </a:prstGeom>
        </p:spPr>
        <p:txBody>
          <a:bodyPr vert="horz" wrap="square" lIns="143387" tIns="0" rIns="143387" bIns="0" rtlCol="0" anchor="t">
            <a:spAutoFit/>
          </a:bodyPr>
          <a:lstStyle>
            <a:lvl1pPr algn="l" defTabSz="932742" rtl="0" eaLnBrk="1" latinLnBrk="0" hangingPunct="1">
              <a:lnSpc>
                <a:spcPct val="90000"/>
              </a:lnSpc>
              <a:spcBef>
                <a:spcPts val="0"/>
              </a:spcBef>
              <a:buNone/>
              <a:defRPr lang="en-US" sz="4896" b="0" kern="1200" cap="none" spc="-102" baseline="0">
                <a:ln w="3175">
                  <a:noFill/>
                </a:ln>
                <a:solidFill>
                  <a:schemeClr val="bg1"/>
                </a:solidFill>
                <a:effectLst/>
                <a:latin typeface="+mj-lt"/>
                <a:ea typeface="+mn-ea"/>
                <a:cs typeface="Segoe UI" pitchFamily="34" charset="0"/>
              </a:defRPr>
            </a:lvl1pPr>
          </a:lstStyle>
          <a:p>
            <a:r>
              <a:rPr dirty="0">
                <a:solidFill>
                  <a:srgbClr val="FFFFFF"/>
                </a:solidFill>
              </a:rPr>
              <a:t>What if we were just a little more efficient?</a:t>
            </a:r>
          </a:p>
        </p:txBody>
      </p:sp>
      <p:sp>
        <p:nvSpPr>
          <p:cNvPr id="12" name="Rectangle 11"/>
          <p:cNvSpPr/>
          <p:nvPr/>
        </p:nvSpPr>
        <p:spPr bwMode="gray">
          <a:xfrm>
            <a:off x="123103" y="4335344"/>
            <a:ext cx="12190271" cy="1704170"/>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defTabSz="748301" fontAlgn="base">
              <a:spcBef>
                <a:spcPct val="0"/>
              </a:spcBef>
              <a:spcAft>
                <a:spcPct val="0"/>
              </a:spcAft>
            </a:pPr>
            <a:endParaRPr lang="en-US" sz="2000" kern="0" dirty="0">
              <a:ln w="3175">
                <a:noFill/>
              </a:ln>
              <a:solidFill>
                <a:srgbClr val="00B0F0"/>
              </a:solidFill>
            </a:endParaRPr>
          </a:p>
        </p:txBody>
      </p:sp>
      <p:sp>
        <p:nvSpPr>
          <p:cNvPr id="13" name="TextBox 12"/>
          <p:cNvSpPr txBox="1"/>
          <p:nvPr/>
        </p:nvSpPr>
        <p:spPr>
          <a:xfrm>
            <a:off x="123102" y="5591502"/>
            <a:ext cx="8983357" cy="572383"/>
          </a:xfrm>
          <a:prstGeom prst="rect">
            <a:avLst/>
          </a:prstGeom>
          <a:noFill/>
        </p:spPr>
        <p:txBody>
          <a:bodyPr wrap="square" lIns="182854" tIns="146283" rIns="182854" bIns="146283" rtlCol="0">
            <a:spAutoFit/>
          </a:bodyPr>
          <a:lstStyle/>
          <a:p>
            <a:pPr defTabSz="748301" fontAlgn="base">
              <a:spcBef>
                <a:spcPct val="0"/>
              </a:spcBef>
              <a:spcAft>
                <a:spcPct val="0"/>
              </a:spcAft>
            </a:pPr>
            <a:r>
              <a:rPr lang="en-US" sz="900" kern="0" dirty="0">
                <a:solidFill>
                  <a:srgbClr val="FFFFFF"/>
                </a:solidFill>
              </a:rPr>
              <a:t>GE, </a:t>
            </a:r>
            <a:r>
              <a:rPr lang="en-US" sz="900" kern="0" dirty="0">
                <a:solidFill>
                  <a:srgbClr val="FFFFFF"/>
                </a:solidFill>
                <a:hlinkClick r:id="rId6"/>
              </a:rPr>
              <a:t>Industrial Internet, A European Perspective, Pushing the Boundaries of Minds and Machines</a:t>
            </a:r>
            <a:endParaRPr lang="en-US" sz="900" kern="0" dirty="0">
              <a:solidFill>
                <a:srgbClr val="FFFFFF"/>
              </a:solidFill>
            </a:endParaRPr>
          </a:p>
          <a:p>
            <a:pPr defTabSz="748301" fontAlgn="base">
              <a:spcBef>
                <a:spcPct val="0"/>
              </a:spcBef>
              <a:spcAft>
                <a:spcPct val="0"/>
              </a:spcAft>
            </a:pPr>
            <a:r>
              <a:rPr lang="en-US" sz="900" kern="0" dirty="0">
                <a:solidFill>
                  <a:srgbClr val="FFFFFF"/>
                </a:solidFill>
              </a:rPr>
              <a:t>GE, </a:t>
            </a:r>
            <a:r>
              <a:rPr lang="en-US" sz="900" kern="0" dirty="0">
                <a:ln w="3175">
                  <a:noFill/>
                </a:ln>
                <a:solidFill>
                  <a:srgbClr val="FFFFFF"/>
                </a:solidFill>
                <a:hlinkClick r:id="rId7"/>
              </a:rPr>
              <a:t>Industrial Internet: Pushing the Boundaries of Minds and Machines</a:t>
            </a:r>
            <a:endParaRPr lang="en-US" sz="900" kern="0" dirty="0">
              <a:ln w="3175">
                <a:noFill/>
              </a:ln>
              <a:solidFill>
                <a:srgbClr val="FFFFFF"/>
              </a:solidFill>
            </a:endParaRPr>
          </a:p>
        </p:txBody>
      </p:sp>
      <p:sp>
        <p:nvSpPr>
          <p:cNvPr id="14" name="Rail"/>
          <p:cNvSpPr/>
          <p:nvPr/>
        </p:nvSpPr>
        <p:spPr>
          <a:xfrm>
            <a:off x="605661" y="4640100"/>
            <a:ext cx="842746" cy="943046"/>
          </a:xfrm>
          <a:custGeom>
            <a:avLst/>
            <a:gdLst>
              <a:gd name="connsiteX0" fmla="*/ 219830 w 1265353"/>
              <a:gd name="connsiteY0" fmla="*/ 1267541 h 1415951"/>
              <a:gd name="connsiteX1" fmla="*/ 152092 w 1265353"/>
              <a:gd name="connsiteY1" fmla="*/ 1346669 h 1415951"/>
              <a:gd name="connsiteX2" fmla="*/ 1117812 w 1265353"/>
              <a:gd name="connsiteY2" fmla="*/ 1346669 h 1415951"/>
              <a:gd name="connsiteX3" fmla="*/ 1044950 w 1265353"/>
              <a:gd name="connsiteY3" fmla="*/ 1267541 h 1415951"/>
              <a:gd name="connsiteX4" fmla="*/ 333903 w 1265353"/>
              <a:gd name="connsiteY4" fmla="*/ 1119131 h 1415951"/>
              <a:gd name="connsiteX5" fmla="*/ 285150 w 1265353"/>
              <a:gd name="connsiteY5" fmla="*/ 1198259 h 1415951"/>
              <a:gd name="connsiteX6" fmla="*/ 980202 w 1265353"/>
              <a:gd name="connsiteY6" fmla="*/ 1198259 h 1415951"/>
              <a:gd name="connsiteX7" fmla="*/ 927762 w 1265353"/>
              <a:gd name="connsiteY7" fmla="*/ 1119131 h 1415951"/>
              <a:gd name="connsiteX8" fmla="*/ 270788 w 1265353"/>
              <a:gd name="connsiteY8" fmla="*/ 1066800 h 1415951"/>
              <a:gd name="connsiteX9" fmla="*/ 992979 w 1265353"/>
              <a:gd name="connsiteY9" fmla="*/ 1066800 h 1415951"/>
              <a:gd name="connsiteX10" fmla="*/ 1265353 w 1265353"/>
              <a:gd name="connsiteY10" fmla="*/ 1415951 h 1415951"/>
              <a:gd name="connsiteX11" fmla="*/ 0 w 1265353"/>
              <a:gd name="connsiteY11" fmla="*/ 1415950 h 1415951"/>
              <a:gd name="connsiteX12" fmla="*/ 856438 w 1265353"/>
              <a:gd name="connsiteY12" fmla="*/ 830616 h 1415951"/>
              <a:gd name="connsiteX13" fmla="*/ 797981 w 1265353"/>
              <a:gd name="connsiteY13" fmla="*/ 899196 h 1415951"/>
              <a:gd name="connsiteX14" fmla="*/ 856438 w 1265353"/>
              <a:gd name="connsiteY14" fmla="*/ 967776 h 1415951"/>
              <a:gd name="connsiteX15" fmla="*/ 914894 w 1265353"/>
              <a:gd name="connsiteY15" fmla="*/ 899196 h 1415951"/>
              <a:gd name="connsiteX16" fmla="*/ 856438 w 1265353"/>
              <a:gd name="connsiteY16" fmla="*/ 830616 h 1415951"/>
              <a:gd name="connsiteX17" fmla="*/ 447969 w 1265353"/>
              <a:gd name="connsiteY17" fmla="*/ 830469 h 1415951"/>
              <a:gd name="connsiteX18" fmla="*/ 389513 w 1265353"/>
              <a:gd name="connsiteY18" fmla="*/ 899049 h 1415951"/>
              <a:gd name="connsiteX19" fmla="*/ 447969 w 1265353"/>
              <a:gd name="connsiteY19" fmla="*/ 967629 h 1415951"/>
              <a:gd name="connsiteX20" fmla="*/ 506426 w 1265353"/>
              <a:gd name="connsiteY20" fmla="*/ 899049 h 1415951"/>
              <a:gd name="connsiteX21" fmla="*/ 447969 w 1265353"/>
              <a:gd name="connsiteY21" fmla="*/ 830469 h 1415951"/>
              <a:gd name="connsiteX22" fmla="*/ 353947 w 1265353"/>
              <a:gd name="connsiteY22" fmla="*/ 304360 h 1415951"/>
              <a:gd name="connsiteX23" fmla="*/ 294922 w 1265353"/>
              <a:gd name="connsiteY23" fmla="*/ 373607 h 1415951"/>
              <a:gd name="connsiteX24" fmla="*/ 294922 w 1265353"/>
              <a:gd name="connsiteY24" fmla="*/ 650585 h 1415951"/>
              <a:gd name="connsiteX25" fmla="*/ 353947 w 1265353"/>
              <a:gd name="connsiteY25" fmla="*/ 719832 h 1415951"/>
              <a:gd name="connsiteX26" fmla="*/ 918354 w 1265353"/>
              <a:gd name="connsiteY26" fmla="*/ 719832 h 1415951"/>
              <a:gd name="connsiteX27" fmla="*/ 977379 w 1265353"/>
              <a:gd name="connsiteY27" fmla="*/ 650585 h 1415951"/>
              <a:gd name="connsiteX28" fmla="*/ 977379 w 1265353"/>
              <a:gd name="connsiteY28" fmla="*/ 373607 h 1415951"/>
              <a:gd name="connsiteX29" fmla="*/ 918354 w 1265353"/>
              <a:gd name="connsiteY29" fmla="*/ 304360 h 1415951"/>
              <a:gd name="connsiteX30" fmla="*/ 480352 w 1265353"/>
              <a:gd name="connsiteY30" fmla="*/ 72326 h 1415951"/>
              <a:gd name="connsiteX31" fmla="*/ 463000 w 1265353"/>
              <a:gd name="connsiteY31" fmla="*/ 92684 h 1415951"/>
              <a:gd name="connsiteX32" fmla="*/ 463000 w 1265353"/>
              <a:gd name="connsiteY32" fmla="*/ 174112 h 1415951"/>
              <a:gd name="connsiteX33" fmla="*/ 480352 w 1265353"/>
              <a:gd name="connsiteY33" fmla="*/ 194470 h 1415951"/>
              <a:gd name="connsiteX34" fmla="*/ 790698 w 1265353"/>
              <a:gd name="connsiteY34" fmla="*/ 194470 h 1415951"/>
              <a:gd name="connsiteX35" fmla="*/ 808051 w 1265353"/>
              <a:gd name="connsiteY35" fmla="*/ 174112 h 1415951"/>
              <a:gd name="connsiteX36" fmla="*/ 808051 w 1265353"/>
              <a:gd name="connsiteY36" fmla="*/ 92684 h 1415951"/>
              <a:gd name="connsiteX37" fmla="*/ 790698 w 1265353"/>
              <a:gd name="connsiteY37" fmla="*/ 72326 h 1415951"/>
              <a:gd name="connsiteX38" fmla="*/ 267470 w 1265353"/>
              <a:gd name="connsiteY38" fmla="*/ 0 h 1415951"/>
              <a:gd name="connsiteX39" fmla="*/ 1003580 w 1265353"/>
              <a:gd name="connsiteY39" fmla="*/ 0 h 1415951"/>
              <a:gd name="connsiteX40" fmla="*/ 1155137 w 1265353"/>
              <a:gd name="connsiteY40" fmla="*/ 177804 h 1415951"/>
              <a:gd name="connsiteX41" fmla="*/ 1155137 w 1265353"/>
              <a:gd name="connsiteY41" fmla="*/ 888996 h 1415951"/>
              <a:gd name="connsiteX42" fmla="*/ 1003580 w 1265353"/>
              <a:gd name="connsiteY42" fmla="*/ 1066800 h 1415951"/>
              <a:gd name="connsiteX43" fmla="*/ 992979 w 1265353"/>
              <a:gd name="connsiteY43" fmla="*/ 1066800 h 1415951"/>
              <a:gd name="connsiteX44" fmla="*/ 992934 w 1265353"/>
              <a:gd name="connsiteY44" fmla="*/ 1066743 h 1415951"/>
              <a:gd name="connsiteX45" fmla="*/ 270832 w 1265353"/>
              <a:gd name="connsiteY45" fmla="*/ 1066743 h 1415951"/>
              <a:gd name="connsiteX46" fmla="*/ 270788 w 1265353"/>
              <a:gd name="connsiteY46" fmla="*/ 1066800 h 1415951"/>
              <a:gd name="connsiteX47" fmla="*/ 267470 w 1265353"/>
              <a:gd name="connsiteY47" fmla="*/ 1066800 h 1415951"/>
              <a:gd name="connsiteX48" fmla="*/ 115913 w 1265353"/>
              <a:gd name="connsiteY48" fmla="*/ 888996 h 1415951"/>
              <a:gd name="connsiteX49" fmla="*/ 115913 w 1265353"/>
              <a:gd name="connsiteY49" fmla="*/ 177804 h 1415951"/>
              <a:gd name="connsiteX50" fmla="*/ 267470 w 1265353"/>
              <a:gd name="connsiteY50" fmla="*/ 0 h 141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65353" h="1415951">
                <a:moveTo>
                  <a:pt x="219830" y="1267541"/>
                </a:moveTo>
                <a:lnTo>
                  <a:pt x="152092" y="1346669"/>
                </a:lnTo>
                <a:lnTo>
                  <a:pt x="1117812" y="1346669"/>
                </a:lnTo>
                <a:lnTo>
                  <a:pt x="1044950" y="1267541"/>
                </a:lnTo>
                <a:close/>
                <a:moveTo>
                  <a:pt x="333903" y="1119131"/>
                </a:moveTo>
                <a:lnTo>
                  <a:pt x="285150" y="1198259"/>
                </a:lnTo>
                <a:lnTo>
                  <a:pt x="980202" y="1198259"/>
                </a:lnTo>
                <a:lnTo>
                  <a:pt x="927762" y="1119131"/>
                </a:lnTo>
                <a:close/>
                <a:moveTo>
                  <a:pt x="270788" y="1066800"/>
                </a:moveTo>
                <a:lnTo>
                  <a:pt x="992979" y="1066800"/>
                </a:lnTo>
                <a:lnTo>
                  <a:pt x="1265353" y="1415951"/>
                </a:lnTo>
                <a:lnTo>
                  <a:pt x="0" y="1415950"/>
                </a:lnTo>
                <a:close/>
                <a:moveTo>
                  <a:pt x="856438" y="830616"/>
                </a:moveTo>
                <a:cubicBezTo>
                  <a:pt x="824153" y="830616"/>
                  <a:pt x="797981" y="861320"/>
                  <a:pt x="797981" y="899196"/>
                </a:cubicBezTo>
                <a:cubicBezTo>
                  <a:pt x="797981" y="937072"/>
                  <a:pt x="824153" y="967776"/>
                  <a:pt x="856438" y="967776"/>
                </a:cubicBezTo>
                <a:cubicBezTo>
                  <a:pt x="888723" y="967776"/>
                  <a:pt x="914894" y="937072"/>
                  <a:pt x="914894" y="899196"/>
                </a:cubicBezTo>
                <a:cubicBezTo>
                  <a:pt x="914894" y="861320"/>
                  <a:pt x="888723" y="830616"/>
                  <a:pt x="856438" y="830616"/>
                </a:cubicBezTo>
                <a:close/>
                <a:moveTo>
                  <a:pt x="447969" y="830469"/>
                </a:moveTo>
                <a:cubicBezTo>
                  <a:pt x="415685" y="830469"/>
                  <a:pt x="389513" y="861173"/>
                  <a:pt x="389513" y="899049"/>
                </a:cubicBezTo>
                <a:cubicBezTo>
                  <a:pt x="389513" y="936925"/>
                  <a:pt x="415685" y="967629"/>
                  <a:pt x="447969" y="967629"/>
                </a:cubicBezTo>
                <a:cubicBezTo>
                  <a:pt x="480254" y="967629"/>
                  <a:pt x="506426" y="936925"/>
                  <a:pt x="506426" y="899049"/>
                </a:cubicBezTo>
                <a:cubicBezTo>
                  <a:pt x="506426" y="861173"/>
                  <a:pt x="480254" y="830469"/>
                  <a:pt x="447969" y="830469"/>
                </a:cubicBezTo>
                <a:close/>
                <a:moveTo>
                  <a:pt x="353947" y="304360"/>
                </a:moveTo>
                <a:cubicBezTo>
                  <a:pt x="321348" y="304360"/>
                  <a:pt x="294922" y="335363"/>
                  <a:pt x="294922" y="373607"/>
                </a:cubicBezTo>
                <a:lnTo>
                  <a:pt x="294922" y="650585"/>
                </a:lnTo>
                <a:cubicBezTo>
                  <a:pt x="294922" y="688829"/>
                  <a:pt x="321348" y="719832"/>
                  <a:pt x="353947" y="719832"/>
                </a:cubicBezTo>
                <a:lnTo>
                  <a:pt x="918354" y="719832"/>
                </a:lnTo>
                <a:cubicBezTo>
                  <a:pt x="950952" y="719832"/>
                  <a:pt x="977379" y="688829"/>
                  <a:pt x="977379" y="650585"/>
                </a:cubicBezTo>
                <a:lnTo>
                  <a:pt x="977379" y="373607"/>
                </a:lnTo>
                <a:cubicBezTo>
                  <a:pt x="977379" y="335363"/>
                  <a:pt x="950952" y="304360"/>
                  <a:pt x="918354" y="304360"/>
                </a:cubicBezTo>
                <a:close/>
                <a:moveTo>
                  <a:pt x="480352" y="72326"/>
                </a:moveTo>
                <a:cubicBezTo>
                  <a:pt x="470769" y="72326"/>
                  <a:pt x="463000" y="81441"/>
                  <a:pt x="463000" y="92684"/>
                </a:cubicBezTo>
                <a:lnTo>
                  <a:pt x="463000" y="174112"/>
                </a:lnTo>
                <a:cubicBezTo>
                  <a:pt x="463000" y="185355"/>
                  <a:pt x="470769" y="194470"/>
                  <a:pt x="480352" y="194470"/>
                </a:cubicBezTo>
                <a:lnTo>
                  <a:pt x="790698" y="194470"/>
                </a:lnTo>
                <a:cubicBezTo>
                  <a:pt x="800281" y="194470"/>
                  <a:pt x="808051" y="185355"/>
                  <a:pt x="808051" y="174112"/>
                </a:cubicBezTo>
                <a:lnTo>
                  <a:pt x="808051" y="92684"/>
                </a:lnTo>
                <a:cubicBezTo>
                  <a:pt x="808051" y="81441"/>
                  <a:pt x="800281" y="72326"/>
                  <a:pt x="790698" y="72326"/>
                </a:cubicBezTo>
                <a:close/>
                <a:moveTo>
                  <a:pt x="267470" y="0"/>
                </a:moveTo>
                <a:lnTo>
                  <a:pt x="1003580" y="0"/>
                </a:lnTo>
                <a:cubicBezTo>
                  <a:pt x="1087282" y="0"/>
                  <a:pt x="1155137" y="79606"/>
                  <a:pt x="1155137" y="177804"/>
                </a:cubicBezTo>
                <a:lnTo>
                  <a:pt x="1155137" y="888996"/>
                </a:lnTo>
                <a:cubicBezTo>
                  <a:pt x="1155137" y="987194"/>
                  <a:pt x="1087282" y="1066800"/>
                  <a:pt x="1003580" y="1066800"/>
                </a:cubicBezTo>
                <a:lnTo>
                  <a:pt x="992979" y="1066800"/>
                </a:lnTo>
                <a:lnTo>
                  <a:pt x="992934" y="1066743"/>
                </a:lnTo>
                <a:lnTo>
                  <a:pt x="270832" y="1066743"/>
                </a:lnTo>
                <a:lnTo>
                  <a:pt x="270788" y="1066800"/>
                </a:lnTo>
                <a:lnTo>
                  <a:pt x="267470" y="1066800"/>
                </a:lnTo>
                <a:cubicBezTo>
                  <a:pt x="183768" y="1066800"/>
                  <a:pt x="115913" y="987194"/>
                  <a:pt x="115913" y="888996"/>
                </a:cubicBezTo>
                <a:lnTo>
                  <a:pt x="115913" y="177804"/>
                </a:lnTo>
                <a:cubicBezTo>
                  <a:pt x="115913" y="79606"/>
                  <a:pt x="183768" y="0"/>
                  <a:pt x="267470" y="0"/>
                </a:cubicBezTo>
                <a:close/>
              </a:path>
            </a:pathLst>
          </a:cu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563"/>
            <a:endParaRPr lang="en-US">
              <a:solidFill>
                <a:srgbClr val="FFFFFF"/>
              </a:solidFill>
            </a:endParaRPr>
          </a:p>
        </p:txBody>
      </p:sp>
      <p:sp>
        <p:nvSpPr>
          <p:cNvPr id="15" name="Oil &amp; Gas"/>
          <p:cNvSpPr/>
          <p:nvPr/>
        </p:nvSpPr>
        <p:spPr>
          <a:xfrm rot="18799081">
            <a:off x="645327" y="4900644"/>
            <a:ext cx="706236" cy="702495"/>
          </a:xfrm>
          <a:custGeom>
            <a:avLst/>
            <a:gdLst>
              <a:gd name="connsiteX0" fmla="*/ 616298 w 706336"/>
              <a:gd name="connsiteY0" fmla="*/ 127422 h 702595"/>
              <a:gd name="connsiteX1" fmla="*/ 370074 w 706336"/>
              <a:gd name="connsiteY1" fmla="*/ 127422 h 702595"/>
              <a:gd name="connsiteX2" fmla="*/ 123849 w 706336"/>
              <a:gd name="connsiteY2" fmla="*/ 372342 h 702595"/>
              <a:gd name="connsiteX3" fmla="*/ 123848 w 706336"/>
              <a:gd name="connsiteY3" fmla="*/ 372342 h 702595"/>
              <a:gd name="connsiteX4" fmla="*/ 370073 w 706336"/>
              <a:gd name="connsiteY4" fmla="*/ 617262 h 702595"/>
              <a:gd name="connsiteX5" fmla="*/ 616298 w 706336"/>
              <a:gd name="connsiteY5" fmla="*/ 372342 h 702595"/>
              <a:gd name="connsiteX6" fmla="*/ 706336 w 706336"/>
              <a:gd name="connsiteY6" fmla="*/ 0 h 702595"/>
              <a:gd name="connsiteX7" fmla="*/ 706336 w 706336"/>
              <a:gd name="connsiteY7" fmla="*/ 351298 h 702595"/>
              <a:gd name="connsiteX8" fmla="*/ 353168 w 706336"/>
              <a:gd name="connsiteY8" fmla="*/ 702595 h 702595"/>
              <a:gd name="connsiteX9" fmla="*/ 0 w 706336"/>
              <a:gd name="connsiteY9" fmla="*/ 351297 h 702595"/>
              <a:gd name="connsiteX10" fmla="*/ 1 w 706336"/>
              <a:gd name="connsiteY10" fmla="*/ 351297 h 702595"/>
              <a:gd name="connsiteX11" fmla="*/ 353169 w 706336"/>
              <a:gd name="connsiteY11" fmla="*/ 1 h 70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6336" h="702595">
                <a:moveTo>
                  <a:pt x="616298" y="127422"/>
                </a:moveTo>
                <a:lnTo>
                  <a:pt x="370074" y="127422"/>
                </a:lnTo>
                <a:cubicBezTo>
                  <a:pt x="234088" y="127422"/>
                  <a:pt x="123849" y="237076"/>
                  <a:pt x="123849" y="372342"/>
                </a:cubicBezTo>
                <a:lnTo>
                  <a:pt x="123848" y="372342"/>
                </a:lnTo>
                <a:cubicBezTo>
                  <a:pt x="123848" y="507608"/>
                  <a:pt x="234087" y="617262"/>
                  <a:pt x="370073" y="617262"/>
                </a:cubicBezTo>
                <a:cubicBezTo>
                  <a:pt x="506059" y="617262"/>
                  <a:pt x="616298" y="507608"/>
                  <a:pt x="616298" y="372342"/>
                </a:cubicBezTo>
                <a:close/>
                <a:moveTo>
                  <a:pt x="706336" y="0"/>
                </a:moveTo>
                <a:lnTo>
                  <a:pt x="706336" y="351298"/>
                </a:lnTo>
                <a:cubicBezTo>
                  <a:pt x="706336" y="545314"/>
                  <a:pt x="548217" y="702595"/>
                  <a:pt x="353168" y="702595"/>
                </a:cubicBezTo>
                <a:cubicBezTo>
                  <a:pt x="158119" y="702595"/>
                  <a:pt x="0" y="545314"/>
                  <a:pt x="0" y="351297"/>
                </a:cubicBezTo>
                <a:lnTo>
                  <a:pt x="1" y="351297"/>
                </a:lnTo>
                <a:cubicBezTo>
                  <a:pt x="1" y="157282"/>
                  <a:pt x="158120" y="1"/>
                  <a:pt x="353169" y="1"/>
                </a:cubicBezTo>
                <a:close/>
              </a:path>
            </a:pathLst>
          </a:custGeom>
          <a:solidFill>
            <a:schemeClr val="tx1"/>
          </a:solidFill>
          <a:ln w="38100">
            <a:noFill/>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932563"/>
            <a:endParaRPr lang="en-US">
              <a:solidFill>
                <a:srgbClr val="FFFFFF"/>
              </a:solidFill>
            </a:endParaRPr>
          </a:p>
        </p:txBody>
      </p:sp>
      <p:sp>
        <p:nvSpPr>
          <p:cNvPr id="16" name="Aviation"/>
          <p:cNvSpPr/>
          <p:nvPr/>
        </p:nvSpPr>
        <p:spPr>
          <a:xfrm>
            <a:off x="427859" y="4666192"/>
            <a:ext cx="1198350" cy="827432"/>
          </a:xfrm>
          <a:custGeom>
            <a:avLst/>
            <a:gdLst>
              <a:gd name="connsiteX0" fmla="*/ 1209675 w 1304925"/>
              <a:gd name="connsiteY0" fmla="*/ 440531 h 885825"/>
              <a:gd name="connsiteX1" fmla="*/ 826293 w 1304925"/>
              <a:gd name="connsiteY1" fmla="*/ 409575 h 885825"/>
              <a:gd name="connsiteX2" fmla="*/ 631031 w 1304925"/>
              <a:gd name="connsiteY2" fmla="*/ 50006 h 885825"/>
              <a:gd name="connsiteX3" fmla="*/ 495300 w 1304925"/>
              <a:gd name="connsiteY3" fmla="*/ 0 h 885825"/>
              <a:gd name="connsiteX4" fmla="*/ 619125 w 1304925"/>
              <a:gd name="connsiteY4" fmla="*/ 369094 h 885825"/>
              <a:gd name="connsiteX5" fmla="*/ 581025 w 1304925"/>
              <a:gd name="connsiteY5" fmla="*/ 416719 h 885825"/>
              <a:gd name="connsiteX6" fmla="*/ 211931 w 1304925"/>
              <a:gd name="connsiteY6" fmla="*/ 435769 h 885825"/>
              <a:gd name="connsiteX7" fmla="*/ 145256 w 1304925"/>
              <a:gd name="connsiteY7" fmla="*/ 240506 h 885825"/>
              <a:gd name="connsiteX8" fmla="*/ 42862 w 1304925"/>
              <a:gd name="connsiteY8" fmla="*/ 240506 h 885825"/>
              <a:gd name="connsiteX9" fmla="*/ 66675 w 1304925"/>
              <a:gd name="connsiteY9" fmla="*/ 431006 h 885825"/>
              <a:gd name="connsiteX10" fmla="*/ 0 w 1304925"/>
              <a:gd name="connsiteY10" fmla="*/ 459581 h 885825"/>
              <a:gd name="connsiteX11" fmla="*/ 66675 w 1304925"/>
              <a:gd name="connsiteY11" fmla="*/ 471487 h 885825"/>
              <a:gd name="connsiteX12" fmla="*/ 50006 w 1304925"/>
              <a:gd name="connsiteY12" fmla="*/ 671512 h 885825"/>
              <a:gd name="connsiteX13" fmla="*/ 154781 w 1304925"/>
              <a:gd name="connsiteY13" fmla="*/ 669131 h 885825"/>
              <a:gd name="connsiteX14" fmla="*/ 207168 w 1304925"/>
              <a:gd name="connsiteY14" fmla="*/ 502444 h 885825"/>
              <a:gd name="connsiteX15" fmla="*/ 581025 w 1304925"/>
              <a:gd name="connsiteY15" fmla="*/ 511969 h 885825"/>
              <a:gd name="connsiteX16" fmla="*/ 628650 w 1304925"/>
              <a:gd name="connsiteY16" fmla="*/ 550069 h 885825"/>
              <a:gd name="connsiteX17" fmla="*/ 559593 w 1304925"/>
              <a:gd name="connsiteY17" fmla="*/ 885825 h 885825"/>
              <a:gd name="connsiteX18" fmla="*/ 692943 w 1304925"/>
              <a:gd name="connsiteY18" fmla="*/ 852487 h 885825"/>
              <a:gd name="connsiteX19" fmla="*/ 819150 w 1304925"/>
              <a:gd name="connsiteY19" fmla="*/ 547687 h 885825"/>
              <a:gd name="connsiteX20" fmla="*/ 1202531 w 1304925"/>
              <a:gd name="connsiteY20" fmla="*/ 526256 h 885825"/>
              <a:gd name="connsiteX21" fmla="*/ 1304925 w 1304925"/>
              <a:gd name="connsiteY21" fmla="*/ 492919 h 885825"/>
              <a:gd name="connsiteX22" fmla="*/ 1209675 w 1304925"/>
              <a:gd name="connsiteY22" fmla="*/ 440531 h 885825"/>
              <a:gd name="connsiteX0" fmla="*/ 1209675 w 1304982"/>
              <a:gd name="connsiteY0" fmla="*/ 440531 h 885825"/>
              <a:gd name="connsiteX1" fmla="*/ 826293 w 1304982"/>
              <a:gd name="connsiteY1" fmla="*/ 409575 h 885825"/>
              <a:gd name="connsiteX2" fmla="*/ 631031 w 1304982"/>
              <a:gd name="connsiteY2" fmla="*/ 50006 h 885825"/>
              <a:gd name="connsiteX3" fmla="*/ 495300 w 1304982"/>
              <a:gd name="connsiteY3" fmla="*/ 0 h 885825"/>
              <a:gd name="connsiteX4" fmla="*/ 619125 w 1304982"/>
              <a:gd name="connsiteY4" fmla="*/ 369094 h 885825"/>
              <a:gd name="connsiteX5" fmla="*/ 581025 w 1304982"/>
              <a:gd name="connsiteY5" fmla="*/ 416719 h 885825"/>
              <a:gd name="connsiteX6" fmla="*/ 211931 w 1304982"/>
              <a:gd name="connsiteY6" fmla="*/ 435769 h 885825"/>
              <a:gd name="connsiteX7" fmla="*/ 145256 w 1304982"/>
              <a:gd name="connsiteY7" fmla="*/ 240506 h 885825"/>
              <a:gd name="connsiteX8" fmla="*/ 42862 w 1304982"/>
              <a:gd name="connsiteY8" fmla="*/ 240506 h 885825"/>
              <a:gd name="connsiteX9" fmla="*/ 66675 w 1304982"/>
              <a:gd name="connsiteY9" fmla="*/ 431006 h 885825"/>
              <a:gd name="connsiteX10" fmla="*/ 0 w 1304982"/>
              <a:gd name="connsiteY10" fmla="*/ 459581 h 885825"/>
              <a:gd name="connsiteX11" fmla="*/ 66675 w 1304982"/>
              <a:gd name="connsiteY11" fmla="*/ 471487 h 885825"/>
              <a:gd name="connsiteX12" fmla="*/ 50006 w 1304982"/>
              <a:gd name="connsiteY12" fmla="*/ 671512 h 885825"/>
              <a:gd name="connsiteX13" fmla="*/ 154781 w 1304982"/>
              <a:gd name="connsiteY13" fmla="*/ 669131 h 885825"/>
              <a:gd name="connsiteX14" fmla="*/ 207168 w 1304982"/>
              <a:gd name="connsiteY14" fmla="*/ 502444 h 885825"/>
              <a:gd name="connsiteX15" fmla="*/ 581025 w 1304982"/>
              <a:gd name="connsiteY15" fmla="*/ 511969 h 885825"/>
              <a:gd name="connsiteX16" fmla="*/ 628650 w 1304982"/>
              <a:gd name="connsiteY16" fmla="*/ 550069 h 885825"/>
              <a:gd name="connsiteX17" fmla="*/ 559593 w 1304982"/>
              <a:gd name="connsiteY17" fmla="*/ 885825 h 885825"/>
              <a:gd name="connsiteX18" fmla="*/ 692943 w 1304982"/>
              <a:gd name="connsiteY18" fmla="*/ 852487 h 885825"/>
              <a:gd name="connsiteX19" fmla="*/ 819150 w 1304982"/>
              <a:gd name="connsiteY19" fmla="*/ 547687 h 885825"/>
              <a:gd name="connsiteX20" fmla="*/ 1202531 w 1304982"/>
              <a:gd name="connsiteY20" fmla="*/ 526256 h 885825"/>
              <a:gd name="connsiteX21" fmla="*/ 1304925 w 1304982"/>
              <a:gd name="connsiteY21" fmla="*/ 492919 h 885825"/>
              <a:gd name="connsiteX22" fmla="*/ 1209675 w 1304982"/>
              <a:gd name="connsiteY22" fmla="*/ 440531 h 885825"/>
              <a:gd name="connsiteX0" fmla="*/ 1209675 w 1306727"/>
              <a:gd name="connsiteY0" fmla="*/ 440531 h 885825"/>
              <a:gd name="connsiteX1" fmla="*/ 826293 w 1306727"/>
              <a:gd name="connsiteY1" fmla="*/ 409575 h 885825"/>
              <a:gd name="connsiteX2" fmla="*/ 631031 w 1306727"/>
              <a:gd name="connsiteY2" fmla="*/ 50006 h 885825"/>
              <a:gd name="connsiteX3" fmla="*/ 495300 w 1306727"/>
              <a:gd name="connsiteY3" fmla="*/ 0 h 885825"/>
              <a:gd name="connsiteX4" fmla="*/ 619125 w 1306727"/>
              <a:gd name="connsiteY4" fmla="*/ 369094 h 885825"/>
              <a:gd name="connsiteX5" fmla="*/ 581025 w 1306727"/>
              <a:gd name="connsiteY5" fmla="*/ 416719 h 885825"/>
              <a:gd name="connsiteX6" fmla="*/ 211931 w 1306727"/>
              <a:gd name="connsiteY6" fmla="*/ 435769 h 885825"/>
              <a:gd name="connsiteX7" fmla="*/ 145256 w 1306727"/>
              <a:gd name="connsiteY7" fmla="*/ 240506 h 885825"/>
              <a:gd name="connsiteX8" fmla="*/ 42862 w 1306727"/>
              <a:gd name="connsiteY8" fmla="*/ 240506 h 885825"/>
              <a:gd name="connsiteX9" fmla="*/ 66675 w 1306727"/>
              <a:gd name="connsiteY9" fmla="*/ 431006 h 885825"/>
              <a:gd name="connsiteX10" fmla="*/ 0 w 1306727"/>
              <a:gd name="connsiteY10" fmla="*/ 459581 h 885825"/>
              <a:gd name="connsiteX11" fmla="*/ 66675 w 1306727"/>
              <a:gd name="connsiteY11" fmla="*/ 471487 h 885825"/>
              <a:gd name="connsiteX12" fmla="*/ 50006 w 1306727"/>
              <a:gd name="connsiteY12" fmla="*/ 671512 h 885825"/>
              <a:gd name="connsiteX13" fmla="*/ 154781 w 1306727"/>
              <a:gd name="connsiteY13" fmla="*/ 669131 h 885825"/>
              <a:gd name="connsiteX14" fmla="*/ 207168 w 1306727"/>
              <a:gd name="connsiteY14" fmla="*/ 502444 h 885825"/>
              <a:gd name="connsiteX15" fmla="*/ 581025 w 1306727"/>
              <a:gd name="connsiteY15" fmla="*/ 511969 h 885825"/>
              <a:gd name="connsiteX16" fmla="*/ 628650 w 1306727"/>
              <a:gd name="connsiteY16" fmla="*/ 550069 h 885825"/>
              <a:gd name="connsiteX17" fmla="*/ 559593 w 1306727"/>
              <a:gd name="connsiteY17" fmla="*/ 885825 h 885825"/>
              <a:gd name="connsiteX18" fmla="*/ 692943 w 1306727"/>
              <a:gd name="connsiteY18" fmla="*/ 852487 h 885825"/>
              <a:gd name="connsiteX19" fmla="*/ 819150 w 1306727"/>
              <a:gd name="connsiteY19" fmla="*/ 547687 h 885825"/>
              <a:gd name="connsiteX20" fmla="*/ 1154906 w 1306727"/>
              <a:gd name="connsiteY20" fmla="*/ 531018 h 885825"/>
              <a:gd name="connsiteX21" fmla="*/ 1304925 w 1306727"/>
              <a:gd name="connsiteY21" fmla="*/ 492919 h 885825"/>
              <a:gd name="connsiteX22" fmla="*/ 1209675 w 1306727"/>
              <a:gd name="connsiteY22" fmla="*/ 440531 h 885825"/>
              <a:gd name="connsiteX0" fmla="*/ 1159669 w 1304932"/>
              <a:gd name="connsiteY0" fmla="*/ 435769 h 885825"/>
              <a:gd name="connsiteX1" fmla="*/ 826293 w 1304932"/>
              <a:gd name="connsiteY1" fmla="*/ 409575 h 885825"/>
              <a:gd name="connsiteX2" fmla="*/ 631031 w 1304932"/>
              <a:gd name="connsiteY2" fmla="*/ 50006 h 885825"/>
              <a:gd name="connsiteX3" fmla="*/ 495300 w 1304932"/>
              <a:gd name="connsiteY3" fmla="*/ 0 h 885825"/>
              <a:gd name="connsiteX4" fmla="*/ 619125 w 1304932"/>
              <a:gd name="connsiteY4" fmla="*/ 369094 h 885825"/>
              <a:gd name="connsiteX5" fmla="*/ 581025 w 1304932"/>
              <a:gd name="connsiteY5" fmla="*/ 416719 h 885825"/>
              <a:gd name="connsiteX6" fmla="*/ 211931 w 1304932"/>
              <a:gd name="connsiteY6" fmla="*/ 435769 h 885825"/>
              <a:gd name="connsiteX7" fmla="*/ 145256 w 1304932"/>
              <a:gd name="connsiteY7" fmla="*/ 240506 h 885825"/>
              <a:gd name="connsiteX8" fmla="*/ 42862 w 1304932"/>
              <a:gd name="connsiteY8" fmla="*/ 240506 h 885825"/>
              <a:gd name="connsiteX9" fmla="*/ 66675 w 1304932"/>
              <a:gd name="connsiteY9" fmla="*/ 431006 h 885825"/>
              <a:gd name="connsiteX10" fmla="*/ 0 w 1304932"/>
              <a:gd name="connsiteY10" fmla="*/ 459581 h 885825"/>
              <a:gd name="connsiteX11" fmla="*/ 66675 w 1304932"/>
              <a:gd name="connsiteY11" fmla="*/ 471487 h 885825"/>
              <a:gd name="connsiteX12" fmla="*/ 50006 w 1304932"/>
              <a:gd name="connsiteY12" fmla="*/ 671512 h 885825"/>
              <a:gd name="connsiteX13" fmla="*/ 154781 w 1304932"/>
              <a:gd name="connsiteY13" fmla="*/ 669131 h 885825"/>
              <a:gd name="connsiteX14" fmla="*/ 207168 w 1304932"/>
              <a:gd name="connsiteY14" fmla="*/ 502444 h 885825"/>
              <a:gd name="connsiteX15" fmla="*/ 581025 w 1304932"/>
              <a:gd name="connsiteY15" fmla="*/ 511969 h 885825"/>
              <a:gd name="connsiteX16" fmla="*/ 628650 w 1304932"/>
              <a:gd name="connsiteY16" fmla="*/ 550069 h 885825"/>
              <a:gd name="connsiteX17" fmla="*/ 559593 w 1304932"/>
              <a:gd name="connsiteY17" fmla="*/ 885825 h 885825"/>
              <a:gd name="connsiteX18" fmla="*/ 692943 w 1304932"/>
              <a:gd name="connsiteY18" fmla="*/ 852487 h 885825"/>
              <a:gd name="connsiteX19" fmla="*/ 819150 w 1304932"/>
              <a:gd name="connsiteY19" fmla="*/ 547687 h 885825"/>
              <a:gd name="connsiteX20" fmla="*/ 1154906 w 1304932"/>
              <a:gd name="connsiteY20" fmla="*/ 531018 h 885825"/>
              <a:gd name="connsiteX21" fmla="*/ 1304925 w 1304932"/>
              <a:gd name="connsiteY21" fmla="*/ 492919 h 885825"/>
              <a:gd name="connsiteX22" fmla="*/ 1159669 w 1304932"/>
              <a:gd name="connsiteY22" fmla="*/ 435769 h 885825"/>
              <a:gd name="connsiteX0" fmla="*/ 1157288 w 1304926"/>
              <a:gd name="connsiteY0" fmla="*/ 421482 h 885825"/>
              <a:gd name="connsiteX1" fmla="*/ 826293 w 1304926"/>
              <a:gd name="connsiteY1" fmla="*/ 409575 h 885825"/>
              <a:gd name="connsiteX2" fmla="*/ 631031 w 1304926"/>
              <a:gd name="connsiteY2" fmla="*/ 50006 h 885825"/>
              <a:gd name="connsiteX3" fmla="*/ 495300 w 1304926"/>
              <a:gd name="connsiteY3" fmla="*/ 0 h 885825"/>
              <a:gd name="connsiteX4" fmla="*/ 619125 w 1304926"/>
              <a:gd name="connsiteY4" fmla="*/ 369094 h 885825"/>
              <a:gd name="connsiteX5" fmla="*/ 581025 w 1304926"/>
              <a:gd name="connsiteY5" fmla="*/ 416719 h 885825"/>
              <a:gd name="connsiteX6" fmla="*/ 211931 w 1304926"/>
              <a:gd name="connsiteY6" fmla="*/ 435769 h 885825"/>
              <a:gd name="connsiteX7" fmla="*/ 145256 w 1304926"/>
              <a:gd name="connsiteY7" fmla="*/ 240506 h 885825"/>
              <a:gd name="connsiteX8" fmla="*/ 42862 w 1304926"/>
              <a:gd name="connsiteY8" fmla="*/ 240506 h 885825"/>
              <a:gd name="connsiteX9" fmla="*/ 66675 w 1304926"/>
              <a:gd name="connsiteY9" fmla="*/ 431006 h 885825"/>
              <a:gd name="connsiteX10" fmla="*/ 0 w 1304926"/>
              <a:gd name="connsiteY10" fmla="*/ 459581 h 885825"/>
              <a:gd name="connsiteX11" fmla="*/ 66675 w 1304926"/>
              <a:gd name="connsiteY11" fmla="*/ 471487 h 885825"/>
              <a:gd name="connsiteX12" fmla="*/ 50006 w 1304926"/>
              <a:gd name="connsiteY12" fmla="*/ 671512 h 885825"/>
              <a:gd name="connsiteX13" fmla="*/ 154781 w 1304926"/>
              <a:gd name="connsiteY13" fmla="*/ 669131 h 885825"/>
              <a:gd name="connsiteX14" fmla="*/ 207168 w 1304926"/>
              <a:gd name="connsiteY14" fmla="*/ 502444 h 885825"/>
              <a:gd name="connsiteX15" fmla="*/ 581025 w 1304926"/>
              <a:gd name="connsiteY15" fmla="*/ 511969 h 885825"/>
              <a:gd name="connsiteX16" fmla="*/ 628650 w 1304926"/>
              <a:gd name="connsiteY16" fmla="*/ 550069 h 885825"/>
              <a:gd name="connsiteX17" fmla="*/ 559593 w 1304926"/>
              <a:gd name="connsiteY17" fmla="*/ 885825 h 885825"/>
              <a:gd name="connsiteX18" fmla="*/ 692943 w 1304926"/>
              <a:gd name="connsiteY18" fmla="*/ 852487 h 885825"/>
              <a:gd name="connsiteX19" fmla="*/ 819150 w 1304926"/>
              <a:gd name="connsiteY19" fmla="*/ 547687 h 885825"/>
              <a:gd name="connsiteX20" fmla="*/ 1154906 w 1304926"/>
              <a:gd name="connsiteY20" fmla="*/ 531018 h 885825"/>
              <a:gd name="connsiteX21" fmla="*/ 1304925 w 1304926"/>
              <a:gd name="connsiteY21" fmla="*/ 492919 h 885825"/>
              <a:gd name="connsiteX22" fmla="*/ 1157288 w 1304926"/>
              <a:gd name="connsiteY22" fmla="*/ 421482 h 885825"/>
              <a:gd name="connsiteX0" fmla="*/ 1157288 w 1302545"/>
              <a:gd name="connsiteY0" fmla="*/ 421482 h 885825"/>
              <a:gd name="connsiteX1" fmla="*/ 826293 w 1302545"/>
              <a:gd name="connsiteY1" fmla="*/ 409575 h 885825"/>
              <a:gd name="connsiteX2" fmla="*/ 631031 w 1302545"/>
              <a:gd name="connsiteY2" fmla="*/ 50006 h 885825"/>
              <a:gd name="connsiteX3" fmla="*/ 495300 w 1302545"/>
              <a:gd name="connsiteY3" fmla="*/ 0 h 885825"/>
              <a:gd name="connsiteX4" fmla="*/ 619125 w 1302545"/>
              <a:gd name="connsiteY4" fmla="*/ 369094 h 885825"/>
              <a:gd name="connsiteX5" fmla="*/ 581025 w 1302545"/>
              <a:gd name="connsiteY5" fmla="*/ 416719 h 885825"/>
              <a:gd name="connsiteX6" fmla="*/ 211931 w 1302545"/>
              <a:gd name="connsiteY6" fmla="*/ 435769 h 885825"/>
              <a:gd name="connsiteX7" fmla="*/ 145256 w 1302545"/>
              <a:gd name="connsiteY7" fmla="*/ 240506 h 885825"/>
              <a:gd name="connsiteX8" fmla="*/ 42862 w 1302545"/>
              <a:gd name="connsiteY8" fmla="*/ 240506 h 885825"/>
              <a:gd name="connsiteX9" fmla="*/ 66675 w 1302545"/>
              <a:gd name="connsiteY9" fmla="*/ 431006 h 885825"/>
              <a:gd name="connsiteX10" fmla="*/ 0 w 1302545"/>
              <a:gd name="connsiteY10" fmla="*/ 459581 h 885825"/>
              <a:gd name="connsiteX11" fmla="*/ 66675 w 1302545"/>
              <a:gd name="connsiteY11" fmla="*/ 471487 h 885825"/>
              <a:gd name="connsiteX12" fmla="*/ 50006 w 1302545"/>
              <a:gd name="connsiteY12" fmla="*/ 671512 h 885825"/>
              <a:gd name="connsiteX13" fmla="*/ 154781 w 1302545"/>
              <a:gd name="connsiteY13" fmla="*/ 669131 h 885825"/>
              <a:gd name="connsiteX14" fmla="*/ 207168 w 1302545"/>
              <a:gd name="connsiteY14" fmla="*/ 502444 h 885825"/>
              <a:gd name="connsiteX15" fmla="*/ 581025 w 1302545"/>
              <a:gd name="connsiteY15" fmla="*/ 511969 h 885825"/>
              <a:gd name="connsiteX16" fmla="*/ 628650 w 1302545"/>
              <a:gd name="connsiteY16" fmla="*/ 550069 h 885825"/>
              <a:gd name="connsiteX17" fmla="*/ 559593 w 1302545"/>
              <a:gd name="connsiteY17" fmla="*/ 885825 h 885825"/>
              <a:gd name="connsiteX18" fmla="*/ 692943 w 1302545"/>
              <a:gd name="connsiteY18" fmla="*/ 852487 h 885825"/>
              <a:gd name="connsiteX19" fmla="*/ 819150 w 1302545"/>
              <a:gd name="connsiteY19" fmla="*/ 547687 h 885825"/>
              <a:gd name="connsiteX20" fmla="*/ 1154906 w 1302545"/>
              <a:gd name="connsiteY20" fmla="*/ 531018 h 885825"/>
              <a:gd name="connsiteX21" fmla="*/ 1302544 w 1302545"/>
              <a:gd name="connsiteY21" fmla="*/ 476250 h 885825"/>
              <a:gd name="connsiteX22" fmla="*/ 1157288 w 1302545"/>
              <a:gd name="connsiteY22" fmla="*/ 421482 h 885825"/>
              <a:gd name="connsiteX0" fmla="*/ 1157288 w 1302545"/>
              <a:gd name="connsiteY0" fmla="*/ 421482 h 885825"/>
              <a:gd name="connsiteX1" fmla="*/ 826293 w 1302545"/>
              <a:gd name="connsiteY1" fmla="*/ 409575 h 885825"/>
              <a:gd name="connsiteX2" fmla="*/ 631031 w 1302545"/>
              <a:gd name="connsiteY2" fmla="*/ 50006 h 885825"/>
              <a:gd name="connsiteX3" fmla="*/ 495300 w 1302545"/>
              <a:gd name="connsiteY3" fmla="*/ 0 h 885825"/>
              <a:gd name="connsiteX4" fmla="*/ 619125 w 1302545"/>
              <a:gd name="connsiteY4" fmla="*/ 369094 h 885825"/>
              <a:gd name="connsiteX5" fmla="*/ 581025 w 1302545"/>
              <a:gd name="connsiteY5" fmla="*/ 416719 h 885825"/>
              <a:gd name="connsiteX6" fmla="*/ 211931 w 1302545"/>
              <a:gd name="connsiteY6" fmla="*/ 435769 h 885825"/>
              <a:gd name="connsiteX7" fmla="*/ 145256 w 1302545"/>
              <a:gd name="connsiteY7" fmla="*/ 240506 h 885825"/>
              <a:gd name="connsiteX8" fmla="*/ 42862 w 1302545"/>
              <a:gd name="connsiteY8" fmla="*/ 240506 h 885825"/>
              <a:gd name="connsiteX9" fmla="*/ 66675 w 1302545"/>
              <a:gd name="connsiteY9" fmla="*/ 431006 h 885825"/>
              <a:gd name="connsiteX10" fmla="*/ 0 w 1302545"/>
              <a:gd name="connsiteY10" fmla="*/ 459581 h 885825"/>
              <a:gd name="connsiteX11" fmla="*/ 66675 w 1302545"/>
              <a:gd name="connsiteY11" fmla="*/ 471487 h 885825"/>
              <a:gd name="connsiteX12" fmla="*/ 50006 w 1302545"/>
              <a:gd name="connsiteY12" fmla="*/ 671512 h 885825"/>
              <a:gd name="connsiteX13" fmla="*/ 154781 w 1302545"/>
              <a:gd name="connsiteY13" fmla="*/ 669131 h 885825"/>
              <a:gd name="connsiteX14" fmla="*/ 207168 w 1302545"/>
              <a:gd name="connsiteY14" fmla="*/ 502444 h 885825"/>
              <a:gd name="connsiteX15" fmla="*/ 581025 w 1302545"/>
              <a:gd name="connsiteY15" fmla="*/ 514350 h 885825"/>
              <a:gd name="connsiteX16" fmla="*/ 628650 w 1302545"/>
              <a:gd name="connsiteY16" fmla="*/ 550069 h 885825"/>
              <a:gd name="connsiteX17" fmla="*/ 559593 w 1302545"/>
              <a:gd name="connsiteY17" fmla="*/ 885825 h 885825"/>
              <a:gd name="connsiteX18" fmla="*/ 692943 w 1302545"/>
              <a:gd name="connsiteY18" fmla="*/ 852487 h 885825"/>
              <a:gd name="connsiteX19" fmla="*/ 819150 w 1302545"/>
              <a:gd name="connsiteY19" fmla="*/ 547687 h 885825"/>
              <a:gd name="connsiteX20" fmla="*/ 1154906 w 1302545"/>
              <a:gd name="connsiteY20" fmla="*/ 531018 h 885825"/>
              <a:gd name="connsiteX21" fmla="*/ 1302544 w 1302545"/>
              <a:gd name="connsiteY21" fmla="*/ 476250 h 885825"/>
              <a:gd name="connsiteX22" fmla="*/ 1157288 w 1302545"/>
              <a:gd name="connsiteY22" fmla="*/ 421482 h 885825"/>
              <a:gd name="connsiteX0" fmla="*/ 1157288 w 1302545"/>
              <a:gd name="connsiteY0" fmla="*/ 421482 h 885825"/>
              <a:gd name="connsiteX1" fmla="*/ 826293 w 1302545"/>
              <a:gd name="connsiteY1" fmla="*/ 409575 h 885825"/>
              <a:gd name="connsiteX2" fmla="*/ 631031 w 1302545"/>
              <a:gd name="connsiteY2" fmla="*/ 50006 h 885825"/>
              <a:gd name="connsiteX3" fmla="*/ 495300 w 1302545"/>
              <a:gd name="connsiteY3" fmla="*/ 0 h 885825"/>
              <a:gd name="connsiteX4" fmla="*/ 619125 w 1302545"/>
              <a:gd name="connsiteY4" fmla="*/ 369094 h 885825"/>
              <a:gd name="connsiteX5" fmla="*/ 581025 w 1302545"/>
              <a:gd name="connsiteY5" fmla="*/ 416719 h 885825"/>
              <a:gd name="connsiteX6" fmla="*/ 211931 w 1302545"/>
              <a:gd name="connsiteY6" fmla="*/ 435769 h 885825"/>
              <a:gd name="connsiteX7" fmla="*/ 145256 w 1302545"/>
              <a:gd name="connsiteY7" fmla="*/ 240506 h 885825"/>
              <a:gd name="connsiteX8" fmla="*/ 42862 w 1302545"/>
              <a:gd name="connsiteY8" fmla="*/ 240506 h 885825"/>
              <a:gd name="connsiteX9" fmla="*/ 66675 w 1302545"/>
              <a:gd name="connsiteY9" fmla="*/ 431006 h 885825"/>
              <a:gd name="connsiteX10" fmla="*/ 0 w 1302545"/>
              <a:gd name="connsiteY10" fmla="*/ 459581 h 885825"/>
              <a:gd name="connsiteX11" fmla="*/ 66675 w 1302545"/>
              <a:gd name="connsiteY11" fmla="*/ 471487 h 885825"/>
              <a:gd name="connsiteX12" fmla="*/ 50006 w 1302545"/>
              <a:gd name="connsiteY12" fmla="*/ 671512 h 885825"/>
              <a:gd name="connsiteX13" fmla="*/ 154781 w 1302545"/>
              <a:gd name="connsiteY13" fmla="*/ 669131 h 885825"/>
              <a:gd name="connsiteX14" fmla="*/ 207168 w 1302545"/>
              <a:gd name="connsiteY14" fmla="*/ 502444 h 885825"/>
              <a:gd name="connsiteX15" fmla="*/ 581025 w 1302545"/>
              <a:gd name="connsiteY15" fmla="*/ 516731 h 885825"/>
              <a:gd name="connsiteX16" fmla="*/ 628650 w 1302545"/>
              <a:gd name="connsiteY16" fmla="*/ 550069 h 885825"/>
              <a:gd name="connsiteX17" fmla="*/ 559593 w 1302545"/>
              <a:gd name="connsiteY17" fmla="*/ 885825 h 885825"/>
              <a:gd name="connsiteX18" fmla="*/ 692943 w 1302545"/>
              <a:gd name="connsiteY18" fmla="*/ 852487 h 885825"/>
              <a:gd name="connsiteX19" fmla="*/ 819150 w 1302545"/>
              <a:gd name="connsiteY19" fmla="*/ 547687 h 885825"/>
              <a:gd name="connsiteX20" fmla="*/ 1154906 w 1302545"/>
              <a:gd name="connsiteY20" fmla="*/ 531018 h 885825"/>
              <a:gd name="connsiteX21" fmla="*/ 1302544 w 1302545"/>
              <a:gd name="connsiteY21" fmla="*/ 476250 h 885825"/>
              <a:gd name="connsiteX22" fmla="*/ 1157288 w 1302545"/>
              <a:gd name="connsiteY22" fmla="*/ 421482 h 885825"/>
              <a:gd name="connsiteX0" fmla="*/ 1157288 w 1302545"/>
              <a:gd name="connsiteY0" fmla="*/ 421482 h 885825"/>
              <a:gd name="connsiteX1" fmla="*/ 826293 w 1302545"/>
              <a:gd name="connsiteY1" fmla="*/ 409575 h 885825"/>
              <a:gd name="connsiteX2" fmla="*/ 631031 w 1302545"/>
              <a:gd name="connsiteY2" fmla="*/ 50006 h 885825"/>
              <a:gd name="connsiteX3" fmla="*/ 495300 w 1302545"/>
              <a:gd name="connsiteY3" fmla="*/ 0 h 885825"/>
              <a:gd name="connsiteX4" fmla="*/ 619125 w 1302545"/>
              <a:gd name="connsiteY4" fmla="*/ 369094 h 885825"/>
              <a:gd name="connsiteX5" fmla="*/ 581025 w 1302545"/>
              <a:gd name="connsiteY5" fmla="*/ 416719 h 885825"/>
              <a:gd name="connsiteX6" fmla="*/ 211931 w 1302545"/>
              <a:gd name="connsiteY6" fmla="*/ 435769 h 885825"/>
              <a:gd name="connsiteX7" fmla="*/ 145256 w 1302545"/>
              <a:gd name="connsiteY7" fmla="*/ 240506 h 885825"/>
              <a:gd name="connsiteX8" fmla="*/ 42862 w 1302545"/>
              <a:gd name="connsiteY8" fmla="*/ 240506 h 885825"/>
              <a:gd name="connsiteX9" fmla="*/ 66675 w 1302545"/>
              <a:gd name="connsiteY9" fmla="*/ 431006 h 885825"/>
              <a:gd name="connsiteX10" fmla="*/ 0 w 1302545"/>
              <a:gd name="connsiteY10" fmla="*/ 459581 h 885825"/>
              <a:gd name="connsiteX11" fmla="*/ 66675 w 1302545"/>
              <a:gd name="connsiteY11" fmla="*/ 471487 h 885825"/>
              <a:gd name="connsiteX12" fmla="*/ 50006 w 1302545"/>
              <a:gd name="connsiteY12" fmla="*/ 671512 h 885825"/>
              <a:gd name="connsiteX13" fmla="*/ 154781 w 1302545"/>
              <a:gd name="connsiteY13" fmla="*/ 669131 h 885825"/>
              <a:gd name="connsiteX14" fmla="*/ 207168 w 1302545"/>
              <a:gd name="connsiteY14" fmla="*/ 502444 h 885825"/>
              <a:gd name="connsiteX15" fmla="*/ 581025 w 1302545"/>
              <a:gd name="connsiteY15" fmla="*/ 516731 h 885825"/>
              <a:gd name="connsiteX16" fmla="*/ 628650 w 1302545"/>
              <a:gd name="connsiteY16" fmla="*/ 550069 h 885825"/>
              <a:gd name="connsiteX17" fmla="*/ 559593 w 1302545"/>
              <a:gd name="connsiteY17" fmla="*/ 885825 h 885825"/>
              <a:gd name="connsiteX18" fmla="*/ 692943 w 1302545"/>
              <a:gd name="connsiteY18" fmla="*/ 852487 h 885825"/>
              <a:gd name="connsiteX19" fmla="*/ 819150 w 1302545"/>
              <a:gd name="connsiteY19" fmla="*/ 547687 h 885825"/>
              <a:gd name="connsiteX20" fmla="*/ 1154906 w 1302545"/>
              <a:gd name="connsiteY20" fmla="*/ 531018 h 885825"/>
              <a:gd name="connsiteX21" fmla="*/ 1302544 w 1302545"/>
              <a:gd name="connsiteY21" fmla="*/ 476250 h 885825"/>
              <a:gd name="connsiteX22" fmla="*/ 1157288 w 1302545"/>
              <a:gd name="connsiteY22" fmla="*/ 421482 h 885825"/>
              <a:gd name="connsiteX0" fmla="*/ 1157288 w 1302545"/>
              <a:gd name="connsiteY0" fmla="*/ 421482 h 885825"/>
              <a:gd name="connsiteX1" fmla="*/ 826293 w 1302545"/>
              <a:gd name="connsiteY1" fmla="*/ 409575 h 885825"/>
              <a:gd name="connsiteX2" fmla="*/ 631031 w 1302545"/>
              <a:gd name="connsiteY2" fmla="*/ 50006 h 885825"/>
              <a:gd name="connsiteX3" fmla="*/ 495300 w 1302545"/>
              <a:gd name="connsiteY3" fmla="*/ 0 h 885825"/>
              <a:gd name="connsiteX4" fmla="*/ 619125 w 1302545"/>
              <a:gd name="connsiteY4" fmla="*/ 369094 h 885825"/>
              <a:gd name="connsiteX5" fmla="*/ 581025 w 1302545"/>
              <a:gd name="connsiteY5" fmla="*/ 416719 h 885825"/>
              <a:gd name="connsiteX6" fmla="*/ 211931 w 1302545"/>
              <a:gd name="connsiteY6" fmla="*/ 435769 h 885825"/>
              <a:gd name="connsiteX7" fmla="*/ 145256 w 1302545"/>
              <a:gd name="connsiteY7" fmla="*/ 240506 h 885825"/>
              <a:gd name="connsiteX8" fmla="*/ 42862 w 1302545"/>
              <a:gd name="connsiteY8" fmla="*/ 240506 h 885825"/>
              <a:gd name="connsiteX9" fmla="*/ 66675 w 1302545"/>
              <a:gd name="connsiteY9" fmla="*/ 431006 h 885825"/>
              <a:gd name="connsiteX10" fmla="*/ 0 w 1302545"/>
              <a:gd name="connsiteY10" fmla="*/ 459581 h 885825"/>
              <a:gd name="connsiteX11" fmla="*/ 66675 w 1302545"/>
              <a:gd name="connsiteY11" fmla="*/ 471487 h 885825"/>
              <a:gd name="connsiteX12" fmla="*/ 50006 w 1302545"/>
              <a:gd name="connsiteY12" fmla="*/ 671512 h 885825"/>
              <a:gd name="connsiteX13" fmla="*/ 154781 w 1302545"/>
              <a:gd name="connsiteY13" fmla="*/ 669131 h 885825"/>
              <a:gd name="connsiteX14" fmla="*/ 207168 w 1302545"/>
              <a:gd name="connsiteY14" fmla="*/ 502444 h 885825"/>
              <a:gd name="connsiteX15" fmla="*/ 581025 w 1302545"/>
              <a:gd name="connsiteY15" fmla="*/ 516731 h 885825"/>
              <a:gd name="connsiteX16" fmla="*/ 628650 w 1302545"/>
              <a:gd name="connsiteY16" fmla="*/ 550069 h 885825"/>
              <a:gd name="connsiteX17" fmla="*/ 559593 w 1302545"/>
              <a:gd name="connsiteY17" fmla="*/ 885825 h 885825"/>
              <a:gd name="connsiteX18" fmla="*/ 692943 w 1302545"/>
              <a:gd name="connsiteY18" fmla="*/ 852487 h 885825"/>
              <a:gd name="connsiteX19" fmla="*/ 819150 w 1302545"/>
              <a:gd name="connsiteY19" fmla="*/ 547687 h 885825"/>
              <a:gd name="connsiteX20" fmla="*/ 1159669 w 1302545"/>
              <a:gd name="connsiteY20" fmla="*/ 528637 h 885825"/>
              <a:gd name="connsiteX21" fmla="*/ 1302544 w 1302545"/>
              <a:gd name="connsiteY21" fmla="*/ 476250 h 885825"/>
              <a:gd name="connsiteX22" fmla="*/ 1157288 w 1302545"/>
              <a:gd name="connsiteY22" fmla="*/ 421482 h 885825"/>
              <a:gd name="connsiteX0" fmla="*/ 1157288 w 1302544"/>
              <a:gd name="connsiteY0" fmla="*/ 421482 h 885825"/>
              <a:gd name="connsiteX1" fmla="*/ 826293 w 1302544"/>
              <a:gd name="connsiteY1" fmla="*/ 409575 h 885825"/>
              <a:gd name="connsiteX2" fmla="*/ 631031 w 1302544"/>
              <a:gd name="connsiteY2" fmla="*/ 50006 h 885825"/>
              <a:gd name="connsiteX3" fmla="*/ 495300 w 1302544"/>
              <a:gd name="connsiteY3" fmla="*/ 0 h 885825"/>
              <a:gd name="connsiteX4" fmla="*/ 619125 w 1302544"/>
              <a:gd name="connsiteY4" fmla="*/ 369094 h 885825"/>
              <a:gd name="connsiteX5" fmla="*/ 581025 w 1302544"/>
              <a:gd name="connsiteY5" fmla="*/ 416719 h 885825"/>
              <a:gd name="connsiteX6" fmla="*/ 211931 w 1302544"/>
              <a:gd name="connsiteY6" fmla="*/ 435769 h 885825"/>
              <a:gd name="connsiteX7" fmla="*/ 145256 w 1302544"/>
              <a:gd name="connsiteY7" fmla="*/ 240506 h 885825"/>
              <a:gd name="connsiteX8" fmla="*/ 42862 w 1302544"/>
              <a:gd name="connsiteY8" fmla="*/ 240506 h 885825"/>
              <a:gd name="connsiteX9" fmla="*/ 66675 w 1302544"/>
              <a:gd name="connsiteY9" fmla="*/ 431006 h 885825"/>
              <a:gd name="connsiteX10" fmla="*/ 0 w 1302544"/>
              <a:gd name="connsiteY10" fmla="*/ 459581 h 885825"/>
              <a:gd name="connsiteX11" fmla="*/ 66675 w 1302544"/>
              <a:gd name="connsiteY11" fmla="*/ 471487 h 885825"/>
              <a:gd name="connsiteX12" fmla="*/ 50006 w 1302544"/>
              <a:gd name="connsiteY12" fmla="*/ 671512 h 885825"/>
              <a:gd name="connsiteX13" fmla="*/ 154781 w 1302544"/>
              <a:gd name="connsiteY13" fmla="*/ 669131 h 885825"/>
              <a:gd name="connsiteX14" fmla="*/ 207168 w 1302544"/>
              <a:gd name="connsiteY14" fmla="*/ 502444 h 885825"/>
              <a:gd name="connsiteX15" fmla="*/ 581025 w 1302544"/>
              <a:gd name="connsiteY15" fmla="*/ 516731 h 885825"/>
              <a:gd name="connsiteX16" fmla="*/ 628650 w 1302544"/>
              <a:gd name="connsiteY16" fmla="*/ 550069 h 885825"/>
              <a:gd name="connsiteX17" fmla="*/ 559593 w 1302544"/>
              <a:gd name="connsiteY17" fmla="*/ 885825 h 885825"/>
              <a:gd name="connsiteX18" fmla="*/ 692943 w 1302544"/>
              <a:gd name="connsiteY18" fmla="*/ 852487 h 885825"/>
              <a:gd name="connsiteX19" fmla="*/ 819150 w 1302544"/>
              <a:gd name="connsiteY19" fmla="*/ 547687 h 885825"/>
              <a:gd name="connsiteX20" fmla="*/ 1157287 w 1302544"/>
              <a:gd name="connsiteY20" fmla="*/ 531018 h 885825"/>
              <a:gd name="connsiteX21" fmla="*/ 1302544 w 1302544"/>
              <a:gd name="connsiteY21" fmla="*/ 476250 h 885825"/>
              <a:gd name="connsiteX22" fmla="*/ 1157288 w 1302544"/>
              <a:gd name="connsiteY22" fmla="*/ 421482 h 885825"/>
              <a:gd name="connsiteX0" fmla="*/ 1157288 w 1302544"/>
              <a:gd name="connsiteY0" fmla="*/ 421482 h 885825"/>
              <a:gd name="connsiteX1" fmla="*/ 826293 w 1302544"/>
              <a:gd name="connsiteY1" fmla="*/ 409575 h 885825"/>
              <a:gd name="connsiteX2" fmla="*/ 631031 w 1302544"/>
              <a:gd name="connsiteY2" fmla="*/ 50006 h 885825"/>
              <a:gd name="connsiteX3" fmla="*/ 495300 w 1302544"/>
              <a:gd name="connsiteY3" fmla="*/ 0 h 885825"/>
              <a:gd name="connsiteX4" fmla="*/ 619125 w 1302544"/>
              <a:gd name="connsiteY4" fmla="*/ 369094 h 885825"/>
              <a:gd name="connsiteX5" fmla="*/ 581025 w 1302544"/>
              <a:gd name="connsiteY5" fmla="*/ 416719 h 885825"/>
              <a:gd name="connsiteX6" fmla="*/ 211931 w 1302544"/>
              <a:gd name="connsiteY6" fmla="*/ 435769 h 885825"/>
              <a:gd name="connsiteX7" fmla="*/ 145256 w 1302544"/>
              <a:gd name="connsiteY7" fmla="*/ 240506 h 885825"/>
              <a:gd name="connsiteX8" fmla="*/ 42862 w 1302544"/>
              <a:gd name="connsiteY8" fmla="*/ 240506 h 885825"/>
              <a:gd name="connsiteX9" fmla="*/ 66675 w 1302544"/>
              <a:gd name="connsiteY9" fmla="*/ 431006 h 885825"/>
              <a:gd name="connsiteX10" fmla="*/ 0 w 1302544"/>
              <a:gd name="connsiteY10" fmla="*/ 459581 h 885825"/>
              <a:gd name="connsiteX11" fmla="*/ 66675 w 1302544"/>
              <a:gd name="connsiteY11" fmla="*/ 471487 h 885825"/>
              <a:gd name="connsiteX12" fmla="*/ 50006 w 1302544"/>
              <a:gd name="connsiteY12" fmla="*/ 671512 h 885825"/>
              <a:gd name="connsiteX13" fmla="*/ 154781 w 1302544"/>
              <a:gd name="connsiteY13" fmla="*/ 669131 h 885825"/>
              <a:gd name="connsiteX14" fmla="*/ 207168 w 1302544"/>
              <a:gd name="connsiteY14" fmla="*/ 502444 h 885825"/>
              <a:gd name="connsiteX15" fmla="*/ 581025 w 1302544"/>
              <a:gd name="connsiteY15" fmla="*/ 516731 h 885825"/>
              <a:gd name="connsiteX16" fmla="*/ 628650 w 1302544"/>
              <a:gd name="connsiteY16" fmla="*/ 550069 h 885825"/>
              <a:gd name="connsiteX17" fmla="*/ 559593 w 1302544"/>
              <a:gd name="connsiteY17" fmla="*/ 885825 h 885825"/>
              <a:gd name="connsiteX18" fmla="*/ 692943 w 1302544"/>
              <a:gd name="connsiteY18" fmla="*/ 852487 h 885825"/>
              <a:gd name="connsiteX19" fmla="*/ 821531 w 1302544"/>
              <a:gd name="connsiteY19" fmla="*/ 547687 h 885825"/>
              <a:gd name="connsiteX20" fmla="*/ 1157287 w 1302544"/>
              <a:gd name="connsiteY20" fmla="*/ 531018 h 885825"/>
              <a:gd name="connsiteX21" fmla="*/ 1302544 w 1302544"/>
              <a:gd name="connsiteY21" fmla="*/ 476250 h 885825"/>
              <a:gd name="connsiteX22" fmla="*/ 1157288 w 1302544"/>
              <a:gd name="connsiteY22" fmla="*/ 421482 h 885825"/>
              <a:gd name="connsiteX0" fmla="*/ 1157288 w 1302544"/>
              <a:gd name="connsiteY0" fmla="*/ 421482 h 885825"/>
              <a:gd name="connsiteX1" fmla="*/ 826293 w 1302544"/>
              <a:gd name="connsiteY1" fmla="*/ 409575 h 885825"/>
              <a:gd name="connsiteX2" fmla="*/ 631031 w 1302544"/>
              <a:gd name="connsiteY2" fmla="*/ 50006 h 885825"/>
              <a:gd name="connsiteX3" fmla="*/ 495300 w 1302544"/>
              <a:gd name="connsiteY3" fmla="*/ 0 h 885825"/>
              <a:gd name="connsiteX4" fmla="*/ 619125 w 1302544"/>
              <a:gd name="connsiteY4" fmla="*/ 369094 h 885825"/>
              <a:gd name="connsiteX5" fmla="*/ 581025 w 1302544"/>
              <a:gd name="connsiteY5" fmla="*/ 416719 h 885825"/>
              <a:gd name="connsiteX6" fmla="*/ 211931 w 1302544"/>
              <a:gd name="connsiteY6" fmla="*/ 435769 h 885825"/>
              <a:gd name="connsiteX7" fmla="*/ 145256 w 1302544"/>
              <a:gd name="connsiteY7" fmla="*/ 240506 h 885825"/>
              <a:gd name="connsiteX8" fmla="*/ 42862 w 1302544"/>
              <a:gd name="connsiteY8" fmla="*/ 240506 h 885825"/>
              <a:gd name="connsiteX9" fmla="*/ 66675 w 1302544"/>
              <a:gd name="connsiteY9" fmla="*/ 431006 h 885825"/>
              <a:gd name="connsiteX10" fmla="*/ 0 w 1302544"/>
              <a:gd name="connsiteY10" fmla="*/ 459581 h 885825"/>
              <a:gd name="connsiteX11" fmla="*/ 66675 w 1302544"/>
              <a:gd name="connsiteY11" fmla="*/ 471487 h 885825"/>
              <a:gd name="connsiteX12" fmla="*/ 50006 w 1302544"/>
              <a:gd name="connsiteY12" fmla="*/ 671512 h 885825"/>
              <a:gd name="connsiteX13" fmla="*/ 154781 w 1302544"/>
              <a:gd name="connsiteY13" fmla="*/ 669131 h 885825"/>
              <a:gd name="connsiteX14" fmla="*/ 207168 w 1302544"/>
              <a:gd name="connsiteY14" fmla="*/ 502444 h 885825"/>
              <a:gd name="connsiteX15" fmla="*/ 581025 w 1302544"/>
              <a:gd name="connsiteY15" fmla="*/ 516731 h 885825"/>
              <a:gd name="connsiteX16" fmla="*/ 628650 w 1302544"/>
              <a:gd name="connsiteY16" fmla="*/ 550069 h 885825"/>
              <a:gd name="connsiteX17" fmla="*/ 559593 w 1302544"/>
              <a:gd name="connsiteY17" fmla="*/ 885825 h 885825"/>
              <a:gd name="connsiteX18" fmla="*/ 692943 w 1302544"/>
              <a:gd name="connsiteY18" fmla="*/ 852487 h 885825"/>
              <a:gd name="connsiteX19" fmla="*/ 823912 w 1302544"/>
              <a:gd name="connsiteY19" fmla="*/ 547687 h 885825"/>
              <a:gd name="connsiteX20" fmla="*/ 1157287 w 1302544"/>
              <a:gd name="connsiteY20" fmla="*/ 531018 h 885825"/>
              <a:gd name="connsiteX21" fmla="*/ 1302544 w 1302544"/>
              <a:gd name="connsiteY21" fmla="*/ 476250 h 885825"/>
              <a:gd name="connsiteX22" fmla="*/ 1157288 w 1302544"/>
              <a:gd name="connsiteY22" fmla="*/ 421482 h 885825"/>
              <a:gd name="connsiteX0" fmla="*/ 1157288 w 1302544"/>
              <a:gd name="connsiteY0" fmla="*/ 421482 h 885825"/>
              <a:gd name="connsiteX1" fmla="*/ 826293 w 1302544"/>
              <a:gd name="connsiteY1" fmla="*/ 409575 h 885825"/>
              <a:gd name="connsiteX2" fmla="*/ 631031 w 1302544"/>
              <a:gd name="connsiteY2" fmla="*/ 50006 h 885825"/>
              <a:gd name="connsiteX3" fmla="*/ 495300 w 1302544"/>
              <a:gd name="connsiteY3" fmla="*/ 0 h 885825"/>
              <a:gd name="connsiteX4" fmla="*/ 619125 w 1302544"/>
              <a:gd name="connsiteY4" fmla="*/ 369094 h 885825"/>
              <a:gd name="connsiteX5" fmla="*/ 581025 w 1302544"/>
              <a:gd name="connsiteY5" fmla="*/ 416719 h 885825"/>
              <a:gd name="connsiteX6" fmla="*/ 211931 w 1302544"/>
              <a:gd name="connsiteY6" fmla="*/ 435769 h 885825"/>
              <a:gd name="connsiteX7" fmla="*/ 145256 w 1302544"/>
              <a:gd name="connsiteY7" fmla="*/ 240506 h 885825"/>
              <a:gd name="connsiteX8" fmla="*/ 42862 w 1302544"/>
              <a:gd name="connsiteY8" fmla="*/ 240506 h 885825"/>
              <a:gd name="connsiteX9" fmla="*/ 66675 w 1302544"/>
              <a:gd name="connsiteY9" fmla="*/ 431006 h 885825"/>
              <a:gd name="connsiteX10" fmla="*/ 0 w 1302544"/>
              <a:gd name="connsiteY10" fmla="*/ 459581 h 885825"/>
              <a:gd name="connsiteX11" fmla="*/ 66675 w 1302544"/>
              <a:gd name="connsiteY11" fmla="*/ 471487 h 885825"/>
              <a:gd name="connsiteX12" fmla="*/ 50006 w 1302544"/>
              <a:gd name="connsiteY12" fmla="*/ 671512 h 885825"/>
              <a:gd name="connsiteX13" fmla="*/ 154781 w 1302544"/>
              <a:gd name="connsiteY13" fmla="*/ 669131 h 885825"/>
              <a:gd name="connsiteX14" fmla="*/ 207168 w 1302544"/>
              <a:gd name="connsiteY14" fmla="*/ 502444 h 885825"/>
              <a:gd name="connsiteX15" fmla="*/ 581025 w 1302544"/>
              <a:gd name="connsiteY15" fmla="*/ 516731 h 885825"/>
              <a:gd name="connsiteX16" fmla="*/ 628650 w 1302544"/>
              <a:gd name="connsiteY16" fmla="*/ 550069 h 885825"/>
              <a:gd name="connsiteX17" fmla="*/ 559593 w 1302544"/>
              <a:gd name="connsiteY17" fmla="*/ 885825 h 885825"/>
              <a:gd name="connsiteX18" fmla="*/ 692943 w 1302544"/>
              <a:gd name="connsiteY18" fmla="*/ 852487 h 885825"/>
              <a:gd name="connsiteX19" fmla="*/ 823912 w 1302544"/>
              <a:gd name="connsiteY19" fmla="*/ 547687 h 885825"/>
              <a:gd name="connsiteX20" fmla="*/ 1157287 w 1302544"/>
              <a:gd name="connsiteY20" fmla="*/ 531018 h 885825"/>
              <a:gd name="connsiteX21" fmla="*/ 1302544 w 1302544"/>
              <a:gd name="connsiteY21" fmla="*/ 476250 h 885825"/>
              <a:gd name="connsiteX22" fmla="*/ 1157288 w 1302544"/>
              <a:gd name="connsiteY22" fmla="*/ 421482 h 885825"/>
              <a:gd name="connsiteX0" fmla="*/ 1157288 w 1302544"/>
              <a:gd name="connsiteY0" fmla="*/ 421482 h 885825"/>
              <a:gd name="connsiteX1" fmla="*/ 826293 w 1302544"/>
              <a:gd name="connsiteY1" fmla="*/ 409575 h 885825"/>
              <a:gd name="connsiteX2" fmla="*/ 631031 w 1302544"/>
              <a:gd name="connsiteY2" fmla="*/ 50006 h 885825"/>
              <a:gd name="connsiteX3" fmla="*/ 495300 w 1302544"/>
              <a:gd name="connsiteY3" fmla="*/ 0 h 885825"/>
              <a:gd name="connsiteX4" fmla="*/ 619125 w 1302544"/>
              <a:gd name="connsiteY4" fmla="*/ 369094 h 885825"/>
              <a:gd name="connsiteX5" fmla="*/ 581025 w 1302544"/>
              <a:gd name="connsiteY5" fmla="*/ 416719 h 885825"/>
              <a:gd name="connsiteX6" fmla="*/ 211931 w 1302544"/>
              <a:gd name="connsiteY6" fmla="*/ 435769 h 885825"/>
              <a:gd name="connsiteX7" fmla="*/ 145256 w 1302544"/>
              <a:gd name="connsiteY7" fmla="*/ 240506 h 885825"/>
              <a:gd name="connsiteX8" fmla="*/ 42862 w 1302544"/>
              <a:gd name="connsiteY8" fmla="*/ 240506 h 885825"/>
              <a:gd name="connsiteX9" fmla="*/ 66675 w 1302544"/>
              <a:gd name="connsiteY9" fmla="*/ 431006 h 885825"/>
              <a:gd name="connsiteX10" fmla="*/ 0 w 1302544"/>
              <a:gd name="connsiteY10" fmla="*/ 459581 h 885825"/>
              <a:gd name="connsiteX11" fmla="*/ 66675 w 1302544"/>
              <a:gd name="connsiteY11" fmla="*/ 471487 h 885825"/>
              <a:gd name="connsiteX12" fmla="*/ 50006 w 1302544"/>
              <a:gd name="connsiteY12" fmla="*/ 671512 h 885825"/>
              <a:gd name="connsiteX13" fmla="*/ 154781 w 1302544"/>
              <a:gd name="connsiteY13" fmla="*/ 669131 h 885825"/>
              <a:gd name="connsiteX14" fmla="*/ 207168 w 1302544"/>
              <a:gd name="connsiteY14" fmla="*/ 502444 h 885825"/>
              <a:gd name="connsiteX15" fmla="*/ 581025 w 1302544"/>
              <a:gd name="connsiteY15" fmla="*/ 516731 h 885825"/>
              <a:gd name="connsiteX16" fmla="*/ 628650 w 1302544"/>
              <a:gd name="connsiteY16" fmla="*/ 550069 h 885825"/>
              <a:gd name="connsiteX17" fmla="*/ 559593 w 1302544"/>
              <a:gd name="connsiteY17" fmla="*/ 885825 h 885825"/>
              <a:gd name="connsiteX18" fmla="*/ 692943 w 1302544"/>
              <a:gd name="connsiteY18" fmla="*/ 852487 h 885825"/>
              <a:gd name="connsiteX19" fmla="*/ 826294 w 1302544"/>
              <a:gd name="connsiteY19" fmla="*/ 547687 h 885825"/>
              <a:gd name="connsiteX20" fmla="*/ 1157287 w 1302544"/>
              <a:gd name="connsiteY20" fmla="*/ 531018 h 885825"/>
              <a:gd name="connsiteX21" fmla="*/ 1302544 w 1302544"/>
              <a:gd name="connsiteY21" fmla="*/ 476250 h 885825"/>
              <a:gd name="connsiteX22" fmla="*/ 1157288 w 1302544"/>
              <a:gd name="connsiteY22" fmla="*/ 421482 h 885825"/>
              <a:gd name="connsiteX0" fmla="*/ 1157288 w 1302544"/>
              <a:gd name="connsiteY0" fmla="*/ 421482 h 885825"/>
              <a:gd name="connsiteX1" fmla="*/ 826293 w 1302544"/>
              <a:gd name="connsiteY1" fmla="*/ 409575 h 885825"/>
              <a:gd name="connsiteX2" fmla="*/ 631031 w 1302544"/>
              <a:gd name="connsiteY2" fmla="*/ 50006 h 885825"/>
              <a:gd name="connsiteX3" fmla="*/ 495300 w 1302544"/>
              <a:gd name="connsiteY3" fmla="*/ 0 h 885825"/>
              <a:gd name="connsiteX4" fmla="*/ 619125 w 1302544"/>
              <a:gd name="connsiteY4" fmla="*/ 369094 h 885825"/>
              <a:gd name="connsiteX5" fmla="*/ 581025 w 1302544"/>
              <a:gd name="connsiteY5" fmla="*/ 416719 h 885825"/>
              <a:gd name="connsiteX6" fmla="*/ 211931 w 1302544"/>
              <a:gd name="connsiteY6" fmla="*/ 435769 h 885825"/>
              <a:gd name="connsiteX7" fmla="*/ 145256 w 1302544"/>
              <a:gd name="connsiteY7" fmla="*/ 240506 h 885825"/>
              <a:gd name="connsiteX8" fmla="*/ 42862 w 1302544"/>
              <a:gd name="connsiteY8" fmla="*/ 240506 h 885825"/>
              <a:gd name="connsiteX9" fmla="*/ 66675 w 1302544"/>
              <a:gd name="connsiteY9" fmla="*/ 431006 h 885825"/>
              <a:gd name="connsiteX10" fmla="*/ 0 w 1302544"/>
              <a:gd name="connsiteY10" fmla="*/ 459581 h 885825"/>
              <a:gd name="connsiteX11" fmla="*/ 66675 w 1302544"/>
              <a:gd name="connsiteY11" fmla="*/ 471487 h 885825"/>
              <a:gd name="connsiteX12" fmla="*/ 50006 w 1302544"/>
              <a:gd name="connsiteY12" fmla="*/ 671512 h 885825"/>
              <a:gd name="connsiteX13" fmla="*/ 154781 w 1302544"/>
              <a:gd name="connsiteY13" fmla="*/ 669131 h 885825"/>
              <a:gd name="connsiteX14" fmla="*/ 207168 w 1302544"/>
              <a:gd name="connsiteY14" fmla="*/ 502444 h 885825"/>
              <a:gd name="connsiteX15" fmla="*/ 581025 w 1302544"/>
              <a:gd name="connsiteY15" fmla="*/ 516731 h 885825"/>
              <a:gd name="connsiteX16" fmla="*/ 628650 w 1302544"/>
              <a:gd name="connsiteY16" fmla="*/ 550069 h 885825"/>
              <a:gd name="connsiteX17" fmla="*/ 559593 w 1302544"/>
              <a:gd name="connsiteY17" fmla="*/ 885825 h 885825"/>
              <a:gd name="connsiteX18" fmla="*/ 692943 w 1302544"/>
              <a:gd name="connsiteY18" fmla="*/ 852487 h 885825"/>
              <a:gd name="connsiteX19" fmla="*/ 826294 w 1302544"/>
              <a:gd name="connsiteY19" fmla="*/ 545306 h 885825"/>
              <a:gd name="connsiteX20" fmla="*/ 1157287 w 1302544"/>
              <a:gd name="connsiteY20" fmla="*/ 531018 h 885825"/>
              <a:gd name="connsiteX21" fmla="*/ 1302544 w 1302544"/>
              <a:gd name="connsiteY21" fmla="*/ 476250 h 885825"/>
              <a:gd name="connsiteX22" fmla="*/ 1157288 w 1302544"/>
              <a:gd name="connsiteY22" fmla="*/ 421482 h 885825"/>
              <a:gd name="connsiteX0" fmla="*/ 1157288 w 1302544"/>
              <a:gd name="connsiteY0" fmla="*/ 421482 h 885825"/>
              <a:gd name="connsiteX1" fmla="*/ 826293 w 1302544"/>
              <a:gd name="connsiteY1" fmla="*/ 409575 h 885825"/>
              <a:gd name="connsiteX2" fmla="*/ 631031 w 1302544"/>
              <a:gd name="connsiteY2" fmla="*/ 50006 h 885825"/>
              <a:gd name="connsiteX3" fmla="*/ 495300 w 1302544"/>
              <a:gd name="connsiteY3" fmla="*/ 0 h 885825"/>
              <a:gd name="connsiteX4" fmla="*/ 619125 w 1302544"/>
              <a:gd name="connsiteY4" fmla="*/ 369094 h 885825"/>
              <a:gd name="connsiteX5" fmla="*/ 581025 w 1302544"/>
              <a:gd name="connsiteY5" fmla="*/ 416719 h 885825"/>
              <a:gd name="connsiteX6" fmla="*/ 211931 w 1302544"/>
              <a:gd name="connsiteY6" fmla="*/ 435769 h 885825"/>
              <a:gd name="connsiteX7" fmla="*/ 145256 w 1302544"/>
              <a:gd name="connsiteY7" fmla="*/ 240506 h 885825"/>
              <a:gd name="connsiteX8" fmla="*/ 42862 w 1302544"/>
              <a:gd name="connsiteY8" fmla="*/ 240506 h 885825"/>
              <a:gd name="connsiteX9" fmla="*/ 66675 w 1302544"/>
              <a:gd name="connsiteY9" fmla="*/ 431006 h 885825"/>
              <a:gd name="connsiteX10" fmla="*/ 0 w 1302544"/>
              <a:gd name="connsiteY10" fmla="*/ 459581 h 885825"/>
              <a:gd name="connsiteX11" fmla="*/ 66675 w 1302544"/>
              <a:gd name="connsiteY11" fmla="*/ 471487 h 885825"/>
              <a:gd name="connsiteX12" fmla="*/ 50006 w 1302544"/>
              <a:gd name="connsiteY12" fmla="*/ 671512 h 885825"/>
              <a:gd name="connsiteX13" fmla="*/ 154781 w 1302544"/>
              <a:gd name="connsiteY13" fmla="*/ 669131 h 885825"/>
              <a:gd name="connsiteX14" fmla="*/ 207168 w 1302544"/>
              <a:gd name="connsiteY14" fmla="*/ 502444 h 885825"/>
              <a:gd name="connsiteX15" fmla="*/ 581025 w 1302544"/>
              <a:gd name="connsiteY15" fmla="*/ 523874 h 885825"/>
              <a:gd name="connsiteX16" fmla="*/ 628650 w 1302544"/>
              <a:gd name="connsiteY16" fmla="*/ 550069 h 885825"/>
              <a:gd name="connsiteX17" fmla="*/ 559593 w 1302544"/>
              <a:gd name="connsiteY17" fmla="*/ 885825 h 885825"/>
              <a:gd name="connsiteX18" fmla="*/ 692943 w 1302544"/>
              <a:gd name="connsiteY18" fmla="*/ 852487 h 885825"/>
              <a:gd name="connsiteX19" fmla="*/ 826294 w 1302544"/>
              <a:gd name="connsiteY19" fmla="*/ 545306 h 885825"/>
              <a:gd name="connsiteX20" fmla="*/ 1157287 w 1302544"/>
              <a:gd name="connsiteY20" fmla="*/ 531018 h 885825"/>
              <a:gd name="connsiteX21" fmla="*/ 1302544 w 1302544"/>
              <a:gd name="connsiteY21" fmla="*/ 476250 h 885825"/>
              <a:gd name="connsiteX22" fmla="*/ 1157288 w 1302544"/>
              <a:gd name="connsiteY22" fmla="*/ 421482 h 885825"/>
              <a:gd name="connsiteX0" fmla="*/ 1157288 w 1302544"/>
              <a:gd name="connsiteY0" fmla="*/ 421482 h 885825"/>
              <a:gd name="connsiteX1" fmla="*/ 826293 w 1302544"/>
              <a:gd name="connsiteY1" fmla="*/ 409575 h 885825"/>
              <a:gd name="connsiteX2" fmla="*/ 631031 w 1302544"/>
              <a:gd name="connsiteY2" fmla="*/ 50006 h 885825"/>
              <a:gd name="connsiteX3" fmla="*/ 495300 w 1302544"/>
              <a:gd name="connsiteY3" fmla="*/ 0 h 885825"/>
              <a:gd name="connsiteX4" fmla="*/ 626269 w 1302544"/>
              <a:gd name="connsiteY4" fmla="*/ 369094 h 885825"/>
              <a:gd name="connsiteX5" fmla="*/ 581025 w 1302544"/>
              <a:gd name="connsiteY5" fmla="*/ 416719 h 885825"/>
              <a:gd name="connsiteX6" fmla="*/ 211931 w 1302544"/>
              <a:gd name="connsiteY6" fmla="*/ 435769 h 885825"/>
              <a:gd name="connsiteX7" fmla="*/ 145256 w 1302544"/>
              <a:gd name="connsiteY7" fmla="*/ 240506 h 885825"/>
              <a:gd name="connsiteX8" fmla="*/ 42862 w 1302544"/>
              <a:gd name="connsiteY8" fmla="*/ 240506 h 885825"/>
              <a:gd name="connsiteX9" fmla="*/ 66675 w 1302544"/>
              <a:gd name="connsiteY9" fmla="*/ 431006 h 885825"/>
              <a:gd name="connsiteX10" fmla="*/ 0 w 1302544"/>
              <a:gd name="connsiteY10" fmla="*/ 459581 h 885825"/>
              <a:gd name="connsiteX11" fmla="*/ 66675 w 1302544"/>
              <a:gd name="connsiteY11" fmla="*/ 471487 h 885825"/>
              <a:gd name="connsiteX12" fmla="*/ 50006 w 1302544"/>
              <a:gd name="connsiteY12" fmla="*/ 671512 h 885825"/>
              <a:gd name="connsiteX13" fmla="*/ 154781 w 1302544"/>
              <a:gd name="connsiteY13" fmla="*/ 669131 h 885825"/>
              <a:gd name="connsiteX14" fmla="*/ 207168 w 1302544"/>
              <a:gd name="connsiteY14" fmla="*/ 502444 h 885825"/>
              <a:gd name="connsiteX15" fmla="*/ 581025 w 1302544"/>
              <a:gd name="connsiteY15" fmla="*/ 523874 h 885825"/>
              <a:gd name="connsiteX16" fmla="*/ 628650 w 1302544"/>
              <a:gd name="connsiteY16" fmla="*/ 550069 h 885825"/>
              <a:gd name="connsiteX17" fmla="*/ 559593 w 1302544"/>
              <a:gd name="connsiteY17" fmla="*/ 885825 h 885825"/>
              <a:gd name="connsiteX18" fmla="*/ 692943 w 1302544"/>
              <a:gd name="connsiteY18" fmla="*/ 852487 h 885825"/>
              <a:gd name="connsiteX19" fmla="*/ 826294 w 1302544"/>
              <a:gd name="connsiteY19" fmla="*/ 545306 h 885825"/>
              <a:gd name="connsiteX20" fmla="*/ 1157287 w 1302544"/>
              <a:gd name="connsiteY20" fmla="*/ 531018 h 885825"/>
              <a:gd name="connsiteX21" fmla="*/ 1302544 w 1302544"/>
              <a:gd name="connsiteY21" fmla="*/ 476250 h 885825"/>
              <a:gd name="connsiteX22" fmla="*/ 1157288 w 1302544"/>
              <a:gd name="connsiteY22" fmla="*/ 421482 h 885825"/>
              <a:gd name="connsiteX0" fmla="*/ 1157288 w 1302544"/>
              <a:gd name="connsiteY0" fmla="*/ 421482 h 885825"/>
              <a:gd name="connsiteX1" fmla="*/ 826293 w 1302544"/>
              <a:gd name="connsiteY1" fmla="*/ 409575 h 885825"/>
              <a:gd name="connsiteX2" fmla="*/ 631031 w 1302544"/>
              <a:gd name="connsiteY2" fmla="*/ 50006 h 885825"/>
              <a:gd name="connsiteX3" fmla="*/ 495300 w 1302544"/>
              <a:gd name="connsiteY3" fmla="*/ 0 h 885825"/>
              <a:gd name="connsiteX4" fmla="*/ 626269 w 1302544"/>
              <a:gd name="connsiteY4" fmla="*/ 369094 h 885825"/>
              <a:gd name="connsiteX5" fmla="*/ 581025 w 1302544"/>
              <a:gd name="connsiteY5" fmla="*/ 416719 h 885825"/>
              <a:gd name="connsiteX6" fmla="*/ 211931 w 1302544"/>
              <a:gd name="connsiteY6" fmla="*/ 435769 h 885825"/>
              <a:gd name="connsiteX7" fmla="*/ 145256 w 1302544"/>
              <a:gd name="connsiteY7" fmla="*/ 240506 h 885825"/>
              <a:gd name="connsiteX8" fmla="*/ 42862 w 1302544"/>
              <a:gd name="connsiteY8" fmla="*/ 240506 h 885825"/>
              <a:gd name="connsiteX9" fmla="*/ 66675 w 1302544"/>
              <a:gd name="connsiteY9" fmla="*/ 431006 h 885825"/>
              <a:gd name="connsiteX10" fmla="*/ 0 w 1302544"/>
              <a:gd name="connsiteY10" fmla="*/ 459581 h 885825"/>
              <a:gd name="connsiteX11" fmla="*/ 66675 w 1302544"/>
              <a:gd name="connsiteY11" fmla="*/ 471487 h 885825"/>
              <a:gd name="connsiteX12" fmla="*/ 50006 w 1302544"/>
              <a:gd name="connsiteY12" fmla="*/ 671512 h 885825"/>
              <a:gd name="connsiteX13" fmla="*/ 154781 w 1302544"/>
              <a:gd name="connsiteY13" fmla="*/ 669131 h 885825"/>
              <a:gd name="connsiteX14" fmla="*/ 207168 w 1302544"/>
              <a:gd name="connsiteY14" fmla="*/ 502444 h 885825"/>
              <a:gd name="connsiteX15" fmla="*/ 581025 w 1302544"/>
              <a:gd name="connsiteY15" fmla="*/ 523874 h 885825"/>
              <a:gd name="connsiteX16" fmla="*/ 623887 w 1302544"/>
              <a:gd name="connsiteY16" fmla="*/ 566738 h 885825"/>
              <a:gd name="connsiteX17" fmla="*/ 559593 w 1302544"/>
              <a:gd name="connsiteY17" fmla="*/ 885825 h 885825"/>
              <a:gd name="connsiteX18" fmla="*/ 692943 w 1302544"/>
              <a:gd name="connsiteY18" fmla="*/ 852487 h 885825"/>
              <a:gd name="connsiteX19" fmla="*/ 826294 w 1302544"/>
              <a:gd name="connsiteY19" fmla="*/ 545306 h 885825"/>
              <a:gd name="connsiteX20" fmla="*/ 1157287 w 1302544"/>
              <a:gd name="connsiteY20" fmla="*/ 531018 h 885825"/>
              <a:gd name="connsiteX21" fmla="*/ 1302544 w 1302544"/>
              <a:gd name="connsiteY21" fmla="*/ 476250 h 885825"/>
              <a:gd name="connsiteX22" fmla="*/ 1157288 w 1302544"/>
              <a:gd name="connsiteY22" fmla="*/ 421482 h 885825"/>
              <a:gd name="connsiteX0" fmla="*/ 1157288 w 1302544"/>
              <a:gd name="connsiteY0" fmla="*/ 421482 h 885825"/>
              <a:gd name="connsiteX1" fmla="*/ 826293 w 1302544"/>
              <a:gd name="connsiteY1" fmla="*/ 409575 h 885825"/>
              <a:gd name="connsiteX2" fmla="*/ 631031 w 1302544"/>
              <a:gd name="connsiteY2" fmla="*/ 50006 h 885825"/>
              <a:gd name="connsiteX3" fmla="*/ 495300 w 1302544"/>
              <a:gd name="connsiteY3" fmla="*/ 0 h 885825"/>
              <a:gd name="connsiteX4" fmla="*/ 626269 w 1302544"/>
              <a:gd name="connsiteY4" fmla="*/ 369094 h 885825"/>
              <a:gd name="connsiteX5" fmla="*/ 581025 w 1302544"/>
              <a:gd name="connsiteY5" fmla="*/ 416719 h 885825"/>
              <a:gd name="connsiteX6" fmla="*/ 211931 w 1302544"/>
              <a:gd name="connsiteY6" fmla="*/ 435769 h 885825"/>
              <a:gd name="connsiteX7" fmla="*/ 145256 w 1302544"/>
              <a:gd name="connsiteY7" fmla="*/ 240506 h 885825"/>
              <a:gd name="connsiteX8" fmla="*/ 42862 w 1302544"/>
              <a:gd name="connsiteY8" fmla="*/ 240506 h 885825"/>
              <a:gd name="connsiteX9" fmla="*/ 66675 w 1302544"/>
              <a:gd name="connsiteY9" fmla="*/ 431006 h 885825"/>
              <a:gd name="connsiteX10" fmla="*/ 0 w 1302544"/>
              <a:gd name="connsiteY10" fmla="*/ 459581 h 885825"/>
              <a:gd name="connsiteX11" fmla="*/ 66675 w 1302544"/>
              <a:gd name="connsiteY11" fmla="*/ 471487 h 885825"/>
              <a:gd name="connsiteX12" fmla="*/ 50006 w 1302544"/>
              <a:gd name="connsiteY12" fmla="*/ 671512 h 885825"/>
              <a:gd name="connsiteX13" fmla="*/ 154781 w 1302544"/>
              <a:gd name="connsiteY13" fmla="*/ 669131 h 885825"/>
              <a:gd name="connsiteX14" fmla="*/ 207168 w 1302544"/>
              <a:gd name="connsiteY14" fmla="*/ 502444 h 885825"/>
              <a:gd name="connsiteX15" fmla="*/ 581025 w 1302544"/>
              <a:gd name="connsiteY15" fmla="*/ 523874 h 885825"/>
              <a:gd name="connsiteX16" fmla="*/ 628649 w 1302544"/>
              <a:gd name="connsiteY16" fmla="*/ 573882 h 885825"/>
              <a:gd name="connsiteX17" fmla="*/ 559593 w 1302544"/>
              <a:gd name="connsiteY17" fmla="*/ 885825 h 885825"/>
              <a:gd name="connsiteX18" fmla="*/ 692943 w 1302544"/>
              <a:gd name="connsiteY18" fmla="*/ 852487 h 885825"/>
              <a:gd name="connsiteX19" fmla="*/ 826294 w 1302544"/>
              <a:gd name="connsiteY19" fmla="*/ 545306 h 885825"/>
              <a:gd name="connsiteX20" fmla="*/ 1157287 w 1302544"/>
              <a:gd name="connsiteY20" fmla="*/ 531018 h 885825"/>
              <a:gd name="connsiteX21" fmla="*/ 1302544 w 1302544"/>
              <a:gd name="connsiteY21" fmla="*/ 476250 h 885825"/>
              <a:gd name="connsiteX22" fmla="*/ 1157288 w 1302544"/>
              <a:gd name="connsiteY22" fmla="*/ 421482 h 885825"/>
              <a:gd name="connsiteX0" fmla="*/ 1150145 w 1295401"/>
              <a:gd name="connsiteY0" fmla="*/ 421482 h 885825"/>
              <a:gd name="connsiteX1" fmla="*/ 819150 w 1295401"/>
              <a:gd name="connsiteY1" fmla="*/ 409575 h 885825"/>
              <a:gd name="connsiteX2" fmla="*/ 623888 w 1295401"/>
              <a:gd name="connsiteY2" fmla="*/ 50006 h 885825"/>
              <a:gd name="connsiteX3" fmla="*/ 488157 w 1295401"/>
              <a:gd name="connsiteY3" fmla="*/ 0 h 885825"/>
              <a:gd name="connsiteX4" fmla="*/ 619126 w 1295401"/>
              <a:gd name="connsiteY4" fmla="*/ 369094 h 885825"/>
              <a:gd name="connsiteX5" fmla="*/ 573882 w 1295401"/>
              <a:gd name="connsiteY5" fmla="*/ 416719 h 885825"/>
              <a:gd name="connsiteX6" fmla="*/ 204788 w 1295401"/>
              <a:gd name="connsiteY6" fmla="*/ 435769 h 885825"/>
              <a:gd name="connsiteX7" fmla="*/ 138113 w 1295401"/>
              <a:gd name="connsiteY7" fmla="*/ 240506 h 885825"/>
              <a:gd name="connsiteX8" fmla="*/ 35719 w 1295401"/>
              <a:gd name="connsiteY8" fmla="*/ 240506 h 885825"/>
              <a:gd name="connsiteX9" fmla="*/ 59532 w 1295401"/>
              <a:gd name="connsiteY9" fmla="*/ 431006 h 885825"/>
              <a:gd name="connsiteX10" fmla="*/ 0 w 1295401"/>
              <a:gd name="connsiteY10" fmla="*/ 481012 h 885825"/>
              <a:gd name="connsiteX11" fmla="*/ 59532 w 1295401"/>
              <a:gd name="connsiteY11" fmla="*/ 471487 h 885825"/>
              <a:gd name="connsiteX12" fmla="*/ 42863 w 1295401"/>
              <a:gd name="connsiteY12" fmla="*/ 671512 h 885825"/>
              <a:gd name="connsiteX13" fmla="*/ 147638 w 1295401"/>
              <a:gd name="connsiteY13" fmla="*/ 669131 h 885825"/>
              <a:gd name="connsiteX14" fmla="*/ 200025 w 1295401"/>
              <a:gd name="connsiteY14" fmla="*/ 502444 h 885825"/>
              <a:gd name="connsiteX15" fmla="*/ 573882 w 1295401"/>
              <a:gd name="connsiteY15" fmla="*/ 523874 h 885825"/>
              <a:gd name="connsiteX16" fmla="*/ 621506 w 1295401"/>
              <a:gd name="connsiteY16" fmla="*/ 573882 h 885825"/>
              <a:gd name="connsiteX17" fmla="*/ 552450 w 1295401"/>
              <a:gd name="connsiteY17" fmla="*/ 885825 h 885825"/>
              <a:gd name="connsiteX18" fmla="*/ 685800 w 1295401"/>
              <a:gd name="connsiteY18" fmla="*/ 852487 h 885825"/>
              <a:gd name="connsiteX19" fmla="*/ 819151 w 1295401"/>
              <a:gd name="connsiteY19" fmla="*/ 545306 h 885825"/>
              <a:gd name="connsiteX20" fmla="*/ 1150144 w 1295401"/>
              <a:gd name="connsiteY20" fmla="*/ 531018 h 885825"/>
              <a:gd name="connsiteX21" fmla="*/ 1295401 w 1295401"/>
              <a:gd name="connsiteY21" fmla="*/ 476250 h 885825"/>
              <a:gd name="connsiteX22" fmla="*/ 1150145 w 1295401"/>
              <a:gd name="connsiteY22" fmla="*/ 421482 h 885825"/>
              <a:gd name="connsiteX0" fmla="*/ 1150145 w 1295401"/>
              <a:gd name="connsiteY0" fmla="*/ 421482 h 885825"/>
              <a:gd name="connsiteX1" fmla="*/ 819150 w 1295401"/>
              <a:gd name="connsiteY1" fmla="*/ 409575 h 885825"/>
              <a:gd name="connsiteX2" fmla="*/ 623888 w 1295401"/>
              <a:gd name="connsiteY2" fmla="*/ 50006 h 885825"/>
              <a:gd name="connsiteX3" fmla="*/ 488157 w 1295401"/>
              <a:gd name="connsiteY3" fmla="*/ 0 h 885825"/>
              <a:gd name="connsiteX4" fmla="*/ 619126 w 1295401"/>
              <a:gd name="connsiteY4" fmla="*/ 369094 h 885825"/>
              <a:gd name="connsiteX5" fmla="*/ 573882 w 1295401"/>
              <a:gd name="connsiteY5" fmla="*/ 416719 h 885825"/>
              <a:gd name="connsiteX6" fmla="*/ 204788 w 1295401"/>
              <a:gd name="connsiteY6" fmla="*/ 435769 h 885825"/>
              <a:gd name="connsiteX7" fmla="*/ 138113 w 1295401"/>
              <a:gd name="connsiteY7" fmla="*/ 240506 h 885825"/>
              <a:gd name="connsiteX8" fmla="*/ 35719 w 1295401"/>
              <a:gd name="connsiteY8" fmla="*/ 240506 h 885825"/>
              <a:gd name="connsiteX9" fmla="*/ 59532 w 1295401"/>
              <a:gd name="connsiteY9" fmla="*/ 431006 h 885825"/>
              <a:gd name="connsiteX10" fmla="*/ 0 w 1295401"/>
              <a:gd name="connsiteY10" fmla="*/ 481012 h 885825"/>
              <a:gd name="connsiteX11" fmla="*/ 54770 w 1295401"/>
              <a:gd name="connsiteY11" fmla="*/ 500062 h 885825"/>
              <a:gd name="connsiteX12" fmla="*/ 42863 w 1295401"/>
              <a:gd name="connsiteY12" fmla="*/ 671512 h 885825"/>
              <a:gd name="connsiteX13" fmla="*/ 147638 w 1295401"/>
              <a:gd name="connsiteY13" fmla="*/ 669131 h 885825"/>
              <a:gd name="connsiteX14" fmla="*/ 200025 w 1295401"/>
              <a:gd name="connsiteY14" fmla="*/ 502444 h 885825"/>
              <a:gd name="connsiteX15" fmla="*/ 573882 w 1295401"/>
              <a:gd name="connsiteY15" fmla="*/ 523874 h 885825"/>
              <a:gd name="connsiteX16" fmla="*/ 621506 w 1295401"/>
              <a:gd name="connsiteY16" fmla="*/ 573882 h 885825"/>
              <a:gd name="connsiteX17" fmla="*/ 552450 w 1295401"/>
              <a:gd name="connsiteY17" fmla="*/ 885825 h 885825"/>
              <a:gd name="connsiteX18" fmla="*/ 685800 w 1295401"/>
              <a:gd name="connsiteY18" fmla="*/ 852487 h 885825"/>
              <a:gd name="connsiteX19" fmla="*/ 819151 w 1295401"/>
              <a:gd name="connsiteY19" fmla="*/ 545306 h 885825"/>
              <a:gd name="connsiteX20" fmla="*/ 1150144 w 1295401"/>
              <a:gd name="connsiteY20" fmla="*/ 531018 h 885825"/>
              <a:gd name="connsiteX21" fmla="*/ 1295401 w 1295401"/>
              <a:gd name="connsiteY21" fmla="*/ 476250 h 885825"/>
              <a:gd name="connsiteX22" fmla="*/ 1150145 w 1295401"/>
              <a:gd name="connsiteY22" fmla="*/ 421482 h 885825"/>
              <a:gd name="connsiteX0" fmla="*/ 1150145 w 1295401"/>
              <a:gd name="connsiteY0" fmla="*/ 421482 h 885825"/>
              <a:gd name="connsiteX1" fmla="*/ 819150 w 1295401"/>
              <a:gd name="connsiteY1" fmla="*/ 409575 h 885825"/>
              <a:gd name="connsiteX2" fmla="*/ 623888 w 1295401"/>
              <a:gd name="connsiteY2" fmla="*/ 50006 h 885825"/>
              <a:gd name="connsiteX3" fmla="*/ 488157 w 1295401"/>
              <a:gd name="connsiteY3" fmla="*/ 0 h 885825"/>
              <a:gd name="connsiteX4" fmla="*/ 619126 w 1295401"/>
              <a:gd name="connsiteY4" fmla="*/ 369094 h 885825"/>
              <a:gd name="connsiteX5" fmla="*/ 573882 w 1295401"/>
              <a:gd name="connsiteY5" fmla="*/ 416719 h 885825"/>
              <a:gd name="connsiteX6" fmla="*/ 204788 w 1295401"/>
              <a:gd name="connsiteY6" fmla="*/ 435769 h 885825"/>
              <a:gd name="connsiteX7" fmla="*/ 138113 w 1295401"/>
              <a:gd name="connsiteY7" fmla="*/ 240506 h 885825"/>
              <a:gd name="connsiteX8" fmla="*/ 35719 w 1295401"/>
              <a:gd name="connsiteY8" fmla="*/ 240506 h 885825"/>
              <a:gd name="connsiteX9" fmla="*/ 59532 w 1295401"/>
              <a:gd name="connsiteY9" fmla="*/ 431006 h 885825"/>
              <a:gd name="connsiteX10" fmla="*/ 0 w 1295401"/>
              <a:gd name="connsiteY10" fmla="*/ 481012 h 885825"/>
              <a:gd name="connsiteX11" fmla="*/ 54770 w 1295401"/>
              <a:gd name="connsiteY11" fmla="*/ 500062 h 885825"/>
              <a:gd name="connsiteX12" fmla="*/ 42863 w 1295401"/>
              <a:gd name="connsiteY12" fmla="*/ 671512 h 885825"/>
              <a:gd name="connsiteX13" fmla="*/ 147638 w 1295401"/>
              <a:gd name="connsiteY13" fmla="*/ 669131 h 885825"/>
              <a:gd name="connsiteX14" fmla="*/ 204787 w 1295401"/>
              <a:gd name="connsiteY14" fmla="*/ 504825 h 885825"/>
              <a:gd name="connsiteX15" fmla="*/ 573882 w 1295401"/>
              <a:gd name="connsiteY15" fmla="*/ 523874 h 885825"/>
              <a:gd name="connsiteX16" fmla="*/ 621506 w 1295401"/>
              <a:gd name="connsiteY16" fmla="*/ 573882 h 885825"/>
              <a:gd name="connsiteX17" fmla="*/ 552450 w 1295401"/>
              <a:gd name="connsiteY17" fmla="*/ 885825 h 885825"/>
              <a:gd name="connsiteX18" fmla="*/ 685800 w 1295401"/>
              <a:gd name="connsiteY18" fmla="*/ 852487 h 885825"/>
              <a:gd name="connsiteX19" fmla="*/ 819151 w 1295401"/>
              <a:gd name="connsiteY19" fmla="*/ 545306 h 885825"/>
              <a:gd name="connsiteX20" fmla="*/ 1150144 w 1295401"/>
              <a:gd name="connsiteY20" fmla="*/ 531018 h 885825"/>
              <a:gd name="connsiteX21" fmla="*/ 1295401 w 1295401"/>
              <a:gd name="connsiteY21" fmla="*/ 476250 h 885825"/>
              <a:gd name="connsiteX22" fmla="*/ 1150145 w 1295401"/>
              <a:gd name="connsiteY22" fmla="*/ 421482 h 885825"/>
              <a:gd name="connsiteX0" fmla="*/ 1150145 w 1295401"/>
              <a:gd name="connsiteY0" fmla="*/ 421482 h 885825"/>
              <a:gd name="connsiteX1" fmla="*/ 819150 w 1295401"/>
              <a:gd name="connsiteY1" fmla="*/ 409575 h 885825"/>
              <a:gd name="connsiteX2" fmla="*/ 623888 w 1295401"/>
              <a:gd name="connsiteY2" fmla="*/ 50006 h 885825"/>
              <a:gd name="connsiteX3" fmla="*/ 488157 w 1295401"/>
              <a:gd name="connsiteY3" fmla="*/ 0 h 885825"/>
              <a:gd name="connsiteX4" fmla="*/ 619126 w 1295401"/>
              <a:gd name="connsiteY4" fmla="*/ 369094 h 885825"/>
              <a:gd name="connsiteX5" fmla="*/ 573882 w 1295401"/>
              <a:gd name="connsiteY5" fmla="*/ 416719 h 885825"/>
              <a:gd name="connsiteX6" fmla="*/ 204788 w 1295401"/>
              <a:gd name="connsiteY6" fmla="*/ 435769 h 885825"/>
              <a:gd name="connsiteX7" fmla="*/ 138113 w 1295401"/>
              <a:gd name="connsiteY7" fmla="*/ 240506 h 885825"/>
              <a:gd name="connsiteX8" fmla="*/ 35719 w 1295401"/>
              <a:gd name="connsiteY8" fmla="*/ 240506 h 885825"/>
              <a:gd name="connsiteX9" fmla="*/ 59532 w 1295401"/>
              <a:gd name="connsiteY9" fmla="*/ 431006 h 885825"/>
              <a:gd name="connsiteX10" fmla="*/ 0 w 1295401"/>
              <a:gd name="connsiteY10" fmla="*/ 481012 h 885825"/>
              <a:gd name="connsiteX11" fmla="*/ 54770 w 1295401"/>
              <a:gd name="connsiteY11" fmla="*/ 500062 h 885825"/>
              <a:gd name="connsiteX12" fmla="*/ 42863 w 1295401"/>
              <a:gd name="connsiteY12" fmla="*/ 671512 h 885825"/>
              <a:gd name="connsiteX13" fmla="*/ 147638 w 1295401"/>
              <a:gd name="connsiteY13" fmla="*/ 669131 h 885825"/>
              <a:gd name="connsiteX14" fmla="*/ 204787 w 1295401"/>
              <a:gd name="connsiteY14" fmla="*/ 507207 h 885825"/>
              <a:gd name="connsiteX15" fmla="*/ 573882 w 1295401"/>
              <a:gd name="connsiteY15" fmla="*/ 523874 h 885825"/>
              <a:gd name="connsiteX16" fmla="*/ 621506 w 1295401"/>
              <a:gd name="connsiteY16" fmla="*/ 573882 h 885825"/>
              <a:gd name="connsiteX17" fmla="*/ 552450 w 1295401"/>
              <a:gd name="connsiteY17" fmla="*/ 885825 h 885825"/>
              <a:gd name="connsiteX18" fmla="*/ 685800 w 1295401"/>
              <a:gd name="connsiteY18" fmla="*/ 852487 h 885825"/>
              <a:gd name="connsiteX19" fmla="*/ 819151 w 1295401"/>
              <a:gd name="connsiteY19" fmla="*/ 545306 h 885825"/>
              <a:gd name="connsiteX20" fmla="*/ 1150144 w 1295401"/>
              <a:gd name="connsiteY20" fmla="*/ 531018 h 885825"/>
              <a:gd name="connsiteX21" fmla="*/ 1295401 w 1295401"/>
              <a:gd name="connsiteY21" fmla="*/ 476250 h 885825"/>
              <a:gd name="connsiteX22" fmla="*/ 1150145 w 1295401"/>
              <a:gd name="connsiteY22" fmla="*/ 421482 h 885825"/>
              <a:gd name="connsiteX0" fmla="*/ 1150145 w 1295401"/>
              <a:gd name="connsiteY0" fmla="*/ 421482 h 900113"/>
              <a:gd name="connsiteX1" fmla="*/ 819150 w 1295401"/>
              <a:gd name="connsiteY1" fmla="*/ 409575 h 900113"/>
              <a:gd name="connsiteX2" fmla="*/ 623888 w 1295401"/>
              <a:gd name="connsiteY2" fmla="*/ 50006 h 900113"/>
              <a:gd name="connsiteX3" fmla="*/ 488157 w 1295401"/>
              <a:gd name="connsiteY3" fmla="*/ 0 h 900113"/>
              <a:gd name="connsiteX4" fmla="*/ 619126 w 1295401"/>
              <a:gd name="connsiteY4" fmla="*/ 369094 h 900113"/>
              <a:gd name="connsiteX5" fmla="*/ 573882 w 1295401"/>
              <a:gd name="connsiteY5" fmla="*/ 416719 h 900113"/>
              <a:gd name="connsiteX6" fmla="*/ 204788 w 1295401"/>
              <a:gd name="connsiteY6" fmla="*/ 435769 h 900113"/>
              <a:gd name="connsiteX7" fmla="*/ 138113 w 1295401"/>
              <a:gd name="connsiteY7" fmla="*/ 240506 h 900113"/>
              <a:gd name="connsiteX8" fmla="*/ 35719 w 1295401"/>
              <a:gd name="connsiteY8" fmla="*/ 240506 h 900113"/>
              <a:gd name="connsiteX9" fmla="*/ 59532 w 1295401"/>
              <a:gd name="connsiteY9" fmla="*/ 431006 h 900113"/>
              <a:gd name="connsiteX10" fmla="*/ 0 w 1295401"/>
              <a:gd name="connsiteY10" fmla="*/ 481012 h 900113"/>
              <a:gd name="connsiteX11" fmla="*/ 54770 w 1295401"/>
              <a:gd name="connsiteY11" fmla="*/ 500062 h 900113"/>
              <a:gd name="connsiteX12" fmla="*/ 42863 w 1295401"/>
              <a:gd name="connsiteY12" fmla="*/ 671512 h 900113"/>
              <a:gd name="connsiteX13" fmla="*/ 147638 w 1295401"/>
              <a:gd name="connsiteY13" fmla="*/ 669131 h 900113"/>
              <a:gd name="connsiteX14" fmla="*/ 204787 w 1295401"/>
              <a:gd name="connsiteY14" fmla="*/ 507207 h 900113"/>
              <a:gd name="connsiteX15" fmla="*/ 573882 w 1295401"/>
              <a:gd name="connsiteY15" fmla="*/ 523874 h 900113"/>
              <a:gd name="connsiteX16" fmla="*/ 621506 w 1295401"/>
              <a:gd name="connsiteY16" fmla="*/ 573882 h 900113"/>
              <a:gd name="connsiteX17" fmla="*/ 485775 w 1295401"/>
              <a:gd name="connsiteY17" fmla="*/ 900113 h 900113"/>
              <a:gd name="connsiteX18" fmla="*/ 685800 w 1295401"/>
              <a:gd name="connsiteY18" fmla="*/ 852487 h 900113"/>
              <a:gd name="connsiteX19" fmla="*/ 819151 w 1295401"/>
              <a:gd name="connsiteY19" fmla="*/ 545306 h 900113"/>
              <a:gd name="connsiteX20" fmla="*/ 1150144 w 1295401"/>
              <a:gd name="connsiteY20" fmla="*/ 531018 h 900113"/>
              <a:gd name="connsiteX21" fmla="*/ 1295401 w 1295401"/>
              <a:gd name="connsiteY21" fmla="*/ 476250 h 900113"/>
              <a:gd name="connsiteX22" fmla="*/ 1150145 w 1295401"/>
              <a:gd name="connsiteY22" fmla="*/ 421482 h 900113"/>
              <a:gd name="connsiteX0" fmla="*/ 1150145 w 1295401"/>
              <a:gd name="connsiteY0" fmla="*/ 421482 h 900113"/>
              <a:gd name="connsiteX1" fmla="*/ 819150 w 1295401"/>
              <a:gd name="connsiteY1" fmla="*/ 409575 h 900113"/>
              <a:gd name="connsiteX2" fmla="*/ 623888 w 1295401"/>
              <a:gd name="connsiteY2" fmla="*/ 50006 h 900113"/>
              <a:gd name="connsiteX3" fmla="*/ 488157 w 1295401"/>
              <a:gd name="connsiteY3" fmla="*/ 0 h 900113"/>
              <a:gd name="connsiteX4" fmla="*/ 619126 w 1295401"/>
              <a:gd name="connsiteY4" fmla="*/ 369094 h 900113"/>
              <a:gd name="connsiteX5" fmla="*/ 573882 w 1295401"/>
              <a:gd name="connsiteY5" fmla="*/ 416719 h 900113"/>
              <a:gd name="connsiteX6" fmla="*/ 204788 w 1295401"/>
              <a:gd name="connsiteY6" fmla="*/ 435769 h 900113"/>
              <a:gd name="connsiteX7" fmla="*/ 138113 w 1295401"/>
              <a:gd name="connsiteY7" fmla="*/ 240506 h 900113"/>
              <a:gd name="connsiteX8" fmla="*/ 35719 w 1295401"/>
              <a:gd name="connsiteY8" fmla="*/ 240506 h 900113"/>
              <a:gd name="connsiteX9" fmla="*/ 59532 w 1295401"/>
              <a:gd name="connsiteY9" fmla="*/ 431006 h 900113"/>
              <a:gd name="connsiteX10" fmla="*/ 0 w 1295401"/>
              <a:gd name="connsiteY10" fmla="*/ 481012 h 900113"/>
              <a:gd name="connsiteX11" fmla="*/ 54770 w 1295401"/>
              <a:gd name="connsiteY11" fmla="*/ 500062 h 900113"/>
              <a:gd name="connsiteX12" fmla="*/ 42863 w 1295401"/>
              <a:gd name="connsiteY12" fmla="*/ 671512 h 900113"/>
              <a:gd name="connsiteX13" fmla="*/ 147638 w 1295401"/>
              <a:gd name="connsiteY13" fmla="*/ 669131 h 900113"/>
              <a:gd name="connsiteX14" fmla="*/ 204787 w 1295401"/>
              <a:gd name="connsiteY14" fmla="*/ 507207 h 900113"/>
              <a:gd name="connsiteX15" fmla="*/ 573882 w 1295401"/>
              <a:gd name="connsiteY15" fmla="*/ 523874 h 900113"/>
              <a:gd name="connsiteX16" fmla="*/ 621506 w 1295401"/>
              <a:gd name="connsiteY16" fmla="*/ 573882 h 900113"/>
              <a:gd name="connsiteX17" fmla="*/ 485775 w 1295401"/>
              <a:gd name="connsiteY17" fmla="*/ 900113 h 900113"/>
              <a:gd name="connsiteX18" fmla="*/ 621507 w 1295401"/>
              <a:gd name="connsiteY18" fmla="*/ 852487 h 900113"/>
              <a:gd name="connsiteX19" fmla="*/ 819151 w 1295401"/>
              <a:gd name="connsiteY19" fmla="*/ 545306 h 900113"/>
              <a:gd name="connsiteX20" fmla="*/ 1150144 w 1295401"/>
              <a:gd name="connsiteY20" fmla="*/ 531018 h 900113"/>
              <a:gd name="connsiteX21" fmla="*/ 1295401 w 1295401"/>
              <a:gd name="connsiteY21" fmla="*/ 476250 h 900113"/>
              <a:gd name="connsiteX22" fmla="*/ 1150145 w 1295401"/>
              <a:gd name="connsiteY22" fmla="*/ 421482 h 900113"/>
              <a:gd name="connsiteX0" fmla="*/ 1150145 w 1295401"/>
              <a:gd name="connsiteY0" fmla="*/ 421482 h 900113"/>
              <a:gd name="connsiteX1" fmla="*/ 819150 w 1295401"/>
              <a:gd name="connsiteY1" fmla="*/ 409575 h 900113"/>
              <a:gd name="connsiteX2" fmla="*/ 623888 w 1295401"/>
              <a:gd name="connsiteY2" fmla="*/ 50006 h 900113"/>
              <a:gd name="connsiteX3" fmla="*/ 488157 w 1295401"/>
              <a:gd name="connsiteY3" fmla="*/ 0 h 900113"/>
              <a:gd name="connsiteX4" fmla="*/ 619126 w 1295401"/>
              <a:gd name="connsiteY4" fmla="*/ 369094 h 900113"/>
              <a:gd name="connsiteX5" fmla="*/ 573882 w 1295401"/>
              <a:gd name="connsiteY5" fmla="*/ 416719 h 900113"/>
              <a:gd name="connsiteX6" fmla="*/ 204788 w 1295401"/>
              <a:gd name="connsiteY6" fmla="*/ 435769 h 900113"/>
              <a:gd name="connsiteX7" fmla="*/ 138113 w 1295401"/>
              <a:gd name="connsiteY7" fmla="*/ 240506 h 900113"/>
              <a:gd name="connsiteX8" fmla="*/ 35719 w 1295401"/>
              <a:gd name="connsiteY8" fmla="*/ 240506 h 900113"/>
              <a:gd name="connsiteX9" fmla="*/ 59532 w 1295401"/>
              <a:gd name="connsiteY9" fmla="*/ 431006 h 900113"/>
              <a:gd name="connsiteX10" fmla="*/ 0 w 1295401"/>
              <a:gd name="connsiteY10" fmla="*/ 481012 h 900113"/>
              <a:gd name="connsiteX11" fmla="*/ 54770 w 1295401"/>
              <a:gd name="connsiteY11" fmla="*/ 500062 h 900113"/>
              <a:gd name="connsiteX12" fmla="*/ 42863 w 1295401"/>
              <a:gd name="connsiteY12" fmla="*/ 671512 h 900113"/>
              <a:gd name="connsiteX13" fmla="*/ 147638 w 1295401"/>
              <a:gd name="connsiteY13" fmla="*/ 669131 h 900113"/>
              <a:gd name="connsiteX14" fmla="*/ 204787 w 1295401"/>
              <a:gd name="connsiteY14" fmla="*/ 507207 h 900113"/>
              <a:gd name="connsiteX15" fmla="*/ 573882 w 1295401"/>
              <a:gd name="connsiteY15" fmla="*/ 523874 h 900113"/>
              <a:gd name="connsiteX16" fmla="*/ 621506 w 1295401"/>
              <a:gd name="connsiteY16" fmla="*/ 573882 h 900113"/>
              <a:gd name="connsiteX17" fmla="*/ 485775 w 1295401"/>
              <a:gd name="connsiteY17" fmla="*/ 900113 h 900113"/>
              <a:gd name="connsiteX18" fmla="*/ 621507 w 1295401"/>
              <a:gd name="connsiteY18" fmla="*/ 852487 h 900113"/>
              <a:gd name="connsiteX19" fmla="*/ 819151 w 1295401"/>
              <a:gd name="connsiteY19" fmla="*/ 545306 h 900113"/>
              <a:gd name="connsiteX20" fmla="*/ 1150144 w 1295401"/>
              <a:gd name="connsiteY20" fmla="*/ 531018 h 900113"/>
              <a:gd name="connsiteX21" fmla="*/ 1295401 w 1295401"/>
              <a:gd name="connsiteY21" fmla="*/ 476250 h 900113"/>
              <a:gd name="connsiteX22" fmla="*/ 1150145 w 1295401"/>
              <a:gd name="connsiteY22" fmla="*/ 421482 h 900113"/>
              <a:gd name="connsiteX0" fmla="*/ 1150145 w 1295401"/>
              <a:gd name="connsiteY0" fmla="*/ 421482 h 900113"/>
              <a:gd name="connsiteX1" fmla="*/ 819150 w 1295401"/>
              <a:gd name="connsiteY1" fmla="*/ 409575 h 900113"/>
              <a:gd name="connsiteX2" fmla="*/ 621507 w 1295401"/>
              <a:gd name="connsiteY2" fmla="*/ 52387 h 900113"/>
              <a:gd name="connsiteX3" fmla="*/ 488157 w 1295401"/>
              <a:gd name="connsiteY3" fmla="*/ 0 h 900113"/>
              <a:gd name="connsiteX4" fmla="*/ 619126 w 1295401"/>
              <a:gd name="connsiteY4" fmla="*/ 369094 h 900113"/>
              <a:gd name="connsiteX5" fmla="*/ 573882 w 1295401"/>
              <a:gd name="connsiteY5" fmla="*/ 416719 h 900113"/>
              <a:gd name="connsiteX6" fmla="*/ 204788 w 1295401"/>
              <a:gd name="connsiteY6" fmla="*/ 435769 h 900113"/>
              <a:gd name="connsiteX7" fmla="*/ 138113 w 1295401"/>
              <a:gd name="connsiteY7" fmla="*/ 240506 h 900113"/>
              <a:gd name="connsiteX8" fmla="*/ 35719 w 1295401"/>
              <a:gd name="connsiteY8" fmla="*/ 240506 h 900113"/>
              <a:gd name="connsiteX9" fmla="*/ 59532 w 1295401"/>
              <a:gd name="connsiteY9" fmla="*/ 431006 h 900113"/>
              <a:gd name="connsiteX10" fmla="*/ 0 w 1295401"/>
              <a:gd name="connsiteY10" fmla="*/ 481012 h 900113"/>
              <a:gd name="connsiteX11" fmla="*/ 54770 w 1295401"/>
              <a:gd name="connsiteY11" fmla="*/ 500062 h 900113"/>
              <a:gd name="connsiteX12" fmla="*/ 42863 w 1295401"/>
              <a:gd name="connsiteY12" fmla="*/ 671512 h 900113"/>
              <a:gd name="connsiteX13" fmla="*/ 147638 w 1295401"/>
              <a:gd name="connsiteY13" fmla="*/ 669131 h 900113"/>
              <a:gd name="connsiteX14" fmla="*/ 204787 w 1295401"/>
              <a:gd name="connsiteY14" fmla="*/ 507207 h 900113"/>
              <a:gd name="connsiteX15" fmla="*/ 573882 w 1295401"/>
              <a:gd name="connsiteY15" fmla="*/ 523874 h 900113"/>
              <a:gd name="connsiteX16" fmla="*/ 621506 w 1295401"/>
              <a:gd name="connsiteY16" fmla="*/ 573882 h 900113"/>
              <a:gd name="connsiteX17" fmla="*/ 485775 w 1295401"/>
              <a:gd name="connsiteY17" fmla="*/ 900113 h 900113"/>
              <a:gd name="connsiteX18" fmla="*/ 621507 w 1295401"/>
              <a:gd name="connsiteY18" fmla="*/ 852487 h 900113"/>
              <a:gd name="connsiteX19" fmla="*/ 819151 w 1295401"/>
              <a:gd name="connsiteY19" fmla="*/ 545306 h 900113"/>
              <a:gd name="connsiteX20" fmla="*/ 1150144 w 1295401"/>
              <a:gd name="connsiteY20" fmla="*/ 531018 h 900113"/>
              <a:gd name="connsiteX21" fmla="*/ 1295401 w 1295401"/>
              <a:gd name="connsiteY21" fmla="*/ 476250 h 900113"/>
              <a:gd name="connsiteX22" fmla="*/ 1150145 w 1295401"/>
              <a:gd name="connsiteY22" fmla="*/ 421482 h 900113"/>
              <a:gd name="connsiteX0" fmla="*/ 1150145 w 1295401"/>
              <a:gd name="connsiteY0" fmla="*/ 421482 h 897731"/>
              <a:gd name="connsiteX1" fmla="*/ 819150 w 1295401"/>
              <a:gd name="connsiteY1" fmla="*/ 409575 h 897731"/>
              <a:gd name="connsiteX2" fmla="*/ 621507 w 1295401"/>
              <a:gd name="connsiteY2" fmla="*/ 52387 h 897731"/>
              <a:gd name="connsiteX3" fmla="*/ 488157 w 1295401"/>
              <a:gd name="connsiteY3" fmla="*/ 0 h 897731"/>
              <a:gd name="connsiteX4" fmla="*/ 619126 w 1295401"/>
              <a:gd name="connsiteY4" fmla="*/ 369094 h 897731"/>
              <a:gd name="connsiteX5" fmla="*/ 573882 w 1295401"/>
              <a:gd name="connsiteY5" fmla="*/ 416719 h 897731"/>
              <a:gd name="connsiteX6" fmla="*/ 204788 w 1295401"/>
              <a:gd name="connsiteY6" fmla="*/ 435769 h 897731"/>
              <a:gd name="connsiteX7" fmla="*/ 138113 w 1295401"/>
              <a:gd name="connsiteY7" fmla="*/ 240506 h 897731"/>
              <a:gd name="connsiteX8" fmla="*/ 35719 w 1295401"/>
              <a:gd name="connsiteY8" fmla="*/ 240506 h 897731"/>
              <a:gd name="connsiteX9" fmla="*/ 59532 w 1295401"/>
              <a:gd name="connsiteY9" fmla="*/ 431006 h 897731"/>
              <a:gd name="connsiteX10" fmla="*/ 0 w 1295401"/>
              <a:gd name="connsiteY10" fmla="*/ 481012 h 897731"/>
              <a:gd name="connsiteX11" fmla="*/ 54770 w 1295401"/>
              <a:gd name="connsiteY11" fmla="*/ 500062 h 897731"/>
              <a:gd name="connsiteX12" fmla="*/ 42863 w 1295401"/>
              <a:gd name="connsiteY12" fmla="*/ 671512 h 897731"/>
              <a:gd name="connsiteX13" fmla="*/ 147638 w 1295401"/>
              <a:gd name="connsiteY13" fmla="*/ 669131 h 897731"/>
              <a:gd name="connsiteX14" fmla="*/ 204787 w 1295401"/>
              <a:gd name="connsiteY14" fmla="*/ 507207 h 897731"/>
              <a:gd name="connsiteX15" fmla="*/ 573882 w 1295401"/>
              <a:gd name="connsiteY15" fmla="*/ 523874 h 897731"/>
              <a:gd name="connsiteX16" fmla="*/ 621506 w 1295401"/>
              <a:gd name="connsiteY16" fmla="*/ 573882 h 897731"/>
              <a:gd name="connsiteX17" fmla="*/ 488157 w 1295401"/>
              <a:gd name="connsiteY17" fmla="*/ 897731 h 897731"/>
              <a:gd name="connsiteX18" fmla="*/ 621507 w 1295401"/>
              <a:gd name="connsiteY18" fmla="*/ 852487 h 897731"/>
              <a:gd name="connsiteX19" fmla="*/ 819151 w 1295401"/>
              <a:gd name="connsiteY19" fmla="*/ 545306 h 897731"/>
              <a:gd name="connsiteX20" fmla="*/ 1150144 w 1295401"/>
              <a:gd name="connsiteY20" fmla="*/ 531018 h 897731"/>
              <a:gd name="connsiteX21" fmla="*/ 1295401 w 1295401"/>
              <a:gd name="connsiteY21" fmla="*/ 476250 h 897731"/>
              <a:gd name="connsiteX22" fmla="*/ 1150145 w 1295401"/>
              <a:gd name="connsiteY22" fmla="*/ 421482 h 897731"/>
              <a:gd name="connsiteX0" fmla="*/ 1154907 w 1300163"/>
              <a:gd name="connsiteY0" fmla="*/ 421482 h 897731"/>
              <a:gd name="connsiteX1" fmla="*/ 823912 w 1300163"/>
              <a:gd name="connsiteY1" fmla="*/ 409575 h 897731"/>
              <a:gd name="connsiteX2" fmla="*/ 626269 w 1300163"/>
              <a:gd name="connsiteY2" fmla="*/ 52387 h 897731"/>
              <a:gd name="connsiteX3" fmla="*/ 492919 w 1300163"/>
              <a:gd name="connsiteY3" fmla="*/ 0 h 897731"/>
              <a:gd name="connsiteX4" fmla="*/ 623888 w 1300163"/>
              <a:gd name="connsiteY4" fmla="*/ 369094 h 897731"/>
              <a:gd name="connsiteX5" fmla="*/ 578644 w 1300163"/>
              <a:gd name="connsiteY5" fmla="*/ 416719 h 897731"/>
              <a:gd name="connsiteX6" fmla="*/ 209550 w 1300163"/>
              <a:gd name="connsiteY6" fmla="*/ 435769 h 897731"/>
              <a:gd name="connsiteX7" fmla="*/ 142875 w 1300163"/>
              <a:gd name="connsiteY7" fmla="*/ 240506 h 897731"/>
              <a:gd name="connsiteX8" fmla="*/ 40481 w 1300163"/>
              <a:gd name="connsiteY8" fmla="*/ 240506 h 897731"/>
              <a:gd name="connsiteX9" fmla="*/ 64294 w 1300163"/>
              <a:gd name="connsiteY9" fmla="*/ 431006 h 897731"/>
              <a:gd name="connsiteX10" fmla="*/ 0 w 1300163"/>
              <a:gd name="connsiteY10" fmla="*/ 469106 h 897731"/>
              <a:gd name="connsiteX11" fmla="*/ 59532 w 1300163"/>
              <a:gd name="connsiteY11" fmla="*/ 500062 h 897731"/>
              <a:gd name="connsiteX12" fmla="*/ 47625 w 1300163"/>
              <a:gd name="connsiteY12" fmla="*/ 671512 h 897731"/>
              <a:gd name="connsiteX13" fmla="*/ 152400 w 1300163"/>
              <a:gd name="connsiteY13" fmla="*/ 669131 h 897731"/>
              <a:gd name="connsiteX14" fmla="*/ 209549 w 1300163"/>
              <a:gd name="connsiteY14" fmla="*/ 507207 h 897731"/>
              <a:gd name="connsiteX15" fmla="*/ 578644 w 1300163"/>
              <a:gd name="connsiteY15" fmla="*/ 523874 h 897731"/>
              <a:gd name="connsiteX16" fmla="*/ 626268 w 1300163"/>
              <a:gd name="connsiteY16" fmla="*/ 573882 h 897731"/>
              <a:gd name="connsiteX17" fmla="*/ 492919 w 1300163"/>
              <a:gd name="connsiteY17" fmla="*/ 897731 h 897731"/>
              <a:gd name="connsiteX18" fmla="*/ 626269 w 1300163"/>
              <a:gd name="connsiteY18" fmla="*/ 852487 h 897731"/>
              <a:gd name="connsiteX19" fmla="*/ 823913 w 1300163"/>
              <a:gd name="connsiteY19" fmla="*/ 545306 h 897731"/>
              <a:gd name="connsiteX20" fmla="*/ 1154906 w 1300163"/>
              <a:gd name="connsiteY20" fmla="*/ 531018 h 897731"/>
              <a:gd name="connsiteX21" fmla="*/ 1300163 w 1300163"/>
              <a:gd name="connsiteY21" fmla="*/ 476250 h 897731"/>
              <a:gd name="connsiteX22" fmla="*/ 1154907 w 1300163"/>
              <a:gd name="connsiteY22" fmla="*/ 421482 h 897731"/>
              <a:gd name="connsiteX0" fmla="*/ 1154907 w 1300163"/>
              <a:gd name="connsiteY0" fmla="*/ 421482 h 897731"/>
              <a:gd name="connsiteX1" fmla="*/ 823912 w 1300163"/>
              <a:gd name="connsiteY1" fmla="*/ 409575 h 897731"/>
              <a:gd name="connsiteX2" fmla="*/ 626269 w 1300163"/>
              <a:gd name="connsiteY2" fmla="*/ 52387 h 897731"/>
              <a:gd name="connsiteX3" fmla="*/ 492919 w 1300163"/>
              <a:gd name="connsiteY3" fmla="*/ 0 h 897731"/>
              <a:gd name="connsiteX4" fmla="*/ 623888 w 1300163"/>
              <a:gd name="connsiteY4" fmla="*/ 369094 h 897731"/>
              <a:gd name="connsiteX5" fmla="*/ 578644 w 1300163"/>
              <a:gd name="connsiteY5" fmla="*/ 416719 h 897731"/>
              <a:gd name="connsiteX6" fmla="*/ 209550 w 1300163"/>
              <a:gd name="connsiteY6" fmla="*/ 435769 h 897731"/>
              <a:gd name="connsiteX7" fmla="*/ 142875 w 1300163"/>
              <a:gd name="connsiteY7" fmla="*/ 240506 h 897731"/>
              <a:gd name="connsiteX8" fmla="*/ 40481 w 1300163"/>
              <a:gd name="connsiteY8" fmla="*/ 240506 h 897731"/>
              <a:gd name="connsiteX9" fmla="*/ 64294 w 1300163"/>
              <a:gd name="connsiteY9" fmla="*/ 431006 h 897731"/>
              <a:gd name="connsiteX10" fmla="*/ 0 w 1300163"/>
              <a:gd name="connsiteY10" fmla="*/ 471488 h 897731"/>
              <a:gd name="connsiteX11" fmla="*/ 59532 w 1300163"/>
              <a:gd name="connsiteY11" fmla="*/ 500062 h 897731"/>
              <a:gd name="connsiteX12" fmla="*/ 47625 w 1300163"/>
              <a:gd name="connsiteY12" fmla="*/ 671512 h 897731"/>
              <a:gd name="connsiteX13" fmla="*/ 152400 w 1300163"/>
              <a:gd name="connsiteY13" fmla="*/ 669131 h 897731"/>
              <a:gd name="connsiteX14" fmla="*/ 209549 w 1300163"/>
              <a:gd name="connsiteY14" fmla="*/ 507207 h 897731"/>
              <a:gd name="connsiteX15" fmla="*/ 578644 w 1300163"/>
              <a:gd name="connsiteY15" fmla="*/ 523874 h 897731"/>
              <a:gd name="connsiteX16" fmla="*/ 626268 w 1300163"/>
              <a:gd name="connsiteY16" fmla="*/ 573882 h 897731"/>
              <a:gd name="connsiteX17" fmla="*/ 492919 w 1300163"/>
              <a:gd name="connsiteY17" fmla="*/ 897731 h 897731"/>
              <a:gd name="connsiteX18" fmla="*/ 626269 w 1300163"/>
              <a:gd name="connsiteY18" fmla="*/ 852487 h 897731"/>
              <a:gd name="connsiteX19" fmla="*/ 823913 w 1300163"/>
              <a:gd name="connsiteY19" fmla="*/ 545306 h 897731"/>
              <a:gd name="connsiteX20" fmla="*/ 1154906 w 1300163"/>
              <a:gd name="connsiteY20" fmla="*/ 531018 h 897731"/>
              <a:gd name="connsiteX21" fmla="*/ 1300163 w 1300163"/>
              <a:gd name="connsiteY21" fmla="*/ 476250 h 897731"/>
              <a:gd name="connsiteX22" fmla="*/ 1154907 w 1300163"/>
              <a:gd name="connsiteY22" fmla="*/ 421482 h 897731"/>
              <a:gd name="connsiteX0" fmla="*/ 1154907 w 1300163"/>
              <a:gd name="connsiteY0" fmla="*/ 421482 h 897731"/>
              <a:gd name="connsiteX1" fmla="*/ 823912 w 1300163"/>
              <a:gd name="connsiteY1" fmla="*/ 409575 h 897731"/>
              <a:gd name="connsiteX2" fmla="*/ 626269 w 1300163"/>
              <a:gd name="connsiteY2" fmla="*/ 52387 h 897731"/>
              <a:gd name="connsiteX3" fmla="*/ 492919 w 1300163"/>
              <a:gd name="connsiteY3" fmla="*/ 0 h 897731"/>
              <a:gd name="connsiteX4" fmla="*/ 623888 w 1300163"/>
              <a:gd name="connsiteY4" fmla="*/ 369094 h 897731"/>
              <a:gd name="connsiteX5" fmla="*/ 578644 w 1300163"/>
              <a:gd name="connsiteY5" fmla="*/ 416719 h 897731"/>
              <a:gd name="connsiteX6" fmla="*/ 209550 w 1300163"/>
              <a:gd name="connsiteY6" fmla="*/ 435769 h 897731"/>
              <a:gd name="connsiteX7" fmla="*/ 142875 w 1300163"/>
              <a:gd name="connsiteY7" fmla="*/ 240506 h 897731"/>
              <a:gd name="connsiteX8" fmla="*/ 40481 w 1300163"/>
              <a:gd name="connsiteY8" fmla="*/ 240506 h 897731"/>
              <a:gd name="connsiteX9" fmla="*/ 64294 w 1300163"/>
              <a:gd name="connsiteY9" fmla="*/ 431006 h 897731"/>
              <a:gd name="connsiteX10" fmla="*/ 0 w 1300163"/>
              <a:gd name="connsiteY10" fmla="*/ 476250 h 897731"/>
              <a:gd name="connsiteX11" fmla="*/ 59532 w 1300163"/>
              <a:gd name="connsiteY11" fmla="*/ 500062 h 897731"/>
              <a:gd name="connsiteX12" fmla="*/ 47625 w 1300163"/>
              <a:gd name="connsiteY12" fmla="*/ 671512 h 897731"/>
              <a:gd name="connsiteX13" fmla="*/ 152400 w 1300163"/>
              <a:gd name="connsiteY13" fmla="*/ 669131 h 897731"/>
              <a:gd name="connsiteX14" fmla="*/ 209549 w 1300163"/>
              <a:gd name="connsiteY14" fmla="*/ 507207 h 897731"/>
              <a:gd name="connsiteX15" fmla="*/ 578644 w 1300163"/>
              <a:gd name="connsiteY15" fmla="*/ 523874 h 897731"/>
              <a:gd name="connsiteX16" fmla="*/ 626268 w 1300163"/>
              <a:gd name="connsiteY16" fmla="*/ 573882 h 897731"/>
              <a:gd name="connsiteX17" fmla="*/ 492919 w 1300163"/>
              <a:gd name="connsiteY17" fmla="*/ 897731 h 897731"/>
              <a:gd name="connsiteX18" fmla="*/ 626269 w 1300163"/>
              <a:gd name="connsiteY18" fmla="*/ 852487 h 897731"/>
              <a:gd name="connsiteX19" fmla="*/ 823913 w 1300163"/>
              <a:gd name="connsiteY19" fmla="*/ 545306 h 897731"/>
              <a:gd name="connsiteX20" fmla="*/ 1154906 w 1300163"/>
              <a:gd name="connsiteY20" fmla="*/ 531018 h 897731"/>
              <a:gd name="connsiteX21" fmla="*/ 1300163 w 1300163"/>
              <a:gd name="connsiteY21" fmla="*/ 476250 h 897731"/>
              <a:gd name="connsiteX22" fmla="*/ 1154907 w 1300163"/>
              <a:gd name="connsiteY22" fmla="*/ 421482 h 897731"/>
              <a:gd name="connsiteX0" fmla="*/ 1154907 w 1300163"/>
              <a:gd name="connsiteY0" fmla="*/ 421482 h 897731"/>
              <a:gd name="connsiteX1" fmla="*/ 823912 w 1300163"/>
              <a:gd name="connsiteY1" fmla="*/ 409575 h 897731"/>
              <a:gd name="connsiteX2" fmla="*/ 626269 w 1300163"/>
              <a:gd name="connsiteY2" fmla="*/ 52387 h 897731"/>
              <a:gd name="connsiteX3" fmla="*/ 492919 w 1300163"/>
              <a:gd name="connsiteY3" fmla="*/ 0 h 897731"/>
              <a:gd name="connsiteX4" fmla="*/ 623888 w 1300163"/>
              <a:gd name="connsiteY4" fmla="*/ 369094 h 897731"/>
              <a:gd name="connsiteX5" fmla="*/ 578644 w 1300163"/>
              <a:gd name="connsiteY5" fmla="*/ 416719 h 897731"/>
              <a:gd name="connsiteX6" fmla="*/ 209550 w 1300163"/>
              <a:gd name="connsiteY6" fmla="*/ 435769 h 897731"/>
              <a:gd name="connsiteX7" fmla="*/ 142875 w 1300163"/>
              <a:gd name="connsiteY7" fmla="*/ 240506 h 897731"/>
              <a:gd name="connsiteX8" fmla="*/ 40481 w 1300163"/>
              <a:gd name="connsiteY8" fmla="*/ 240506 h 897731"/>
              <a:gd name="connsiteX9" fmla="*/ 64294 w 1300163"/>
              <a:gd name="connsiteY9" fmla="*/ 431006 h 897731"/>
              <a:gd name="connsiteX10" fmla="*/ 0 w 1300163"/>
              <a:gd name="connsiteY10" fmla="*/ 476250 h 897731"/>
              <a:gd name="connsiteX11" fmla="*/ 59532 w 1300163"/>
              <a:gd name="connsiteY11" fmla="*/ 509587 h 897731"/>
              <a:gd name="connsiteX12" fmla="*/ 47625 w 1300163"/>
              <a:gd name="connsiteY12" fmla="*/ 671512 h 897731"/>
              <a:gd name="connsiteX13" fmla="*/ 152400 w 1300163"/>
              <a:gd name="connsiteY13" fmla="*/ 669131 h 897731"/>
              <a:gd name="connsiteX14" fmla="*/ 209549 w 1300163"/>
              <a:gd name="connsiteY14" fmla="*/ 507207 h 897731"/>
              <a:gd name="connsiteX15" fmla="*/ 578644 w 1300163"/>
              <a:gd name="connsiteY15" fmla="*/ 523874 h 897731"/>
              <a:gd name="connsiteX16" fmla="*/ 626268 w 1300163"/>
              <a:gd name="connsiteY16" fmla="*/ 573882 h 897731"/>
              <a:gd name="connsiteX17" fmla="*/ 492919 w 1300163"/>
              <a:gd name="connsiteY17" fmla="*/ 897731 h 897731"/>
              <a:gd name="connsiteX18" fmla="*/ 626269 w 1300163"/>
              <a:gd name="connsiteY18" fmla="*/ 852487 h 897731"/>
              <a:gd name="connsiteX19" fmla="*/ 823913 w 1300163"/>
              <a:gd name="connsiteY19" fmla="*/ 545306 h 897731"/>
              <a:gd name="connsiteX20" fmla="*/ 1154906 w 1300163"/>
              <a:gd name="connsiteY20" fmla="*/ 531018 h 897731"/>
              <a:gd name="connsiteX21" fmla="*/ 1300163 w 1300163"/>
              <a:gd name="connsiteY21" fmla="*/ 476250 h 897731"/>
              <a:gd name="connsiteX22" fmla="*/ 1154907 w 1300163"/>
              <a:gd name="connsiteY22" fmla="*/ 421482 h 897731"/>
              <a:gd name="connsiteX0" fmla="*/ 1154907 w 1300163"/>
              <a:gd name="connsiteY0" fmla="*/ 421482 h 897731"/>
              <a:gd name="connsiteX1" fmla="*/ 823912 w 1300163"/>
              <a:gd name="connsiteY1" fmla="*/ 409575 h 897731"/>
              <a:gd name="connsiteX2" fmla="*/ 626269 w 1300163"/>
              <a:gd name="connsiteY2" fmla="*/ 52387 h 897731"/>
              <a:gd name="connsiteX3" fmla="*/ 492919 w 1300163"/>
              <a:gd name="connsiteY3" fmla="*/ 0 h 897731"/>
              <a:gd name="connsiteX4" fmla="*/ 623888 w 1300163"/>
              <a:gd name="connsiteY4" fmla="*/ 369094 h 897731"/>
              <a:gd name="connsiteX5" fmla="*/ 578644 w 1300163"/>
              <a:gd name="connsiteY5" fmla="*/ 416719 h 897731"/>
              <a:gd name="connsiteX6" fmla="*/ 209550 w 1300163"/>
              <a:gd name="connsiteY6" fmla="*/ 435769 h 897731"/>
              <a:gd name="connsiteX7" fmla="*/ 142875 w 1300163"/>
              <a:gd name="connsiteY7" fmla="*/ 240506 h 897731"/>
              <a:gd name="connsiteX8" fmla="*/ 40481 w 1300163"/>
              <a:gd name="connsiteY8" fmla="*/ 240506 h 897731"/>
              <a:gd name="connsiteX9" fmla="*/ 64294 w 1300163"/>
              <a:gd name="connsiteY9" fmla="*/ 431006 h 897731"/>
              <a:gd name="connsiteX10" fmla="*/ 0 w 1300163"/>
              <a:gd name="connsiteY10" fmla="*/ 476250 h 897731"/>
              <a:gd name="connsiteX11" fmla="*/ 40482 w 1300163"/>
              <a:gd name="connsiteY11" fmla="*/ 504825 h 897731"/>
              <a:gd name="connsiteX12" fmla="*/ 47625 w 1300163"/>
              <a:gd name="connsiteY12" fmla="*/ 671512 h 897731"/>
              <a:gd name="connsiteX13" fmla="*/ 152400 w 1300163"/>
              <a:gd name="connsiteY13" fmla="*/ 669131 h 897731"/>
              <a:gd name="connsiteX14" fmla="*/ 209549 w 1300163"/>
              <a:gd name="connsiteY14" fmla="*/ 507207 h 897731"/>
              <a:gd name="connsiteX15" fmla="*/ 578644 w 1300163"/>
              <a:gd name="connsiteY15" fmla="*/ 523874 h 897731"/>
              <a:gd name="connsiteX16" fmla="*/ 626268 w 1300163"/>
              <a:gd name="connsiteY16" fmla="*/ 573882 h 897731"/>
              <a:gd name="connsiteX17" fmla="*/ 492919 w 1300163"/>
              <a:gd name="connsiteY17" fmla="*/ 897731 h 897731"/>
              <a:gd name="connsiteX18" fmla="*/ 626269 w 1300163"/>
              <a:gd name="connsiteY18" fmla="*/ 852487 h 897731"/>
              <a:gd name="connsiteX19" fmla="*/ 823913 w 1300163"/>
              <a:gd name="connsiteY19" fmla="*/ 545306 h 897731"/>
              <a:gd name="connsiteX20" fmla="*/ 1154906 w 1300163"/>
              <a:gd name="connsiteY20" fmla="*/ 531018 h 897731"/>
              <a:gd name="connsiteX21" fmla="*/ 1300163 w 1300163"/>
              <a:gd name="connsiteY21" fmla="*/ 476250 h 897731"/>
              <a:gd name="connsiteX22" fmla="*/ 1154907 w 1300163"/>
              <a:gd name="connsiteY22" fmla="*/ 421482 h 897731"/>
              <a:gd name="connsiteX0" fmla="*/ 1154907 w 1300163"/>
              <a:gd name="connsiteY0" fmla="*/ 421482 h 897731"/>
              <a:gd name="connsiteX1" fmla="*/ 823912 w 1300163"/>
              <a:gd name="connsiteY1" fmla="*/ 409575 h 897731"/>
              <a:gd name="connsiteX2" fmla="*/ 626269 w 1300163"/>
              <a:gd name="connsiteY2" fmla="*/ 52387 h 897731"/>
              <a:gd name="connsiteX3" fmla="*/ 492919 w 1300163"/>
              <a:gd name="connsiteY3" fmla="*/ 0 h 897731"/>
              <a:gd name="connsiteX4" fmla="*/ 623888 w 1300163"/>
              <a:gd name="connsiteY4" fmla="*/ 369094 h 897731"/>
              <a:gd name="connsiteX5" fmla="*/ 578644 w 1300163"/>
              <a:gd name="connsiteY5" fmla="*/ 416719 h 897731"/>
              <a:gd name="connsiteX6" fmla="*/ 209550 w 1300163"/>
              <a:gd name="connsiteY6" fmla="*/ 435769 h 897731"/>
              <a:gd name="connsiteX7" fmla="*/ 142875 w 1300163"/>
              <a:gd name="connsiteY7" fmla="*/ 240506 h 897731"/>
              <a:gd name="connsiteX8" fmla="*/ 40481 w 1300163"/>
              <a:gd name="connsiteY8" fmla="*/ 240506 h 897731"/>
              <a:gd name="connsiteX9" fmla="*/ 64294 w 1300163"/>
              <a:gd name="connsiteY9" fmla="*/ 431006 h 897731"/>
              <a:gd name="connsiteX10" fmla="*/ 0 w 1300163"/>
              <a:gd name="connsiteY10" fmla="*/ 476250 h 897731"/>
              <a:gd name="connsiteX11" fmla="*/ 45245 w 1300163"/>
              <a:gd name="connsiteY11" fmla="*/ 511969 h 897731"/>
              <a:gd name="connsiteX12" fmla="*/ 47625 w 1300163"/>
              <a:gd name="connsiteY12" fmla="*/ 671512 h 897731"/>
              <a:gd name="connsiteX13" fmla="*/ 152400 w 1300163"/>
              <a:gd name="connsiteY13" fmla="*/ 669131 h 897731"/>
              <a:gd name="connsiteX14" fmla="*/ 209549 w 1300163"/>
              <a:gd name="connsiteY14" fmla="*/ 507207 h 897731"/>
              <a:gd name="connsiteX15" fmla="*/ 578644 w 1300163"/>
              <a:gd name="connsiteY15" fmla="*/ 523874 h 897731"/>
              <a:gd name="connsiteX16" fmla="*/ 626268 w 1300163"/>
              <a:gd name="connsiteY16" fmla="*/ 573882 h 897731"/>
              <a:gd name="connsiteX17" fmla="*/ 492919 w 1300163"/>
              <a:gd name="connsiteY17" fmla="*/ 897731 h 897731"/>
              <a:gd name="connsiteX18" fmla="*/ 626269 w 1300163"/>
              <a:gd name="connsiteY18" fmla="*/ 852487 h 897731"/>
              <a:gd name="connsiteX19" fmla="*/ 823913 w 1300163"/>
              <a:gd name="connsiteY19" fmla="*/ 545306 h 897731"/>
              <a:gd name="connsiteX20" fmla="*/ 1154906 w 1300163"/>
              <a:gd name="connsiteY20" fmla="*/ 531018 h 897731"/>
              <a:gd name="connsiteX21" fmla="*/ 1300163 w 1300163"/>
              <a:gd name="connsiteY21" fmla="*/ 476250 h 897731"/>
              <a:gd name="connsiteX22" fmla="*/ 1154907 w 1300163"/>
              <a:gd name="connsiteY22" fmla="*/ 421482 h 897731"/>
              <a:gd name="connsiteX0" fmla="*/ 1154907 w 1300163"/>
              <a:gd name="connsiteY0" fmla="*/ 421482 h 897731"/>
              <a:gd name="connsiteX1" fmla="*/ 823912 w 1300163"/>
              <a:gd name="connsiteY1" fmla="*/ 409575 h 897731"/>
              <a:gd name="connsiteX2" fmla="*/ 626269 w 1300163"/>
              <a:gd name="connsiteY2" fmla="*/ 52387 h 897731"/>
              <a:gd name="connsiteX3" fmla="*/ 492919 w 1300163"/>
              <a:gd name="connsiteY3" fmla="*/ 0 h 897731"/>
              <a:gd name="connsiteX4" fmla="*/ 623888 w 1300163"/>
              <a:gd name="connsiteY4" fmla="*/ 369094 h 897731"/>
              <a:gd name="connsiteX5" fmla="*/ 578644 w 1300163"/>
              <a:gd name="connsiteY5" fmla="*/ 416719 h 897731"/>
              <a:gd name="connsiteX6" fmla="*/ 209550 w 1300163"/>
              <a:gd name="connsiteY6" fmla="*/ 435769 h 897731"/>
              <a:gd name="connsiteX7" fmla="*/ 142875 w 1300163"/>
              <a:gd name="connsiteY7" fmla="*/ 240506 h 897731"/>
              <a:gd name="connsiteX8" fmla="*/ 40481 w 1300163"/>
              <a:gd name="connsiteY8" fmla="*/ 240506 h 897731"/>
              <a:gd name="connsiteX9" fmla="*/ 64294 w 1300163"/>
              <a:gd name="connsiteY9" fmla="*/ 431006 h 897731"/>
              <a:gd name="connsiteX10" fmla="*/ 0 w 1300163"/>
              <a:gd name="connsiteY10" fmla="*/ 476250 h 897731"/>
              <a:gd name="connsiteX11" fmla="*/ 42864 w 1300163"/>
              <a:gd name="connsiteY11" fmla="*/ 511969 h 897731"/>
              <a:gd name="connsiteX12" fmla="*/ 47625 w 1300163"/>
              <a:gd name="connsiteY12" fmla="*/ 671512 h 897731"/>
              <a:gd name="connsiteX13" fmla="*/ 152400 w 1300163"/>
              <a:gd name="connsiteY13" fmla="*/ 669131 h 897731"/>
              <a:gd name="connsiteX14" fmla="*/ 209549 w 1300163"/>
              <a:gd name="connsiteY14" fmla="*/ 507207 h 897731"/>
              <a:gd name="connsiteX15" fmla="*/ 578644 w 1300163"/>
              <a:gd name="connsiteY15" fmla="*/ 523874 h 897731"/>
              <a:gd name="connsiteX16" fmla="*/ 626268 w 1300163"/>
              <a:gd name="connsiteY16" fmla="*/ 573882 h 897731"/>
              <a:gd name="connsiteX17" fmla="*/ 492919 w 1300163"/>
              <a:gd name="connsiteY17" fmla="*/ 897731 h 897731"/>
              <a:gd name="connsiteX18" fmla="*/ 626269 w 1300163"/>
              <a:gd name="connsiteY18" fmla="*/ 852487 h 897731"/>
              <a:gd name="connsiteX19" fmla="*/ 823913 w 1300163"/>
              <a:gd name="connsiteY19" fmla="*/ 545306 h 897731"/>
              <a:gd name="connsiteX20" fmla="*/ 1154906 w 1300163"/>
              <a:gd name="connsiteY20" fmla="*/ 531018 h 897731"/>
              <a:gd name="connsiteX21" fmla="*/ 1300163 w 1300163"/>
              <a:gd name="connsiteY21" fmla="*/ 476250 h 897731"/>
              <a:gd name="connsiteX22" fmla="*/ 1154907 w 1300163"/>
              <a:gd name="connsiteY22" fmla="*/ 421482 h 897731"/>
              <a:gd name="connsiteX0" fmla="*/ 1154907 w 1300163"/>
              <a:gd name="connsiteY0" fmla="*/ 421482 h 897731"/>
              <a:gd name="connsiteX1" fmla="*/ 823912 w 1300163"/>
              <a:gd name="connsiteY1" fmla="*/ 409575 h 897731"/>
              <a:gd name="connsiteX2" fmla="*/ 626269 w 1300163"/>
              <a:gd name="connsiteY2" fmla="*/ 52387 h 897731"/>
              <a:gd name="connsiteX3" fmla="*/ 492919 w 1300163"/>
              <a:gd name="connsiteY3" fmla="*/ 0 h 897731"/>
              <a:gd name="connsiteX4" fmla="*/ 623888 w 1300163"/>
              <a:gd name="connsiteY4" fmla="*/ 369094 h 897731"/>
              <a:gd name="connsiteX5" fmla="*/ 578644 w 1300163"/>
              <a:gd name="connsiteY5" fmla="*/ 416719 h 897731"/>
              <a:gd name="connsiteX6" fmla="*/ 209550 w 1300163"/>
              <a:gd name="connsiteY6" fmla="*/ 435769 h 897731"/>
              <a:gd name="connsiteX7" fmla="*/ 142875 w 1300163"/>
              <a:gd name="connsiteY7" fmla="*/ 240506 h 897731"/>
              <a:gd name="connsiteX8" fmla="*/ 40481 w 1300163"/>
              <a:gd name="connsiteY8" fmla="*/ 240506 h 897731"/>
              <a:gd name="connsiteX9" fmla="*/ 64294 w 1300163"/>
              <a:gd name="connsiteY9" fmla="*/ 431006 h 897731"/>
              <a:gd name="connsiteX10" fmla="*/ 0 w 1300163"/>
              <a:gd name="connsiteY10" fmla="*/ 476250 h 897731"/>
              <a:gd name="connsiteX11" fmla="*/ 59532 w 1300163"/>
              <a:gd name="connsiteY11" fmla="*/ 509588 h 897731"/>
              <a:gd name="connsiteX12" fmla="*/ 47625 w 1300163"/>
              <a:gd name="connsiteY12" fmla="*/ 671512 h 897731"/>
              <a:gd name="connsiteX13" fmla="*/ 152400 w 1300163"/>
              <a:gd name="connsiteY13" fmla="*/ 669131 h 897731"/>
              <a:gd name="connsiteX14" fmla="*/ 209549 w 1300163"/>
              <a:gd name="connsiteY14" fmla="*/ 507207 h 897731"/>
              <a:gd name="connsiteX15" fmla="*/ 578644 w 1300163"/>
              <a:gd name="connsiteY15" fmla="*/ 523874 h 897731"/>
              <a:gd name="connsiteX16" fmla="*/ 626268 w 1300163"/>
              <a:gd name="connsiteY16" fmla="*/ 573882 h 897731"/>
              <a:gd name="connsiteX17" fmla="*/ 492919 w 1300163"/>
              <a:gd name="connsiteY17" fmla="*/ 897731 h 897731"/>
              <a:gd name="connsiteX18" fmla="*/ 626269 w 1300163"/>
              <a:gd name="connsiteY18" fmla="*/ 852487 h 897731"/>
              <a:gd name="connsiteX19" fmla="*/ 823913 w 1300163"/>
              <a:gd name="connsiteY19" fmla="*/ 545306 h 897731"/>
              <a:gd name="connsiteX20" fmla="*/ 1154906 w 1300163"/>
              <a:gd name="connsiteY20" fmla="*/ 531018 h 897731"/>
              <a:gd name="connsiteX21" fmla="*/ 1300163 w 1300163"/>
              <a:gd name="connsiteY21" fmla="*/ 476250 h 897731"/>
              <a:gd name="connsiteX22" fmla="*/ 1154907 w 1300163"/>
              <a:gd name="connsiteY22" fmla="*/ 421482 h 897731"/>
              <a:gd name="connsiteX0" fmla="*/ 1154907 w 1300163"/>
              <a:gd name="connsiteY0" fmla="*/ 421482 h 897731"/>
              <a:gd name="connsiteX1" fmla="*/ 823912 w 1300163"/>
              <a:gd name="connsiteY1" fmla="*/ 409575 h 897731"/>
              <a:gd name="connsiteX2" fmla="*/ 626269 w 1300163"/>
              <a:gd name="connsiteY2" fmla="*/ 52387 h 897731"/>
              <a:gd name="connsiteX3" fmla="*/ 492919 w 1300163"/>
              <a:gd name="connsiteY3" fmla="*/ 0 h 897731"/>
              <a:gd name="connsiteX4" fmla="*/ 623888 w 1300163"/>
              <a:gd name="connsiteY4" fmla="*/ 369094 h 897731"/>
              <a:gd name="connsiteX5" fmla="*/ 578644 w 1300163"/>
              <a:gd name="connsiteY5" fmla="*/ 416719 h 897731"/>
              <a:gd name="connsiteX6" fmla="*/ 209550 w 1300163"/>
              <a:gd name="connsiteY6" fmla="*/ 435769 h 897731"/>
              <a:gd name="connsiteX7" fmla="*/ 142875 w 1300163"/>
              <a:gd name="connsiteY7" fmla="*/ 240506 h 897731"/>
              <a:gd name="connsiteX8" fmla="*/ 40481 w 1300163"/>
              <a:gd name="connsiteY8" fmla="*/ 240506 h 897731"/>
              <a:gd name="connsiteX9" fmla="*/ 61913 w 1300163"/>
              <a:gd name="connsiteY9" fmla="*/ 433387 h 897731"/>
              <a:gd name="connsiteX10" fmla="*/ 0 w 1300163"/>
              <a:gd name="connsiteY10" fmla="*/ 476250 h 897731"/>
              <a:gd name="connsiteX11" fmla="*/ 59532 w 1300163"/>
              <a:gd name="connsiteY11" fmla="*/ 509588 h 897731"/>
              <a:gd name="connsiteX12" fmla="*/ 47625 w 1300163"/>
              <a:gd name="connsiteY12" fmla="*/ 671512 h 897731"/>
              <a:gd name="connsiteX13" fmla="*/ 152400 w 1300163"/>
              <a:gd name="connsiteY13" fmla="*/ 669131 h 897731"/>
              <a:gd name="connsiteX14" fmla="*/ 209549 w 1300163"/>
              <a:gd name="connsiteY14" fmla="*/ 507207 h 897731"/>
              <a:gd name="connsiteX15" fmla="*/ 578644 w 1300163"/>
              <a:gd name="connsiteY15" fmla="*/ 523874 h 897731"/>
              <a:gd name="connsiteX16" fmla="*/ 626268 w 1300163"/>
              <a:gd name="connsiteY16" fmla="*/ 573882 h 897731"/>
              <a:gd name="connsiteX17" fmla="*/ 492919 w 1300163"/>
              <a:gd name="connsiteY17" fmla="*/ 897731 h 897731"/>
              <a:gd name="connsiteX18" fmla="*/ 626269 w 1300163"/>
              <a:gd name="connsiteY18" fmla="*/ 852487 h 897731"/>
              <a:gd name="connsiteX19" fmla="*/ 823913 w 1300163"/>
              <a:gd name="connsiteY19" fmla="*/ 545306 h 897731"/>
              <a:gd name="connsiteX20" fmla="*/ 1154906 w 1300163"/>
              <a:gd name="connsiteY20" fmla="*/ 531018 h 897731"/>
              <a:gd name="connsiteX21" fmla="*/ 1300163 w 1300163"/>
              <a:gd name="connsiteY21" fmla="*/ 476250 h 897731"/>
              <a:gd name="connsiteX22" fmla="*/ 1154907 w 1300163"/>
              <a:gd name="connsiteY22" fmla="*/ 421482 h 897731"/>
              <a:gd name="connsiteX0" fmla="*/ 1154907 w 1300163"/>
              <a:gd name="connsiteY0" fmla="*/ 421482 h 897731"/>
              <a:gd name="connsiteX1" fmla="*/ 823912 w 1300163"/>
              <a:gd name="connsiteY1" fmla="*/ 409575 h 897731"/>
              <a:gd name="connsiteX2" fmla="*/ 626269 w 1300163"/>
              <a:gd name="connsiteY2" fmla="*/ 52387 h 897731"/>
              <a:gd name="connsiteX3" fmla="*/ 492919 w 1300163"/>
              <a:gd name="connsiteY3" fmla="*/ 0 h 897731"/>
              <a:gd name="connsiteX4" fmla="*/ 623888 w 1300163"/>
              <a:gd name="connsiteY4" fmla="*/ 369094 h 897731"/>
              <a:gd name="connsiteX5" fmla="*/ 578644 w 1300163"/>
              <a:gd name="connsiteY5" fmla="*/ 416719 h 897731"/>
              <a:gd name="connsiteX6" fmla="*/ 209550 w 1300163"/>
              <a:gd name="connsiteY6" fmla="*/ 435769 h 897731"/>
              <a:gd name="connsiteX7" fmla="*/ 142875 w 1300163"/>
              <a:gd name="connsiteY7" fmla="*/ 240506 h 897731"/>
              <a:gd name="connsiteX8" fmla="*/ 40481 w 1300163"/>
              <a:gd name="connsiteY8" fmla="*/ 240506 h 897731"/>
              <a:gd name="connsiteX9" fmla="*/ 61913 w 1300163"/>
              <a:gd name="connsiteY9" fmla="*/ 435768 h 897731"/>
              <a:gd name="connsiteX10" fmla="*/ 0 w 1300163"/>
              <a:gd name="connsiteY10" fmla="*/ 476250 h 897731"/>
              <a:gd name="connsiteX11" fmla="*/ 59532 w 1300163"/>
              <a:gd name="connsiteY11" fmla="*/ 509588 h 897731"/>
              <a:gd name="connsiteX12" fmla="*/ 47625 w 1300163"/>
              <a:gd name="connsiteY12" fmla="*/ 671512 h 897731"/>
              <a:gd name="connsiteX13" fmla="*/ 152400 w 1300163"/>
              <a:gd name="connsiteY13" fmla="*/ 669131 h 897731"/>
              <a:gd name="connsiteX14" fmla="*/ 209549 w 1300163"/>
              <a:gd name="connsiteY14" fmla="*/ 507207 h 897731"/>
              <a:gd name="connsiteX15" fmla="*/ 578644 w 1300163"/>
              <a:gd name="connsiteY15" fmla="*/ 523874 h 897731"/>
              <a:gd name="connsiteX16" fmla="*/ 626268 w 1300163"/>
              <a:gd name="connsiteY16" fmla="*/ 573882 h 897731"/>
              <a:gd name="connsiteX17" fmla="*/ 492919 w 1300163"/>
              <a:gd name="connsiteY17" fmla="*/ 897731 h 897731"/>
              <a:gd name="connsiteX18" fmla="*/ 626269 w 1300163"/>
              <a:gd name="connsiteY18" fmla="*/ 852487 h 897731"/>
              <a:gd name="connsiteX19" fmla="*/ 823913 w 1300163"/>
              <a:gd name="connsiteY19" fmla="*/ 545306 h 897731"/>
              <a:gd name="connsiteX20" fmla="*/ 1154906 w 1300163"/>
              <a:gd name="connsiteY20" fmla="*/ 531018 h 897731"/>
              <a:gd name="connsiteX21" fmla="*/ 1300163 w 1300163"/>
              <a:gd name="connsiteY21" fmla="*/ 476250 h 897731"/>
              <a:gd name="connsiteX22" fmla="*/ 1154907 w 1300163"/>
              <a:gd name="connsiteY22" fmla="*/ 421482 h 897731"/>
              <a:gd name="connsiteX0" fmla="*/ 1154907 w 1300163"/>
              <a:gd name="connsiteY0" fmla="*/ 421482 h 897731"/>
              <a:gd name="connsiteX1" fmla="*/ 823912 w 1300163"/>
              <a:gd name="connsiteY1" fmla="*/ 409575 h 897731"/>
              <a:gd name="connsiteX2" fmla="*/ 626269 w 1300163"/>
              <a:gd name="connsiteY2" fmla="*/ 52387 h 897731"/>
              <a:gd name="connsiteX3" fmla="*/ 492919 w 1300163"/>
              <a:gd name="connsiteY3" fmla="*/ 0 h 897731"/>
              <a:gd name="connsiteX4" fmla="*/ 623888 w 1300163"/>
              <a:gd name="connsiteY4" fmla="*/ 369094 h 897731"/>
              <a:gd name="connsiteX5" fmla="*/ 578644 w 1300163"/>
              <a:gd name="connsiteY5" fmla="*/ 416719 h 897731"/>
              <a:gd name="connsiteX6" fmla="*/ 209550 w 1300163"/>
              <a:gd name="connsiteY6" fmla="*/ 435769 h 897731"/>
              <a:gd name="connsiteX7" fmla="*/ 142875 w 1300163"/>
              <a:gd name="connsiteY7" fmla="*/ 240506 h 897731"/>
              <a:gd name="connsiteX8" fmla="*/ 40481 w 1300163"/>
              <a:gd name="connsiteY8" fmla="*/ 240506 h 897731"/>
              <a:gd name="connsiteX9" fmla="*/ 61913 w 1300163"/>
              <a:gd name="connsiteY9" fmla="*/ 435768 h 897731"/>
              <a:gd name="connsiteX10" fmla="*/ 0 w 1300163"/>
              <a:gd name="connsiteY10" fmla="*/ 476250 h 897731"/>
              <a:gd name="connsiteX11" fmla="*/ 59532 w 1300163"/>
              <a:gd name="connsiteY11" fmla="*/ 509588 h 897731"/>
              <a:gd name="connsiteX12" fmla="*/ 38100 w 1300163"/>
              <a:gd name="connsiteY12" fmla="*/ 676274 h 897731"/>
              <a:gd name="connsiteX13" fmla="*/ 152400 w 1300163"/>
              <a:gd name="connsiteY13" fmla="*/ 669131 h 897731"/>
              <a:gd name="connsiteX14" fmla="*/ 209549 w 1300163"/>
              <a:gd name="connsiteY14" fmla="*/ 507207 h 897731"/>
              <a:gd name="connsiteX15" fmla="*/ 578644 w 1300163"/>
              <a:gd name="connsiteY15" fmla="*/ 523874 h 897731"/>
              <a:gd name="connsiteX16" fmla="*/ 626268 w 1300163"/>
              <a:gd name="connsiteY16" fmla="*/ 573882 h 897731"/>
              <a:gd name="connsiteX17" fmla="*/ 492919 w 1300163"/>
              <a:gd name="connsiteY17" fmla="*/ 897731 h 897731"/>
              <a:gd name="connsiteX18" fmla="*/ 626269 w 1300163"/>
              <a:gd name="connsiteY18" fmla="*/ 852487 h 897731"/>
              <a:gd name="connsiteX19" fmla="*/ 823913 w 1300163"/>
              <a:gd name="connsiteY19" fmla="*/ 545306 h 897731"/>
              <a:gd name="connsiteX20" fmla="*/ 1154906 w 1300163"/>
              <a:gd name="connsiteY20" fmla="*/ 531018 h 897731"/>
              <a:gd name="connsiteX21" fmla="*/ 1300163 w 1300163"/>
              <a:gd name="connsiteY21" fmla="*/ 476250 h 897731"/>
              <a:gd name="connsiteX22" fmla="*/ 1154907 w 1300163"/>
              <a:gd name="connsiteY22" fmla="*/ 421482 h 897731"/>
              <a:gd name="connsiteX0" fmla="*/ 1154907 w 1300163"/>
              <a:gd name="connsiteY0" fmla="*/ 421482 h 897731"/>
              <a:gd name="connsiteX1" fmla="*/ 823912 w 1300163"/>
              <a:gd name="connsiteY1" fmla="*/ 409575 h 897731"/>
              <a:gd name="connsiteX2" fmla="*/ 626269 w 1300163"/>
              <a:gd name="connsiteY2" fmla="*/ 52387 h 897731"/>
              <a:gd name="connsiteX3" fmla="*/ 492919 w 1300163"/>
              <a:gd name="connsiteY3" fmla="*/ 0 h 897731"/>
              <a:gd name="connsiteX4" fmla="*/ 623888 w 1300163"/>
              <a:gd name="connsiteY4" fmla="*/ 369094 h 897731"/>
              <a:gd name="connsiteX5" fmla="*/ 578644 w 1300163"/>
              <a:gd name="connsiteY5" fmla="*/ 416719 h 897731"/>
              <a:gd name="connsiteX6" fmla="*/ 209550 w 1300163"/>
              <a:gd name="connsiteY6" fmla="*/ 435769 h 897731"/>
              <a:gd name="connsiteX7" fmla="*/ 142875 w 1300163"/>
              <a:gd name="connsiteY7" fmla="*/ 240506 h 897731"/>
              <a:gd name="connsiteX8" fmla="*/ 40481 w 1300163"/>
              <a:gd name="connsiteY8" fmla="*/ 240506 h 897731"/>
              <a:gd name="connsiteX9" fmla="*/ 61913 w 1300163"/>
              <a:gd name="connsiteY9" fmla="*/ 435768 h 897731"/>
              <a:gd name="connsiteX10" fmla="*/ 0 w 1300163"/>
              <a:gd name="connsiteY10" fmla="*/ 476250 h 897731"/>
              <a:gd name="connsiteX11" fmla="*/ 59532 w 1300163"/>
              <a:gd name="connsiteY11" fmla="*/ 509588 h 897731"/>
              <a:gd name="connsiteX12" fmla="*/ 40481 w 1300163"/>
              <a:gd name="connsiteY12" fmla="*/ 676274 h 897731"/>
              <a:gd name="connsiteX13" fmla="*/ 152400 w 1300163"/>
              <a:gd name="connsiteY13" fmla="*/ 669131 h 897731"/>
              <a:gd name="connsiteX14" fmla="*/ 209549 w 1300163"/>
              <a:gd name="connsiteY14" fmla="*/ 507207 h 897731"/>
              <a:gd name="connsiteX15" fmla="*/ 578644 w 1300163"/>
              <a:gd name="connsiteY15" fmla="*/ 523874 h 897731"/>
              <a:gd name="connsiteX16" fmla="*/ 626268 w 1300163"/>
              <a:gd name="connsiteY16" fmla="*/ 573882 h 897731"/>
              <a:gd name="connsiteX17" fmla="*/ 492919 w 1300163"/>
              <a:gd name="connsiteY17" fmla="*/ 897731 h 897731"/>
              <a:gd name="connsiteX18" fmla="*/ 626269 w 1300163"/>
              <a:gd name="connsiteY18" fmla="*/ 852487 h 897731"/>
              <a:gd name="connsiteX19" fmla="*/ 823913 w 1300163"/>
              <a:gd name="connsiteY19" fmla="*/ 545306 h 897731"/>
              <a:gd name="connsiteX20" fmla="*/ 1154906 w 1300163"/>
              <a:gd name="connsiteY20" fmla="*/ 531018 h 897731"/>
              <a:gd name="connsiteX21" fmla="*/ 1300163 w 1300163"/>
              <a:gd name="connsiteY21" fmla="*/ 476250 h 897731"/>
              <a:gd name="connsiteX22" fmla="*/ 1154907 w 1300163"/>
              <a:gd name="connsiteY22" fmla="*/ 421482 h 897731"/>
              <a:gd name="connsiteX0" fmla="*/ 1154907 w 1300163"/>
              <a:gd name="connsiteY0" fmla="*/ 421482 h 897731"/>
              <a:gd name="connsiteX1" fmla="*/ 823912 w 1300163"/>
              <a:gd name="connsiteY1" fmla="*/ 409575 h 897731"/>
              <a:gd name="connsiteX2" fmla="*/ 626269 w 1300163"/>
              <a:gd name="connsiteY2" fmla="*/ 52387 h 897731"/>
              <a:gd name="connsiteX3" fmla="*/ 492919 w 1300163"/>
              <a:gd name="connsiteY3" fmla="*/ 0 h 897731"/>
              <a:gd name="connsiteX4" fmla="*/ 623888 w 1300163"/>
              <a:gd name="connsiteY4" fmla="*/ 369094 h 897731"/>
              <a:gd name="connsiteX5" fmla="*/ 578644 w 1300163"/>
              <a:gd name="connsiteY5" fmla="*/ 416719 h 897731"/>
              <a:gd name="connsiteX6" fmla="*/ 209550 w 1300163"/>
              <a:gd name="connsiteY6" fmla="*/ 435769 h 897731"/>
              <a:gd name="connsiteX7" fmla="*/ 142875 w 1300163"/>
              <a:gd name="connsiteY7" fmla="*/ 240506 h 897731"/>
              <a:gd name="connsiteX8" fmla="*/ 40481 w 1300163"/>
              <a:gd name="connsiteY8" fmla="*/ 240506 h 897731"/>
              <a:gd name="connsiteX9" fmla="*/ 61913 w 1300163"/>
              <a:gd name="connsiteY9" fmla="*/ 435768 h 897731"/>
              <a:gd name="connsiteX10" fmla="*/ 0 w 1300163"/>
              <a:gd name="connsiteY10" fmla="*/ 476250 h 897731"/>
              <a:gd name="connsiteX11" fmla="*/ 59532 w 1300163"/>
              <a:gd name="connsiteY11" fmla="*/ 509588 h 897731"/>
              <a:gd name="connsiteX12" fmla="*/ 40481 w 1300163"/>
              <a:gd name="connsiteY12" fmla="*/ 676274 h 897731"/>
              <a:gd name="connsiteX13" fmla="*/ 152400 w 1300163"/>
              <a:gd name="connsiteY13" fmla="*/ 673893 h 897731"/>
              <a:gd name="connsiteX14" fmla="*/ 209549 w 1300163"/>
              <a:gd name="connsiteY14" fmla="*/ 507207 h 897731"/>
              <a:gd name="connsiteX15" fmla="*/ 578644 w 1300163"/>
              <a:gd name="connsiteY15" fmla="*/ 523874 h 897731"/>
              <a:gd name="connsiteX16" fmla="*/ 626268 w 1300163"/>
              <a:gd name="connsiteY16" fmla="*/ 573882 h 897731"/>
              <a:gd name="connsiteX17" fmla="*/ 492919 w 1300163"/>
              <a:gd name="connsiteY17" fmla="*/ 897731 h 897731"/>
              <a:gd name="connsiteX18" fmla="*/ 626269 w 1300163"/>
              <a:gd name="connsiteY18" fmla="*/ 852487 h 897731"/>
              <a:gd name="connsiteX19" fmla="*/ 823913 w 1300163"/>
              <a:gd name="connsiteY19" fmla="*/ 545306 h 897731"/>
              <a:gd name="connsiteX20" fmla="*/ 1154906 w 1300163"/>
              <a:gd name="connsiteY20" fmla="*/ 531018 h 897731"/>
              <a:gd name="connsiteX21" fmla="*/ 1300163 w 1300163"/>
              <a:gd name="connsiteY21" fmla="*/ 476250 h 897731"/>
              <a:gd name="connsiteX22" fmla="*/ 1154907 w 1300163"/>
              <a:gd name="connsiteY22" fmla="*/ 421482 h 897731"/>
              <a:gd name="connsiteX0" fmla="*/ 1154907 w 1300163"/>
              <a:gd name="connsiteY0" fmla="*/ 421482 h 897731"/>
              <a:gd name="connsiteX1" fmla="*/ 823912 w 1300163"/>
              <a:gd name="connsiteY1" fmla="*/ 409575 h 897731"/>
              <a:gd name="connsiteX2" fmla="*/ 626269 w 1300163"/>
              <a:gd name="connsiteY2" fmla="*/ 52387 h 897731"/>
              <a:gd name="connsiteX3" fmla="*/ 492919 w 1300163"/>
              <a:gd name="connsiteY3" fmla="*/ 0 h 897731"/>
              <a:gd name="connsiteX4" fmla="*/ 623888 w 1300163"/>
              <a:gd name="connsiteY4" fmla="*/ 369094 h 897731"/>
              <a:gd name="connsiteX5" fmla="*/ 578644 w 1300163"/>
              <a:gd name="connsiteY5" fmla="*/ 416719 h 897731"/>
              <a:gd name="connsiteX6" fmla="*/ 209550 w 1300163"/>
              <a:gd name="connsiteY6" fmla="*/ 435769 h 897731"/>
              <a:gd name="connsiteX7" fmla="*/ 142875 w 1300163"/>
              <a:gd name="connsiteY7" fmla="*/ 240506 h 897731"/>
              <a:gd name="connsiteX8" fmla="*/ 40481 w 1300163"/>
              <a:gd name="connsiteY8" fmla="*/ 240506 h 897731"/>
              <a:gd name="connsiteX9" fmla="*/ 61913 w 1300163"/>
              <a:gd name="connsiteY9" fmla="*/ 435768 h 897731"/>
              <a:gd name="connsiteX10" fmla="*/ 0 w 1300163"/>
              <a:gd name="connsiteY10" fmla="*/ 476250 h 897731"/>
              <a:gd name="connsiteX11" fmla="*/ 59532 w 1300163"/>
              <a:gd name="connsiteY11" fmla="*/ 509588 h 897731"/>
              <a:gd name="connsiteX12" fmla="*/ 40481 w 1300163"/>
              <a:gd name="connsiteY12" fmla="*/ 676274 h 897731"/>
              <a:gd name="connsiteX13" fmla="*/ 152400 w 1300163"/>
              <a:gd name="connsiteY13" fmla="*/ 678656 h 897731"/>
              <a:gd name="connsiteX14" fmla="*/ 209549 w 1300163"/>
              <a:gd name="connsiteY14" fmla="*/ 507207 h 897731"/>
              <a:gd name="connsiteX15" fmla="*/ 578644 w 1300163"/>
              <a:gd name="connsiteY15" fmla="*/ 523874 h 897731"/>
              <a:gd name="connsiteX16" fmla="*/ 626268 w 1300163"/>
              <a:gd name="connsiteY16" fmla="*/ 573882 h 897731"/>
              <a:gd name="connsiteX17" fmla="*/ 492919 w 1300163"/>
              <a:gd name="connsiteY17" fmla="*/ 897731 h 897731"/>
              <a:gd name="connsiteX18" fmla="*/ 626269 w 1300163"/>
              <a:gd name="connsiteY18" fmla="*/ 852487 h 897731"/>
              <a:gd name="connsiteX19" fmla="*/ 823913 w 1300163"/>
              <a:gd name="connsiteY19" fmla="*/ 545306 h 897731"/>
              <a:gd name="connsiteX20" fmla="*/ 1154906 w 1300163"/>
              <a:gd name="connsiteY20" fmla="*/ 531018 h 897731"/>
              <a:gd name="connsiteX21" fmla="*/ 1300163 w 1300163"/>
              <a:gd name="connsiteY21" fmla="*/ 476250 h 897731"/>
              <a:gd name="connsiteX22" fmla="*/ 1154907 w 1300163"/>
              <a:gd name="connsiteY22" fmla="*/ 421482 h 897731"/>
              <a:gd name="connsiteX0" fmla="*/ 1154907 w 1300163"/>
              <a:gd name="connsiteY0" fmla="*/ 421482 h 897731"/>
              <a:gd name="connsiteX1" fmla="*/ 823912 w 1300163"/>
              <a:gd name="connsiteY1" fmla="*/ 409575 h 897731"/>
              <a:gd name="connsiteX2" fmla="*/ 626269 w 1300163"/>
              <a:gd name="connsiteY2" fmla="*/ 52387 h 897731"/>
              <a:gd name="connsiteX3" fmla="*/ 492919 w 1300163"/>
              <a:gd name="connsiteY3" fmla="*/ 0 h 897731"/>
              <a:gd name="connsiteX4" fmla="*/ 623888 w 1300163"/>
              <a:gd name="connsiteY4" fmla="*/ 369094 h 897731"/>
              <a:gd name="connsiteX5" fmla="*/ 578644 w 1300163"/>
              <a:gd name="connsiteY5" fmla="*/ 416719 h 897731"/>
              <a:gd name="connsiteX6" fmla="*/ 209550 w 1300163"/>
              <a:gd name="connsiteY6" fmla="*/ 435769 h 897731"/>
              <a:gd name="connsiteX7" fmla="*/ 142875 w 1300163"/>
              <a:gd name="connsiteY7" fmla="*/ 240506 h 897731"/>
              <a:gd name="connsiteX8" fmla="*/ 40481 w 1300163"/>
              <a:gd name="connsiteY8" fmla="*/ 240506 h 897731"/>
              <a:gd name="connsiteX9" fmla="*/ 61913 w 1300163"/>
              <a:gd name="connsiteY9" fmla="*/ 435768 h 897731"/>
              <a:gd name="connsiteX10" fmla="*/ 0 w 1300163"/>
              <a:gd name="connsiteY10" fmla="*/ 476250 h 897731"/>
              <a:gd name="connsiteX11" fmla="*/ 59532 w 1300163"/>
              <a:gd name="connsiteY11" fmla="*/ 509588 h 897731"/>
              <a:gd name="connsiteX12" fmla="*/ 40481 w 1300163"/>
              <a:gd name="connsiteY12" fmla="*/ 676274 h 897731"/>
              <a:gd name="connsiteX13" fmla="*/ 152400 w 1300163"/>
              <a:gd name="connsiteY13" fmla="*/ 676274 h 897731"/>
              <a:gd name="connsiteX14" fmla="*/ 209549 w 1300163"/>
              <a:gd name="connsiteY14" fmla="*/ 507207 h 897731"/>
              <a:gd name="connsiteX15" fmla="*/ 578644 w 1300163"/>
              <a:gd name="connsiteY15" fmla="*/ 523874 h 897731"/>
              <a:gd name="connsiteX16" fmla="*/ 626268 w 1300163"/>
              <a:gd name="connsiteY16" fmla="*/ 573882 h 897731"/>
              <a:gd name="connsiteX17" fmla="*/ 492919 w 1300163"/>
              <a:gd name="connsiteY17" fmla="*/ 897731 h 897731"/>
              <a:gd name="connsiteX18" fmla="*/ 626269 w 1300163"/>
              <a:gd name="connsiteY18" fmla="*/ 852487 h 897731"/>
              <a:gd name="connsiteX19" fmla="*/ 823913 w 1300163"/>
              <a:gd name="connsiteY19" fmla="*/ 545306 h 897731"/>
              <a:gd name="connsiteX20" fmla="*/ 1154906 w 1300163"/>
              <a:gd name="connsiteY20" fmla="*/ 531018 h 897731"/>
              <a:gd name="connsiteX21" fmla="*/ 1300163 w 1300163"/>
              <a:gd name="connsiteY21" fmla="*/ 476250 h 897731"/>
              <a:gd name="connsiteX22" fmla="*/ 1154907 w 1300163"/>
              <a:gd name="connsiteY22" fmla="*/ 421482 h 897731"/>
              <a:gd name="connsiteX0" fmla="*/ 1154907 w 1300163"/>
              <a:gd name="connsiteY0" fmla="*/ 421482 h 897731"/>
              <a:gd name="connsiteX1" fmla="*/ 823912 w 1300163"/>
              <a:gd name="connsiteY1" fmla="*/ 409575 h 897731"/>
              <a:gd name="connsiteX2" fmla="*/ 626269 w 1300163"/>
              <a:gd name="connsiteY2" fmla="*/ 52387 h 897731"/>
              <a:gd name="connsiteX3" fmla="*/ 492919 w 1300163"/>
              <a:gd name="connsiteY3" fmla="*/ 0 h 897731"/>
              <a:gd name="connsiteX4" fmla="*/ 623888 w 1300163"/>
              <a:gd name="connsiteY4" fmla="*/ 369094 h 897731"/>
              <a:gd name="connsiteX5" fmla="*/ 578644 w 1300163"/>
              <a:gd name="connsiteY5" fmla="*/ 416719 h 897731"/>
              <a:gd name="connsiteX6" fmla="*/ 209550 w 1300163"/>
              <a:gd name="connsiteY6" fmla="*/ 435769 h 897731"/>
              <a:gd name="connsiteX7" fmla="*/ 142875 w 1300163"/>
              <a:gd name="connsiteY7" fmla="*/ 240506 h 897731"/>
              <a:gd name="connsiteX8" fmla="*/ 40481 w 1300163"/>
              <a:gd name="connsiteY8" fmla="*/ 240506 h 897731"/>
              <a:gd name="connsiteX9" fmla="*/ 61913 w 1300163"/>
              <a:gd name="connsiteY9" fmla="*/ 435768 h 897731"/>
              <a:gd name="connsiteX10" fmla="*/ 0 w 1300163"/>
              <a:gd name="connsiteY10" fmla="*/ 476250 h 897731"/>
              <a:gd name="connsiteX11" fmla="*/ 59532 w 1300163"/>
              <a:gd name="connsiteY11" fmla="*/ 509588 h 897731"/>
              <a:gd name="connsiteX12" fmla="*/ 40481 w 1300163"/>
              <a:gd name="connsiteY12" fmla="*/ 676274 h 897731"/>
              <a:gd name="connsiteX13" fmla="*/ 150019 w 1300163"/>
              <a:gd name="connsiteY13" fmla="*/ 676274 h 897731"/>
              <a:gd name="connsiteX14" fmla="*/ 209549 w 1300163"/>
              <a:gd name="connsiteY14" fmla="*/ 507207 h 897731"/>
              <a:gd name="connsiteX15" fmla="*/ 578644 w 1300163"/>
              <a:gd name="connsiteY15" fmla="*/ 523874 h 897731"/>
              <a:gd name="connsiteX16" fmla="*/ 626268 w 1300163"/>
              <a:gd name="connsiteY16" fmla="*/ 573882 h 897731"/>
              <a:gd name="connsiteX17" fmla="*/ 492919 w 1300163"/>
              <a:gd name="connsiteY17" fmla="*/ 897731 h 897731"/>
              <a:gd name="connsiteX18" fmla="*/ 626269 w 1300163"/>
              <a:gd name="connsiteY18" fmla="*/ 852487 h 897731"/>
              <a:gd name="connsiteX19" fmla="*/ 823913 w 1300163"/>
              <a:gd name="connsiteY19" fmla="*/ 545306 h 897731"/>
              <a:gd name="connsiteX20" fmla="*/ 1154906 w 1300163"/>
              <a:gd name="connsiteY20" fmla="*/ 531018 h 897731"/>
              <a:gd name="connsiteX21" fmla="*/ 1300163 w 1300163"/>
              <a:gd name="connsiteY21" fmla="*/ 476250 h 897731"/>
              <a:gd name="connsiteX22" fmla="*/ 1154907 w 1300163"/>
              <a:gd name="connsiteY22" fmla="*/ 421482 h 897731"/>
              <a:gd name="connsiteX0" fmla="*/ 1154907 w 1300163"/>
              <a:gd name="connsiteY0" fmla="*/ 421482 h 897731"/>
              <a:gd name="connsiteX1" fmla="*/ 823912 w 1300163"/>
              <a:gd name="connsiteY1" fmla="*/ 409575 h 897731"/>
              <a:gd name="connsiteX2" fmla="*/ 626269 w 1300163"/>
              <a:gd name="connsiteY2" fmla="*/ 52387 h 897731"/>
              <a:gd name="connsiteX3" fmla="*/ 492919 w 1300163"/>
              <a:gd name="connsiteY3" fmla="*/ 0 h 897731"/>
              <a:gd name="connsiteX4" fmla="*/ 623888 w 1300163"/>
              <a:gd name="connsiteY4" fmla="*/ 369094 h 897731"/>
              <a:gd name="connsiteX5" fmla="*/ 578644 w 1300163"/>
              <a:gd name="connsiteY5" fmla="*/ 416719 h 897731"/>
              <a:gd name="connsiteX6" fmla="*/ 209550 w 1300163"/>
              <a:gd name="connsiteY6" fmla="*/ 435769 h 897731"/>
              <a:gd name="connsiteX7" fmla="*/ 145257 w 1300163"/>
              <a:gd name="connsiteY7" fmla="*/ 240506 h 897731"/>
              <a:gd name="connsiteX8" fmla="*/ 40481 w 1300163"/>
              <a:gd name="connsiteY8" fmla="*/ 240506 h 897731"/>
              <a:gd name="connsiteX9" fmla="*/ 61913 w 1300163"/>
              <a:gd name="connsiteY9" fmla="*/ 435768 h 897731"/>
              <a:gd name="connsiteX10" fmla="*/ 0 w 1300163"/>
              <a:gd name="connsiteY10" fmla="*/ 476250 h 897731"/>
              <a:gd name="connsiteX11" fmla="*/ 59532 w 1300163"/>
              <a:gd name="connsiteY11" fmla="*/ 509588 h 897731"/>
              <a:gd name="connsiteX12" fmla="*/ 40481 w 1300163"/>
              <a:gd name="connsiteY12" fmla="*/ 676274 h 897731"/>
              <a:gd name="connsiteX13" fmla="*/ 150019 w 1300163"/>
              <a:gd name="connsiteY13" fmla="*/ 676274 h 897731"/>
              <a:gd name="connsiteX14" fmla="*/ 209549 w 1300163"/>
              <a:gd name="connsiteY14" fmla="*/ 507207 h 897731"/>
              <a:gd name="connsiteX15" fmla="*/ 578644 w 1300163"/>
              <a:gd name="connsiteY15" fmla="*/ 523874 h 897731"/>
              <a:gd name="connsiteX16" fmla="*/ 626268 w 1300163"/>
              <a:gd name="connsiteY16" fmla="*/ 573882 h 897731"/>
              <a:gd name="connsiteX17" fmla="*/ 492919 w 1300163"/>
              <a:gd name="connsiteY17" fmla="*/ 897731 h 897731"/>
              <a:gd name="connsiteX18" fmla="*/ 626269 w 1300163"/>
              <a:gd name="connsiteY18" fmla="*/ 852487 h 897731"/>
              <a:gd name="connsiteX19" fmla="*/ 823913 w 1300163"/>
              <a:gd name="connsiteY19" fmla="*/ 545306 h 897731"/>
              <a:gd name="connsiteX20" fmla="*/ 1154906 w 1300163"/>
              <a:gd name="connsiteY20" fmla="*/ 531018 h 897731"/>
              <a:gd name="connsiteX21" fmla="*/ 1300163 w 1300163"/>
              <a:gd name="connsiteY21" fmla="*/ 476250 h 897731"/>
              <a:gd name="connsiteX22" fmla="*/ 1154907 w 1300163"/>
              <a:gd name="connsiteY22" fmla="*/ 421482 h 897731"/>
              <a:gd name="connsiteX0" fmla="*/ 1154907 w 1300163"/>
              <a:gd name="connsiteY0" fmla="*/ 421482 h 897731"/>
              <a:gd name="connsiteX1" fmla="*/ 823912 w 1300163"/>
              <a:gd name="connsiteY1" fmla="*/ 409575 h 897731"/>
              <a:gd name="connsiteX2" fmla="*/ 626269 w 1300163"/>
              <a:gd name="connsiteY2" fmla="*/ 52387 h 897731"/>
              <a:gd name="connsiteX3" fmla="*/ 492919 w 1300163"/>
              <a:gd name="connsiteY3" fmla="*/ 0 h 897731"/>
              <a:gd name="connsiteX4" fmla="*/ 623888 w 1300163"/>
              <a:gd name="connsiteY4" fmla="*/ 369094 h 897731"/>
              <a:gd name="connsiteX5" fmla="*/ 578644 w 1300163"/>
              <a:gd name="connsiteY5" fmla="*/ 416719 h 897731"/>
              <a:gd name="connsiteX6" fmla="*/ 209550 w 1300163"/>
              <a:gd name="connsiteY6" fmla="*/ 435769 h 897731"/>
              <a:gd name="connsiteX7" fmla="*/ 145257 w 1300163"/>
              <a:gd name="connsiteY7" fmla="*/ 240506 h 897731"/>
              <a:gd name="connsiteX8" fmla="*/ 40481 w 1300163"/>
              <a:gd name="connsiteY8" fmla="*/ 240506 h 897731"/>
              <a:gd name="connsiteX9" fmla="*/ 61913 w 1300163"/>
              <a:gd name="connsiteY9" fmla="*/ 435768 h 897731"/>
              <a:gd name="connsiteX10" fmla="*/ 0 w 1300163"/>
              <a:gd name="connsiteY10" fmla="*/ 476250 h 897731"/>
              <a:gd name="connsiteX11" fmla="*/ 59532 w 1300163"/>
              <a:gd name="connsiteY11" fmla="*/ 509588 h 897731"/>
              <a:gd name="connsiteX12" fmla="*/ 40481 w 1300163"/>
              <a:gd name="connsiteY12" fmla="*/ 676274 h 897731"/>
              <a:gd name="connsiteX13" fmla="*/ 147638 w 1300163"/>
              <a:gd name="connsiteY13" fmla="*/ 676274 h 897731"/>
              <a:gd name="connsiteX14" fmla="*/ 209549 w 1300163"/>
              <a:gd name="connsiteY14" fmla="*/ 507207 h 897731"/>
              <a:gd name="connsiteX15" fmla="*/ 578644 w 1300163"/>
              <a:gd name="connsiteY15" fmla="*/ 523874 h 897731"/>
              <a:gd name="connsiteX16" fmla="*/ 626268 w 1300163"/>
              <a:gd name="connsiteY16" fmla="*/ 573882 h 897731"/>
              <a:gd name="connsiteX17" fmla="*/ 492919 w 1300163"/>
              <a:gd name="connsiteY17" fmla="*/ 897731 h 897731"/>
              <a:gd name="connsiteX18" fmla="*/ 626269 w 1300163"/>
              <a:gd name="connsiteY18" fmla="*/ 852487 h 897731"/>
              <a:gd name="connsiteX19" fmla="*/ 823913 w 1300163"/>
              <a:gd name="connsiteY19" fmla="*/ 545306 h 897731"/>
              <a:gd name="connsiteX20" fmla="*/ 1154906 w 1300163"/>
              <a:gd name="connsiteY20" fmla="*/ 531018 h 897731"/>
              <a:gd name="connsiteX21" fmla="*/ 1300163 w 1300163"/>
              <a:gd name="connsiteY21" fmla="*/ 476250 h 897731"/>
              <a:gd name="connsiteX22" fmla="*/ 1154907 w 1300163"/>
              <a:gd name="connsiteY22" fmla="*/ 421482 h 897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00163" h="897731">
                <a:moveTo>
                  <a:pt x="1154907" y="421482"/>
                </a:moveTo>
                <a:lnTo>
                  <a:pt x="823912" y="409575"/>
                </a:lnTo>
                <a:lnTo>
                  <a:pt x="626269" y="52387"/>
                </a:lnTo>
                <a:lnTo>
                  <a:pt x="492919" y="0"/>
                </a:lnTo>
                <a:lnTo>
                  <a:pt x="623888" y="369094"/>
                </a:lnTo>
                <a:lnTo>
                  <a:pt x="578644" y="416719"/>
                </a:lnTo>
                <a:lnTo>
                  <a:pt x="209550" y="435769"/>
                </a:lnTo>
                <a:lnTo>
                  <a:pt x="145257" y="240506"/>
                </a:lnTo>
                <a:lnTo>
                  <a:pt x="40481" y="240506"/>
                </a:lnTo>
                <a:lnTo>
                  <a:pt x="61913" y="435768"/>
                </a:lnTo>
                <a:lnTo>
                  <a:pt x="0" y="476250"/>
                </a:lnTo>
                <a:lnTo>
                  <a:pt x="59532" y="509588"/>
                </a:lnTo>
                <a:cubicBezTo>
                  <a:pt x="60325" y="562769"/>
                  <a:pt x="39688" y="623093"/>
                  <a:pt x="40481" y="676274"/>
                </a:cubicBezTo>
                <a:lnTo>
                  <a:pt x="147638" y="676274"/>
                </a:lnTo>
                <a:lnTo>
                  <a:pt x="209549" y="507207"/>
                </a:lnTo>
                <a:lnTo>
                  <a:pt x="578644" y="523874"/>
                </a:lnTo>
                <a:lnTo>
                  <a:pt x="626268" y="573882"/>
                </a:lnTo>
                <a:lnTo>
                  <a:pt x="492919" y="897731"/>
                </a:lnTo>
                <a:lnTo>
                  <a:pt x="626269" y="852487"/>
                </a:lnTo>
                <a:lnTo>
                  <a:pt x="823913" y="545306"/>
                </a:lnTo>
                <a:lnTo>
                  <a:pt x="1154906" y="531018"/>
                </a:lnTo>
                <a:cubicBezTo>
                  <a:pt x="1235869" y="521890"/>
                  <a:pt x="1300163" y="494506"/>
                  <a:pt x="1300163" y="476250"/>
                </a:cubicBezTo>
                <a:cubicBezTo>
                  <a:pt x="1300163" y="457994"/>
                  <a:pt x="1234679" y="435373"/>
                  <a:pt x="1154907" y="421482"/>
                </a:cubicBezTo>
                <a:close/>
              </a:path>
            </a:pathLst>
          </a:cu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563"/>
            <a:endParaRPr lang="en-US" dirty="0">
              <a:solidFill>
                <a:srgbClr val="FFFFFF"/>
              </a:solidFill>
            </a:endParaRPr>
          </a:p>
        </p:txBody>
      </p:sp>
      <p:sp>
        <p:nvSpPr>
          <p:cNvPr id="17" name="Energy"/>
          <p:cNvSpPr/>
          <p:nvPr/>
        </p:nvSpPr>
        <p:spPr>
          <a:xfrm>
            <a:off x="704885" y="4666192"/>
            <a:ext cx="587119" cy="934864"/>
          </a:xfrm>
          <a:custGeom>
            <a:avLst/>
            <a:gdLst>
              <a:gd name="connsiteX0" fmla="*/ 82686 w 251460"/>
              <a:gd name="connsiteY0" fmla="*/ 365632 h 400398"/>
              <a:gd name="connsiteX1" fmla="*/ 168771 w 251460"/>
              <a:gd name="connsiteY1" fmla="*/ 365632 h 400398"/>
              <a:gd name="connsiteX2" fmla="*/ 160973 w 251460"/>
              <a:gd name="connsiteY2" fmla="*/ 385214 h 400398"/>
              <a:gd name="connsiteX3" fmla="*/ 125728 w 251460"/>
              <a:gd name="connsiteY3" fmla="*/ 400398 h 400398"/>
              <a:gd name="connsiteX4" fmla="*/ 90484 w 251460"/>
              <a:gd name="connsiteY4" fmla="*/ 385214 h 400398"/>
              <a:gd name="connsiteX5" fmla="*/ 63769 w 251460"/>
              <a:gd name="connsiteY5" fmla="*/ 301798 h 400398"/>
              <a:gd name="connsiteX6" fmla="*/ 189714 w 251460"/>
              <a:gd name="connsiteY6" fmla="*/ 301798 h 400398"/>
              <a:gd name="connsiteX7" fmla="*/ 197334 w 251460"/>
              <a:gd name="connsiteY7" fmla="*/ 309418 h 400398"/>
              <a:gd name="connsiteX8" fmla="*/ 197334 w 251460"/>
              <a:gd name="connsiteY8" fmla="*/ 339897 h 400398"/>
              <a:gd name="connsiteX9" fmla="*/ 189714 w 251460"/>
              <a:gd name="connsiteY9" fmla="*/ 347517 h 400398"/>
              <a:gd name="connsiteX10" fmla="*/ 63769 w 251460"/>
              <a:gd name="connsiteY10" fmla="*/ 347517 h 400398"/>
              <a:gd name="connsiteX11" fmla="*/ 56149 w 251460"/>
              <a:gd name="connsiteY11" fmla="*/ 339897 h 400398"/>
              <a:gd name="connsiteX12" fmla="*/ 56149 w 251460"/>
              <a:gd name="connsiteY12" fmla="*/ 309418 h 400398"/>
              <a:gd name="connsiteX13" fmla="*/ 63769 w 251460"/>
              <a:gd name="connsiteY13" fmla="*/ 301798 h 400398"/>
              <a:gd name="connsiteX14" fmla="*/ 66848 w 251460"/>
              <a:gd name="connsiteY14" fmla="*/ 241791 h 400398"/>
              <a:gd name="connsiteX15" fmla="*/ 184611 w 251460"/>
              <a:gd name="connsiteY15" fmla="*/ 241791 h 400398"/>
              <a:gd name="connsiteX16" fmla="*/ 192231 w 251460"/>
              <a:gd name="connsiteY16" fmla="*/ 249411 h 400398"/>
              <a:gd name="connsiteX17" fmla="*/ 192231 w 251460"/>
              <a:gd name="connsiteY17" fmla="*/ 279890 h 400398"/>
              <a:gd name="connsiteX18" fmla="*/ 184611 w 251460"/>
              <a:gd name="connsiteY18" fmla="*/ 287510 h 400398"/>
              <a:gd name="connsiteX19" fmla="*/ 66848 w 251460"/>
              <a:gd name="connsiteY19" fmla="*/ 287510 h 400398"/>
              <a:gd name="connsiteX20" fmla="*/ 59228 w 251460"/>
              <a:gd name="connsiteY20" fmla="*/ 279890 h 400398"/>
              <a:gd name="connsiteX21" fmla="*/ 59228 w 251460"/>
              <a:gd name="connsiteY21" fmla="*/ 249411 h 400398"/>
              <a:gd name="connsiteX22" fmla="*/ 66848 w 251460"/>
              <a:gd name="connsiteY22" fmla="*/ 241791 h 400398"/>
              <a:gd name="connsiteX23" fmla="*/ 125730 w 251460"/>
              <a:gd name="connsiteY23" fmla="*/ 0 h 400398"/>
              <a:gd name="connsiteX24" fmla="*/ 251460 w 251460"/>
              <a:gd name="connsiteY24" fmla="*/ 127300 h 400398"/>
              <a:gd name="connsiteX25" fmla="*/ 214635 w 251460"/>
              <a:gd name="connsiteY25" fmla="*/ 217315 h 400398"/>
              <a:gd name="connsiteX26" fmla="*/ 199710 w 251460"/>
              <a:gd name="connsiteY26" fmla="*/ 227503 h 400398"/>
              <a:gd name="connsiteX27" fmla="*/ 51750 w 251460"/>
              <a:gd name="connsiteY27" fmla="*/ 227503 h 400398"/>
              <a:gd name="connsiteX28" fmla="*/ 36826 w 251460"/>
              <a:gd name="connsiteY28" fmla="*/ 217315 h 400398"/>
              <a:gd name="connsiteX29" fmla="*/ 0 w 251460"/>
              <a:gd name="connsiteY29" fmla="*/ 127300 h 400398"/>
              <a:gd name="connsiteX30" fmla="*/ 125730 w 251460"/>
              <a:gd name="connsiteY30" fmla="*/ 0 h 40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51460" h="400398">
                <a:moveTo>
                  <a:pt x="82686" y="365632"/>
                </a:moveTo>
                <a:lnTo>
                  <a:pt x="168771" y="365632"/>
                </a:lnTo>
                <a:lnTo>
                  <a:pt x="160973" y="385214"/>
                </a:lnTo>
                <a:cubicBezTo>
                  <a:pt x="151953" y="394596"/>
                  <a:pt x="139492" y="400398"/>
                  <a:pt x="125728" y="400398"/>
                </a:cubicBezTo>
                <a:cubicBezTo>
                  <a:pt x="111964" y="400398"/>
                  <a:pt x="99504" y="394596"/>
                  <a:pt x="90484" y="385214"/>
                </a:cubicBezTo>
                <a:close/>
                <a:moveTo>
                  <a:pt x="63769" y="301798"/>
                </a:moveTo>
                <a:lnTo>
                  <a:pt x="189714" y="301798"/>
                </a:lnTo>
                <a:cubicBezTo>
                  <a:pt x="193922" y="301798"/>
                  <a:pt x="197334" y="305210"/>
                  <a:pt x="197334" y="309418"/>
                </a:cubicBezTo>
                <a:lnTo>
                  <a:pt x="197334" y="339897"/>
                </a:lnTo>
                <a:cubicBezTo>
                  <a:pt x="197334" y="344105"/>
                  <a:pt x="193922" y="347517"/>
                  <a:pt x="189714" y="347517"/>
                </a:cubicBezTo>
                <a:lnTo>
                  <a:pt x="63769" y="347517"/>
                </a:lnTo>
                <a:cubicBezTo>
                  <a:pt x="59561" y="347517"/>
                  <a:pt x="56149" y="344105"/>
                  <a:pt x="56149" y="339897"/>
                </a:cubicBezTo>
                <a:lnTo>
                  <a:pt x="56149" y="309418"/>
                </a:lnTo>
                <a:cubicBezTo>
                  <a:pt x="56149" y="305210"/>
                  <a:pt x="59561" y="301798"/>
                  <a:pt x="63769" y="301798"/>
                </a:cubicBezTo>
                <a:close/>
                <a:moveTo>
                  <a:pt x="66848" y="241791"/>
                </a:moveTo>
                <a:lnTo>
                  <a:pt x="184611" y="241791"/>
                </a:lnTo>
                <a:cubicBezTo>
                  <a:pt x="188819" y="241791"/>
                  <a:pt x="192231" y="245203"/>
                  <a:pt x="192231" y="249411"/>
                </a:cubicBezTo>
                <a:lnTo>
                  <a:pt x="192231" y="279890"/>
                </a:lnTo>
                <a:cubicBezTo>
                  <a:pt x="192231" y="284098"/>
                  <a:pt x="188819" y="287510"/>
                  <a:pt x="184611" y="287510"/>
                </a:cubicBezTo>
                <a:lnTo>
                  <a:pt x="66848" y="287510"/>
                </a:lnTo>
                <a:cubicBezTo>
                  <a:pt x="62640" y="287510"/>
                  <a:pt x="59228" y="284098"/>
                  <a:pt x="59228" y="279890"/>
                </a:cubicBezTo>
                <a:lnTo>
                  <a:pt x="59228" y="249411"/>
                </a:lnTo>
                <a:cubicBezTo>
                  <a:pt x="59228" y="245203"/>
                  <a:pt x="62640" y="241791"/>
                  <a:pt x="66848" y="241791"/>
                </a:cubicBezTo>
                <a:close/>
                <a:moveTo>
                  <a:pt x="125730" y="0"/>
                </a:moveTo>
                <a:cubicBezTo>
                  <a:pt x="195169" y="0"/>
                  <a:pt x="251460" y="56994"/>
                  <a:pt x="251460" y="127300"/>
                </a:cubicBezTo>
                <a:cubicBezTo>
                  <a:pt x="251460" y="162453"/>
                  <a:pt x="237388" y="194278"/>
                  <a:pt x="214635" y="217315"/>
                </a:cubicBezTo>
                <a:lnTo>
                  <a:pt x="199710" y="227503"/>
                </a:lnTo>
                <a:lnTo>
                  <a:pt x="51750" y="227503"/>
                </a:lnTo>
                <a:lnTo>
                  <a:pt x="36826" y="217315"/>
                </a:lnTo>
                <a:cubicBezTo>
                  <a:pt x="14073" y="194278"/>
                  <a:pt x="0" y="162453"/>
                  <a:pt x="0" y="127300"/>
                </a:cubicBezTo>
                <a:cubicBezTo>
                  <a:pt x="0" y="56994"/>
                  <a:pt x="56291" y="0"/>
                  <a:pt x="125730" y="0"/>
                </a:cubicBezTo>
                <a:close/>
              </a:path>
            </a:pathLst>
          </a:cu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563"/>
            <a:endParaRPr lang="en-US">
              <a:solidFill>
                <a:srgbClr val="FFFFFF"/>
              </a:solidFill>
            </a:endParaRPr>
          </a:p>
        </p:txBody>
      </p:sp>
      <p:sp>
        <p:nvSpPr>
          <p:cNvPr id="18" name="Healthcare"/>
          <p:cNvSpPr>
            <a:spLocks noChangeAspect="1"/>
          </p:cNvSpPr>
          <p:nvPr/>
        </p:nvSpPr>
        <p:spPr bwMode="auto">
          <a:xfrm rot="5400000">
            <a:off x="587855" y="4725552"/>
            <a:ext cx="828710" cy="828927"/>
          </a:xfrm>
          <a:custGeom>
            <a:avLst/>
            <a:gdLst/>
            <a:ahLst/>
            <a:cxnLst/>
            <a:rect l="l" t="t" r="r" b="b"/>
            <a:pathLst>
              <a:path w="3221975" h="3221974">
                <a:moveTo>
                  <a:pt x="695463" y="1877687"/>
                </a:moveTo>
                <a:lnTo>
                  <a:pt x="1344288" y="1877687"/>
                </a:lnTo>
                <a:lnTo>
                  <a:pt x="1344288" y="2526511"/>
                </a:lnTo>
                <a:lnTo>
                  <a:pt x="1877688" y="2526511"/>
                </a:lnTo>
                <a:lnTo>
                  <a:pt x="1877688" y="1877687"/>
                </a:lnTo>
                <a:lnTo>
                  <a:pt x="2526513" y="1877687"/>
                </a:lnTo>
                <a:lnTo>
                  <a:pt x="2526513" y="1344287"/>
                </a:lnTo>
                <a:lnTo>
                  <a:pt x="1877688" y="1344287"/>
                </a:lnTo>
                <a:lnTo>
                  <a:pt x="1877688" y="695462"/>
                </a:lnTo>
                <a:lnTo>
                  <a:pt x="1344288" y="695462"/>
                </a:lnTo>
                <a:lnTo>
                  <a:pt x="1344288" y="1344287"/>
                </a:lnTo>
                <a:lnTo>
                  <a:pt x="695463" y="1344287"/>
                </a:lnTo>
                <a:close/>
                <a:moveTo>
                  <a:pt x="0" y="1610987"/>
                </a:moveTo>
                <a:cubicBezTo>
                  <a:pt x="0" y="721263"/>
                  <a:pt x="721264" y="0"/>
                  <a:pt x="1610988" y="0"/>
                </a:cubicBezTo>
                <a:cubicBezTo>
                  <a:pt x="2500712" y="0"/>
                  <a:pt x="3221975" y="721263"/>
                  <a:pt x="3221975" y="1610987"/>
                </a:cubicBezTo>
                <a:cubicBezTo>
                  <a:pt x="3221975" y="2500711"/>
                  <a:pt x="2500712" y="3221974"/>
                  <a:pt x="1610988" y="3221974"/>
                </a:cubicBezTo>
                <a:cubicBezTo>
                  <a:pt x="721264" y="3221974"/>
                  <a:pt x="0" y="2500711"/>
                  <a:pt x="0" y="161098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3" fontAlgn="base">
              <a:spcBef>
                <a:spcPct val="0"/>
              </a:spcBef>
              <a:spcAft>
                <a:spcPct val="0"/>
              </a:spcAft>
            </a:pPr>
            <a:endParaRPr lang="en-US" spc="-50" dirty="0" err="1">
              <a:solidFill>
                <a:srgbClr val="ED7D31"/>
              </a:solidFill>
              <a:ea typeface="Segoe UI" pitchFamily="34" charset="0"/>
              <a:cs typeface="Segoe UI" pitchFamily="34" charset="0"/>
            </a:endParaRPr>
          </a:p>
        </p:txBody>
      </p:sp>
      <p:sp>
        <p:nvSpPr>
          <p:cNvPr id="19" name="Rectangle 18"/>
          <p:cNvSpPr/>
          <p:nvPr/>
        </p:nvSpPr>
        <p:spPr bwMode="gray">
          <a:xfrm>
            <a:off x="1770060" y="4480558"/>
            <a:ext cx="3197086" cy="1198701"/>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79233" tIns="0" rIns="179233" bIns="143387" numCol="1" spcCol="0" rtlCol="0" fromWordArt="0" anchor="t" anchorCtr="0" forceAA="0" compatLnSpc="1">
            <a:prstTxWarp prst="textNoShape">
              <a:avLst/>
            </a:prstTxWarp>
            <a:noAutofit/>
          </a:bodyPr>
          <a:lstStyle/>
          <a:p>
            <a:pPr algn="ctr" defTabSz="748301" fontAlgn="base">
              <a:spcBef>
                <a:spcPct val="0"/>
              </a:spcBef>
              <a:spcAft>
                <a:spcPct val="0"/>
              </a:spcAft>
            </a:pPr>
            <a:r>
              <a:rPr lang="en-US" sz="2000" u="sng" kern="0" dirty="0">
                <a:ln w="3175">
                  <a:noFill/>
                </a:ln>
                <a:solidFill>
                  <a:srgbClr val="FFFFFF"/>
                </a:solidFill>
              </a:rPr>
              <a:t>Segment</a:t>
            </a:r>
          </a:p>
        </p:txBody>
      </p:sp>
      <p:sp>
        <p:nvSpPr>
          <p:cNvPr id="20" name="Rectangle 19"/>
          <p:cNvSpPr/>
          <p:nvPr/>
        </p:nvSpPr>
        <p:spPr bwMode="gray">
          <a:xfrm>
            <a:off x="5113494" y="4485981"/>
            <a:ext cx="2939315" cy="1198701"/>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79233" tIns="0" rIns="179233" bIns="143387" numCol="1" spcCol="0" rtlCol="0" fromWordArt="0" anchor="t" anchorCtr="0" forceAA="0" compatLnSpc="1">
            <a:prstTxWarp prst="textNoShape">
              <a:avLst/>
            </a:prstTxWarp>
            <a:noAutofit/>
          </a:bodyPr>
          <a:lstStyle/>
          <a:p>
            <a:pPr algn="ctr" defTabSz="748301" fontAlgn="base">
              <a:spcBef>
                <a:spcPct val="0"/>
              </a:spcBef>
              <a:spcAft>
                <a:spcPct val="0"/>
              </a:spcAft>
            </a:pPr>
            <a:r>
              <a:rPr lang="en-US" sz="2000" u="sng" kern="0" dirty="0">
                <a:ln w="3175">
                  <a:noFill/>
                </a:ln>
                <a:solidFill>
                  <a:srgbClr val="FFFFFF"/>
                </a:solidFill>
              </a:rPr>
              <a:t>Type of Savings</a:t>
            </a:r>
          </a:p>
        </p:txBody>
      </p:sp>
      <p:sp>
        <p:nvSpPr>
          <p:cNvPr id="21" name="Rectangle 20"/>
          <p:cNvSpPr/>
          <p:nvPr/>
        </p:nvSpPr>
        <p:spPr bwMode="gray">
          <a:xfrm>
            <a:off x="8199157" y="4485981"/>
            <a:ext cx="3912229" cy="1198701"/>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79233" tIns="0" rIns="179233" bIns="143387" numCol="1" spcCol="0" rtlCol="0" fromWordArt="0" anchor="t" anchorCtr="0" forceAA="0" compatLnSpc="1">
            <a:prstTxWarp prst="textNoShape">
              <a:avLst/>
            </a:prstTxWarp>
            <a:noAutofit/>
          </a:bodyPr>
          <a:lstStyle/>
          <a:p>
            <a:pPr algn="ctr" defTabSz="748301" fontAlgn="base">
              <a:spcBef>
                <a:spcPct val="0"/>
              </a:spcBef>
              <a:spcAft>
                <a:spcPct val="0"/>
              </a:spcAft>
            </a:pPr>
            <a:r>
              <a:rPr lang="en-US" sz="2000" u="sng" kern="0" dirty="0">
                <a:ln w="3175">
                  <a:noFill/>
                </a:ln>
                <a:solidFill>
                  <a:srgbClr val="FFFFFF"/>
                </a:solidFill>
              </a:rPr>
              <a:t>Est. Value in 15 Years (US/EU)</a:t>
            </a:r>
          </a:p>
        </p:txBody>
      </p:sp>
      <p:grpSp>
        <p:nvGrpSpPr>
          <p:cNvPr id="22" name="Aviation Stats"/>
          <p:cNvGrpSpPr/>
          <p:nvPr/>
        </p:nvGrpSpPr>
        <p:grpSpPr>
          <a:xfrm>
            <a:off x="2408777" y="4944753"/>
            <a:ext cx="9276036" cy="634440"/>
            <a:chOff x="2408237" y="5501362"/>
            <a:chExt cx="9277352" cy="634529"/>
          </a:xfrm>
        </p:grpSpPr>
        <p:sp>
          <p:nvSpPr>
            <p:cNvPr id="23" name="TextBox 22"/>
            <p:cNvSpPr txBox="1"/>
            <p:nvPr/>
          </p:nvSpPr>
          <p:spPr>
            <a:xfrm>
              <a:off x="2408237" y="5501362"/>
              <a:ext cx="2055070" cy="634529"/>
            </a:xfrm>
            <a:prstGeom prst="rect">
              <a:avLst/>
            </a:prstGeom>
            <a:noFill/>
          </p:spPr>
          <p:txBody>
            <a:bodyPr wrap="square" lIns="182854" tIns="146283" rIns="182854" bIns="146283" rtlCol="0">
              <a:spAutoFit/>
            </a:bodyPr>
            <a:lstStyle/>
            <a:p>
              <a:pPr defTabSz="932563">
                <a:lnSpc>
                  <a:spcPct val="90000"/>
                </a:lnSpc>
                <a:spcAft>
                  <a:spcPts val="600"/>
                </a:spcAft>
              </a:pPr>
              <a:r>
                <a:rPr lang="en-US" sz="2400" dirty="0">
                  <a:solidFill>
                    <a:srgbClr val="FFFFFF"/>
                  </a:solidFill>
                </a:rPr>
                <a:t>Commercial</a:t>
              </a:r>
            </a:p>
          </p:txBody>
        </p:sp>
        <p:sp>
          <p:nvSpPr>
            <p:cNvPr id="24" name="TextBox 23"/>
            <p:cNvSpPr txBox="1"/>
            <p:nvPr/>
          </p:nvSpPr>
          <p:spPr>
            <a:xfrm>
              <a:off x="5257209" y="5501362"/>
              <a:ext cx="2588470" cy="634529"/>
            </a:xfrm>
            <a:prstGeom prst="rect">
              <a:avLst/>
            </a:prstGeom>
            <a:noFill/>
          </p:spPr>
          <p:txBody>
            <a:bodyPr wrap="square" lIns="182854" tIns="146283" rIns="182854" bIns="146283" rtlCol="0">
              <a:spAutoFit/>
            </a:bodyPr>
            <a:lstStyle/>
            <a:p>
              <a:pPr defTabSz="932563">
                <a:lnSpc>
                  <a:spcPct val="90000"/>
                </a:lnSpc>
                <a:spcAft>
                  <a:spcPts val="600"/>
                </a:spcAft>
              </a:pPr>
              <a:r>
                <a:rPr lang="en-US" sz="2400" dirty="0">
                  <a:solidFill>
                    <a:srgbClr val="FFFFFF"/>
                  </a:solidFill>
                </a:rPr>
                <a:t>1% Fuel Savings</a:t>
              </a:r>
            </a:p>
          </p:txBody>
        </p:sp>
        <p:sp>
          <p:nvSpPr>
            <p:cNvPr id="25" name="TextBox 24"/>
            <p:cNvSpPr txBox="1"/>
            <p:nvPr/>
          </p:nvSpPr>
          <p:spPr>
            <a:xfrm>
              <a:off x="9097119" y="5501362"/>
              <a:ext cx="2588470" cy="634529"/>
            </a:xfrm>
            <a:prstGeom prst="rect">
              <a:avLst/>
            </a:prstGeom>
            <a:noFill/>
          </p:spPr>
          <p:txBody>
            <a:bodyPr wrap="square" lIns="182854" tIns="146283" rIns="182854" bIns="146283" rtlCol="0">
              <a:spAutoFit/>
            </a:bodyPr>
            <a:lstStyle/>
            <a:p>
              <a:pPr defTabSz="932563">
                <a:lnSpc>
                  <a:spcPct val="90000"/>
                </a:lnSpc>
                <a:spcAft>
                  <a:spcPts val="600"/>
                </a:spcAft>
              </a:pPr>
              <a:r>
                <a:rPr lang="en-US" sz="2400" dirty="0">
                  <a:solidFill>
                    <a:srgbClr val="FFFFFF"/>
                  </a:solidFill>
                </a:rPr>
                <a:t>$ 30B / $ 9B</a:t>
              </a:r>
            </a:p>
          </p:txBody>
        </p:sp>
      </p:grpSp>
      <p:grpSp>
        <p:nvGrpSpPr>
          <p:cNvPr id="26" name="Energy Stats"/>
          <p:cNvGrpSpPr/>
          <p:nvPr/>
        </p:nvGrpSpPr>
        <p:grpSpPr>
          <a:xfrm>
            <a:off x="1742774" y="4940783"/>
            <a:ext cx="9958755" cy="634440"/>
            <a:chOff x="1739406" y="5501362"/>
            <a:chExt cx="9960168" cy="634529"/>
          </a:xfrm>
        </p:grpSpPr>
        <p:sp>
          <p:nvSpPr>
            <p:cNvPr id="27" name="TextBox 26"/>
            <p:cNvSpPr txBox="1"/>
            <p:nvPr/>
          </p:nvSpPr>
          <p:spPr>
            <a:xfrm>
              <a:off x="1739406" y="5501362"/>
              <a:ext cx="3318810" cy="634529"/>
            </a:xfrm>
            <a:prstGeom prst="rect">
              <a:avLst/>
            </a:prstGeom>
            <a:noFill/>
          </p:spPr>
          <p:txBody>
            <a:bodyPr wrap="square" lIns="182854" tIns="146283" rIns="182854" bIns="146283" rtlCol="0">
              <a:spAutoFit/>
            </a:bodyPr>
            <a:lstStyle/>
            <a:p>
              <a:pPr defTabSz="932563">
                <a:lnSpc>
                  <a:spcPct val="90000"/>
                </a:lnSpc>
                <a:spcAft>
                  <a:spcPts val="600"/>
                </a:spcAft>
              </a:pPr>
              <a:r>
                <a:rPr lang="en-US" sz="2400" dirty="0">
                  <a:solidFill>
                    <a:srgbClr val="FFFFFF"/>
                  </a:solidFill>
                </a:rPr>
                <a:t>Gas-Fired Generation</a:t>
              </a:r>
            </a:p>
          </p:txBody>
        </p:sp>
        <p:sp>
          <p:nvSpPr>
            <p:cNvPr id="28" name="TextBox 27"/>
            <p:cNvSpPr txBox="1"/>
            <p:nvPr/>
          </p:nvSpPr>
          <p:spPr>
            <a:xfrm>
              <a:off x="5257209" y="5501362"/>
              <a:ext cx="2588470" cy="634529"/>
            </a:xfrm>
            <a:prstGeom prst="rect">
              <a:avLst/>
            </a:prstGeom>
            <a:noFill/>
          </p:spPr>
          <p:txBody>
            <a:bodyPr wrap="square" lIns="182854" tIns="146283" rIns="182854" bIns="146283" rtlCol="0">
              <a:spAutoFit/>
            </a:bodyPr>
            <a:lstStyle/>
            <a:p>
              <a:pPr defTabSz="932563">
                <a:lnSpc>
                  <a:spcPct val="90000"/>
                </a:lnSpc>
                <a:spcAft>
                  <a:spcPts val="600"/>
                </a:spcAft>
              </a:pPr>
              <a:r>
                <a:rPr lang="en-US" sz="2400" dirty="0">
                  <a:solidFill>
                    <a:srgbClr val="FFFFFF"/>
                  </a:solidFill>
                </a:rPr>
                <a:t>1% Fuel Savings</a:t>
              </a:r>
            </a:p>
          </p:txBody>
        </p:sp>
        <p:sp>
          <p:nvSpPr>
            <p:cNvPr id="29" name="TextBox 28"/>
            <p:cNvSpPr txBox="1"/>
            <p:nvPr/>
          </p:nvSpPr>
          <p:spPr>
            <a:xfrm>
              <a:off x="9111104" y="5501362"/>
              <a:ext cx="2588470" cy="634529"/>
            </a:xfrm>
            <a:prstGeom prst="rect">
              <a:avLst/>
            </a:prstGeom>
            <a:noFill/>
          </p:spPr>
          <p:txBody>
            <a:bodyPr wrap="square" lIns="182854" tIns="146283" rIns="182854" bIns="146283" rtlCol="0">
              <a:spAutoFit/>
            </a:bodyPr>
            <a:lstStyle/>
            <a:p>
              <a:pPr defTabSz="932563">
                <a:lnSpc>
                  <a:spcPct val="90000"/>
                </a:lnSpc>
                <a:spcAft>
                  <a:spcPts val="600"/>
                </a:spcAft>
              </a:pPr>
              <a:r>
                <a:rPr lang="en-US" sz="2400" dirty="0">
                  <a:solidFill>
                    <a:srgbClr val="FFFFFF"/>
                  </a:solidFill>
                </a:rPr>
                <a:t>$ 66B / $ 15B</a:t>
              </a:r>
            </a:p>
          </p:txBody>
        </p:sp>
      </p:grpSp>
      <p:grpSp>
        <p:nvGrpSpPr>
          <p:cNvPr id="30" name="Healthcare Stats"/>
          <p:cNvGrpSpPr/>
          <p:nvPr/>
        </p:nvGrpSpPr>
        <p:grpSpPr>
          <a:xfrm>
            <a:off x="2408777" y="4855779"/>
            <a:ext cx="9276036" cy="973456"/>
            <a:chOff x="2408237" y="5739354"/>
            <a:chExt cx="9277352" cy="973594"/>
          </a:xfrm>
        </p:grpSpPr>
        <p:sp>
          <p:nvSpPr>
            <p:cNvPr id="31" name="TextBox 30"/>
            <p:cNvSpPr txBox="1"/>
            <p:nvPr/>
          </p:nvSpPr>
          <p:spPr>
            <a:xfrm>
              <a:off x="2408237" y="5834483"/>
              <a:ext cx="2278468" cy="634530"/>
            </a:xfrm>
            <a:prstGeom prst="rect">
              <a:avLst/>
            </a:prstGeom>
            <a:noFill/>
          </p:spPr>
          <p:txBody>
            <a:bodyPr wrap="square" lIns="182854" tIns="146283" rIns="182854" bIns="146283" rtlCol="0">
              <a:spAutoFit/>
            </a:bodyPr>
            <a:lstStyle/>
            <a:p>
              <a:pPr defTabSz="932563">
                <a:lnSpc>
                  <a:spcPct val="90000"/>
                </a:lnSpc>
                <a:spcAft>
                  <a:spcPts val="600"/>
                </a:spcAft>
              </a:pPr>
              <a:r>
                <a:rPr lang="en-US" sz="2400" dirty="0">
                  <a:solidFill>
                    <a:srgbClr val="FFFFFF"/>
                  </a:solidFill>
                </a:rPr>
                <a:t>System-wide</a:t>
              </a:r>
            </a:p>
          </p:txBody>
        </p:sp>
        <p:sp>
          <p:nvSpPr>
            <p:cNvPr id="32" name="TextBox 31"/>
            <p:cNvSpPr txBox="1"/>
            <p:nvPr/>
          </p:nvSpPr>
          <p:spPr>
            <a:xfrm>
              <a:off x="5143588" y="5739354"/>
              <a:ext cx="3132049" cy="973594"/>
            </a:xfrm>
            <a:prstGeom prst="rect">
              <a:avLst/>
            </a:prstGeom>
            <a:noFill/>
          </p:spPr>
          <p:txBody>
            <a:bodyPr wrap="square" lIns="182854" tIns="146283" rIns="182854" bIns="146283" rtlCol="0">
              <a:spAutoFit/>
            </a:bodyPr>
            <a:lstStyle/>
            <a:p>
              <a:pPr defTabSz="932563">
                <a:lnSpc>
                  <a:spcPct val="90000"/>
                </a:lnSpc>
                <a:spcAft>
                  <a:spcPts val="600"/>
                </a:spcAft>
              </a:pPr>
              <a:r>
                <a:rPr lang="en-US" sz="2400" dirty="0">
                  <a:solidFill>
                    <a:srgbClr val="FFFFFF"/>
                  </a:solidFill>
                </a:rPr>
                <a:t>1% Reduction in System Inefficiency</a:t>
              </a:r>
            </a:p>
          </p:txBody>
        </p:sp>
        <p:sp>
          <p:nvSpPr>
            <p:cNvPr id="33" name="TextBox 32"/>
            <p:cNvSpPr txBox="1"/>
            <p:nvPr/>
          </p:nvSpPr>
          <p:spPr>
            <a:xfrm>
              <a:off x="9097119" y="5834483"/>
              <a:ext cx="2588470" cy="634530"/>
            </a:xfrm>
            <a:prstGeom prst="rect">
              <a:avLst/>
            </a:prstGeom>
            <a:noFill/>
          </p:spPr>
          <p:txBody>
            <a:bodyPr wrap="square" lIns="182854" tIns="146283" rIns="182854" bIns="146283" rtlCol="0">
              <a:spAutoFit/>
            </a:bodyPr>
            <a:lstStyle/>
            <a:p>
              <a:pPr defTabSz="932563">
                <a:lnSpc>
                  <a:spcPct val="90000"/>
                </a:lnSpc>
                <a:spcAft>
                  <a:spcPts val="600"/>
                </a:spcAft>
              </a:pPr>
              <a:r>
                <a:rPr lang="en-US" sz="2400" dirty="0">
                  <a:solidFill>
                    <a:srgbClr val="FFFFFF"/>
                  </a:solidFill>
                </a:rPr>
                <a:t>$ 63B / $ 15B</a:t>
              </a:r>
            </a:p>
          </p:txBody>
        </p:sp>
      </p:grpSp>
      <p:grpSp>
        <p:nvGrpSpPr>
          <p:cNvPr id="34" name="Rail Stats"/>
          <p:cNvGrpSpPr/>
          <p:nvPr/>
        </p:nvGrpSpPr>
        <p:grpSpPr>
          <a:xfrm>
            <a:off x="2408777" y="4845671"/>
            <a:ext cx="9276036" cy="960220"/>
            <a:chOff x="2408237" y="5406233"/>
            <a:chExt cx="9277352" cy="960356"/>
          </a:xfrm>
        </p:grpSpPr>
        <p:sp>
          <p:nvSpPr>
            <p:cNvPr id="35" name="TextBox 34"/>
            <p:cNvSpPr txBox="1"/>
            <p:nvPr/>
          </p:nvSpPr>
          <p:spPr>
            <a:xfrm>
              <a:off x="2408237" y="5501362"/>
              <a:ext cx="2278468" cy="634530"/>
            </a:xfrm>
            <a:prstGeom prst="rect">
              <a:avLst/>
            </a:prstGeom>
            <a:noFill/>
          </p:spPr>
          <p:txBody>
            <a:bodyPr wrap="square" lIns="182854" tIns="146283" rIns="182854" bIns="146283" rtlCol="0">
              <a:spAutoFit/>
            </a:bodyPr>
            <a:lstStyle/>
            <a:p>
              <a:pPr defTabSz="932563">
                <a:lnSpc>
                  <a:spcPct val="90000"/>
                </a:lnSpc>
                <a:spcAft>
                  <a:spcPts val="600"/>
                </a:spcAft>
              </a:pPr>
              <a:r>
                <a:rPr lang="en-US" sz="2400" dirty="0">
                  <a:solidFill>
                    <a:srgbClr val="FFFFFF"/>
                  </a:solidFill>
                </a:rPr>
                <a:t>System-wide</a:t>
              </a:r>
            </a:p>
          </p:txBody>
        </p:sp>
        <p:sp>
          <p:nvSpPr>
            <p:cNvPr id="36" name="TextBox 35"/>
            <p:cNvSpPr txBox="1"/>
            <p:nvPr/>
          </p:nvSpPr>
          <p:spPr>
            <a:xfrm>
              <a:off x="5046661" y="5406233"/>
              <a:ext cx="3132049" cy="960356"/>
            </a:xfrm>
            <a:prstGeom prst="rect">
              <a:avLst/>
            </a:prstGeom>
            <a:noFill/>
          </p:spPr>
          <p:txBody>
            <a:bodyPr wrap="square" lIns="182854" tIns="146283" rIns="182854" bIns="146283" rtlCol="0">
              <a:spAutoFit/>
            </a:bodyPr>
            <a:lstStyle/>
            <a:p>
              <a:pPr defTabSz="932563">
                <a:lnSpc>
                  <a:spcPct val="90000"/>
                </a:lnSpc>
                <a:spcAft>
                  <a:spcPts val="600"/>
                </a:spcAft>
              </a:pPr>
              <a:r>
                <a:rPr lang="en-US" sz="2400" dirty="0">
                  <a:solidFill>
                    <a:srgbClr val="FFFFFF"/>
                  </a:solidFill>
                </a:rPr>
                <a:t>1% Reduction in Capital Expenditures</a:t>
              </a:r>
            </a:p>
          </p:txBody>
        </p:sp>
        <p:sp>
          <p:nvSpPr>
            <p:cNvPr id="37" name="TextBox 36"/>
            <p:cNvSpPr txBox="1"/>
            <p:nvPr/>
          </p:nvSpPr>
          <p:spPr>
            <a:xfrm>
              <a:off x="9097119" y="5501362"/>
              <a:ext cx="2588470" cy="634529"/>
            </a:xfrm>
            <a:prstGeom prst="rect">
              <a:avLst/>
            </a:prstGeom>
            <a:noFill/>
          </p:spPr>
          <p:txBody>
            <a:bodyPr wrap="square" lIns="182854" tIns="146283" rIns="182854" bIns="146283" rtlCol="0">
              <a:spAutoFit/>
            </a:bodyPr>
            <a:lstStyle/>
            <a:p>
              <a:pPr defTabSz="932563">
                <a:lnSpc>
                  <a:spcPct val="90000"/>
                </a:lnSpc>
                <a:spcAft>
                  <a:spcPts val="600"/>
                </a:spcAft>
              </a:pPr>
              <a:r>
                <a:rPr lang="en-US" sz="2400" dirty="0">
                  <a:solidFill>
                    <a:srgbClr val="FFFFFF"/>
                  </a:solidFill>
                </a:rPr>
                <a:t>$ 27B / $ 6B</a:t>
              </a:r>
            </a:p>
          </p:txBody>
        </p:sp>
      </p:grpSp>
      <p:grpSp>
        <p:nvGrpSpPr>
          <p:cNvPr id="38" name="Oil &amp; Gas Stats"/>
          <p:cNvGrpSpPr/>
          <p:nvPr/>
        </p:nvGrpSpPr>
        <p:grpSpPr>
          <a:xfrm>
            <a:off x="2365920" y="4845671"/>
            <a:ext cx="9485558" cy="960220"/>
            <a:chOff x="2198685" y="5406233"/>
            <a:chExt cx="9486904" cy="960356"/>
          </a:xfrm>
        </p:grpSpPr>
        <p:sp>
          <p:nvSpPr>
            <p:cNvPr id="39" name="TextBox 38"/>
            <p:cNvSpPr txBox="1"/>
            <p:nvPr/>
          </p:nvSpPr>
          <p:spPr>
            <a:xfrm>
              <a:off x="2198685" y="5501362"/>
              <a:ext cx="2278468" cy="634530"/>
            </a:xfrm>
            <a:prstGeom prst="rect">
              <a:avLst/>
            </a:prstGeom>
            <a:noFill/>
          </p:spPr>
          <p:txBody>
            <a:bodyPr wrap="square" lIns="182854" tIns="146283" rIns="182854" bIns="146283" rtlCol="0">
              <a:spAutoFit/>
            </a:bodyPr>
            <a:lstStyle/>
            <a:p>
              <a:pPr defTabSz="932563">
                <a:lnSpc>
                  <a:spcPct val="90000"/>
                </a:lnSpc>
                <a:spcAft>
                  <a:spcPts val="600"/>
                </a:spcAft>
              </a:pPr>
              <a:r>
                <a:rPr lang="en-US" sz="2400" dirty="0">
                  <a:solidFill>
                    <a:srgbClr val="FFFFFF"/>
                  </a:solidFill>
                </a:rPr>
                <a:t>System-wide</a:t>
              </a:r>
            </a:p>
          </p:txBody>
        </p:sp>
        <p:sp>
          <p:nvSpPr>
            <p:cNvPr id="40" name="TextBox 39"/>
            <p:cNvSpPr txBox="1"/>
            <p:nvPr/>
          </p:nvSpPr>
          <p:spPr>
            <a:xfrm>
              <a:off x="4860922" y="5406233"/>
              <a:ext cx="3132049" cy="960356"/>
            </a:xfrm>
            <a:prstGeom prst="rect">
              <a:avLst/>
            </a:prstGeom>
            <a:noFill/>
          </p:spPr>
          <p:txBody>
            <a:bodyPr wrap="square" lIns="182854" tIns="146283" rIns="182854" bIns="146283" rtlCol="0">
              <a:spAutoFit/>
            </a:bodyPr>
            <a:lstStyle/>
            <a:p>
              <a:pPr defTabSz="932563">
                <a:lnSpc>
                  <a:spcPct val="90000"/>
                </a:lnSpc>
                <a:spcAft>
                  <a:spcPts val="600"/>
                </a:spcAft>
              </a:pPr>
              <a:r>
                <a:rPr lang="en-US" sz="2400" dirty="0">
                  <a:solidFill>
                    <a:srgbClr val="FFFFFF"/>
                  </a:solidFill>
                </a:rPr>
                <a:t>1% Reduction in Capital Expenditures</a:t>
              </a:r>
            </a:p>
          </p:txBody>
        </p:sp>
        <p:sp>
          <p:nvSpPr>
            <p:cNvPr id="41" name="TextBox 40"/>
            <p:cNvSpPr txBox="1"/>
            <p:nvPr/>
          </p:nvSpPr>
          <p:spPr>
            <a:xfrm>
              <a:off x="9097119" y="5501362"/>
              <a:ext cx="2588470" cy="634529"/>
            </a:xfrm>
            <a:prstGeom prst="rect">
              <a:avLst/>
            </a:prstGeom>
            <a:noFill/>
          </p:spPr>
          <p:txBody>
            <a:bodyPr wrap="square" lIns="182854" tIns="146283" rIns="182854" bIns="146283" rtlCol="0">
              <a:spAutoFit/>
            </a:bodyPr>
            <a:lstStyle/>
            <a:p>
              <a:pPr defTabSz="932563">
                <a:lnSpc>
                  <a:spcPct val="90000"/>
                </a:lnSpc>
                <a:spcAft>
                  <a:spcPts val="600"/>
                </a:spcAft>
              </a:pPr>
              <a:r>
                <a:rPr lang="en-US" sz="2400" dirty="0">
                  <a:solidFill>
                    <a:srgbClr val="FFFFFF"/>
                  </a:solidFill>
                </a:rPr>
                <a:t>$ 90B / $ 10B</a:t>
              </a:r>
            </a:p>
          </p:txBody>
        </p:sp>
      </p:grpSp>
    </p:spTree>
    <p:extLst>
      <p:ext uri="{BB962C8B-B14F-4D97-AF65-F5344CB8AC3E}">
        <p14:creationId xmlns:p14="http://schemas.microsoft.com/office/powerpoint/2010/main" val="16399245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50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p:tgtEl>
                                          <p:spTgt spid="16"/>
                                        </p:tgtEl>
                                        <p:attrNameLst>
                                          <p:attrName>ppt_x</p:attrName>
                                        </p:attrNameLst>
                                      </p:cBhvr>
                                      <p:tavLst>
                                        <p:tav tm="0">
                                          <p:val>
                                            <p:strVal val="#ppt_x-#ppt_w*1.125000"/>
                                          </p:val>
                                        </p:tav>
                                        <p:tav tm="100000">
                                          <p:val>
                                            <p:strVal val="#ppt_x"/>
                                          </p:val>
                                        </p:tav>
                                      </p:tavLst>
                                    </p:anim>
                                    <p:animEffect transition="in" filter="wipe(right)">
                                      <p:cBhvr>
                                        <p:cTn id="8" dur="1000"/>
                                        <p:tgtEl>
                                          <p:spTgt spid="16"/>
                                        </p:tgtEl>
                                      </p:cBhvr>
                                    </p:animEffect>
                                  </p:childTnLst>
                                </p:cTn>
                              </p:par>
                            </p:childTnLst>
                          </p:cTn>
                        </p:par>
                        <p:par>
                          <p:cTn id="9" fill="hold">
                            <p:stCondLst>
                              <p:cond delay="1500"/>
                            </p:stCondLst>
                            <p:childTnLst>
                              <p:par>
                                <p:cTn id="10" presetID="22" presetClass="entr" presetSubtype="8" fill="hold" nodeType="after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16"/>
                                        </p:tgtEl>
                                      </p:cBhvr>
                                    </p:animEffect>
                                    <p:set>
                                      <p:cBhvr>
                                        <p:cTn id="17" dur="1" fill="hold">
                                          <p:stCondLst>
                                            <p:cond delay="499"/>
                                          </p:stCondLst>
                                        </p:cTn>
                                        <p:tgtEl>
                                          <p:spTgt spid="16"/>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22"/>
                                        </p:tgtEl>
                                      </p:cBhvr>
                                    </p:animEffect>
                                    <p:set>
                                      <p:cBhvr>
                                        <p:cTn id="20" dur="1" fill="hold">
                                          <p:stCondLst>
                                            <p:cond delay="499"/>
                                          </p:stCondLst>
                                        </p:cTn>
                                        <p:tgtEl>
                                          <p:spTgt spid="22"/>
                                        </p:tgtEl>
                                        <p:attrNameLst>
                                          <p:attrName>style.visibility</p:attrName>
                                        </p:attrNameLst>
                                      </p:cBhvr>
                                      <p:to>
                                        <p:strVal val="hidden"/>
                                      </p:to>
                                    </p:set>
                                  </p:childTnLst>
                                </p:cTn>
                              </p:par>
                              <p:par>
                                <p:cTn id="21" presetID="12" presetClass="entr" presetSubtype="8" fill="hold" grpId="0" nodeType="withEffect">
                                  <p:stCondLst>
                                    <p:cond delay="5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p:tgtEl>
                                          <p:spTgt spid="17"/>
                                        </p:tgtEl>
                                        <p:attrNameLst>
                                          <p:attrName>ppt_x</p:attrName>
                                        </p:attrNameLst>
                                      </p:cBhvr>
                                      <p:tavLst>
                                        <p:tav tm="0">
                                          <p:val>
                                            <p:strVal val="#ppt_x-#ppt_w*1.125000"/>
                                          </p:val>
                                        </p:tav>
                                        <p:tav tm="100000">
                                          <p:val>
                                            <p:strVal val="#ppt_x"/>
                                          </p:val>
                                        </p:tav>
                                      </p:tavLst>
                                    </p:anim>
                                    <p:animEffect transition="in" filter="wipe(right)">
                                      <p:cBhvr>
                                        <p:cTn id="24" dur="1000"/>
                                        <p:tgtEl>
                                          <p:spTgt spid="17"/>
                                        </p:tgtEl>
                                      </p:cBhvr>
                                    </p:animEffect>
                                  </p:childTnLst>
                                </p:cTn>
                              </p:par>
                            </p:childTnLst>
                          </p:cTn>
                        </p:par>
                        <p:par>
                          <p:cTn id="25" fill="hold">
                            <p:stCondLst>
                              <p:cond delay="1500"/>
                            </p:stCondLst>
                            <p:childTnLst>
                              <p:par>
                                <p:cTn id="26" presetID="22" presetClass="entr" presetSubtype="8" fill="hold"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ipe(left)">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8"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additive="base">
                                        <p:cTn id="33" dur="1000"/>
                                        <p:tgtEl>
                                          <p:spTgt spid="18"/>
                                        </p:tgtEl>
                                        <p:attrNameLst>
                                          <p:attrName>ppt_x</p:attrName>
                                        </p:attrNameLst>
                                      </p:cBhvr>
                                      <p:tavLst>
                                        <p:tav tm="0">
                                          <p:val>
                                            <p:strVal val="#ppt_x-#ppt_w*1.125000"/>
                                          </p:val>
                                        </p:tav>
                                        <p:tav tm="100000">
                                          <p:val>
                                            <p:strVal val="#ppt_x"/>
                                          </p:val>
                                        </p:tav>
                                      </p:tavLst>
                                    </p:anim>
                                    <p:animEffect transition="in" filter="wipe(right)">
                                      <p:cBhvr>
                                        <p:cTn id="34" dur="1000"/>
                                        <p:tgtEl>
                                          <p:spTgt spid="18"/>
                                        </p:tgtEl>
                                      </p:cBhvr>
                                    </p:animEffect>
                                  </p:childTnLst>
                                </p:cTn>
                              </p:par>
                              <p:par>
                                <p:cTn id="35" presetID="10" presetClass="exit" presetSubtype="0" fill="hold" grpId="1" nodeType="withEffect">
                                  <p:stCondLst>
                                    <p:cond delay="0"/>
                                  </p:stCondLst>
                                  <p:childTnLst>
                                    <p:animEffect transition="out" filter="fade">
                                      <p:cBhvr>
                                        <p:cTn id="36" dur="500"/>
                                        <p:tgtEl>
                                          <p:spTgt spid="17"/>
                                        </p:tgtEl>
                                      </p:cBhvr>
                                    </p:animEffect>
                                    <p:set>
                                      <p:cBhvr>
                                        <p:cTn id="37" dur="1" fill="hold">
                                          <p:stCondLst>
                                            <p:cond delay="499"/>
                                          </p:stCondLst>
                                        </p:cTn>
                                        <p:tgtEl>
                                          <p:spTgt spid="17"/>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26"/>
                                        </p:tgtEl>
                                      </p:cBhvr>
                                    </p:animEffect>
                                    <p:set>
                                      <p:cBhvr>
                                        <p:cTn id="40" dur="1" fill="hold">
                                          <p:stCondLst>
                                            <p:cond delay="499"/>
                                          </p:stCondLst>
                                        </p:cTn>
                                        <p:tgtEl>
                                          <p:spTgt spid="26"/>
                                        </p:tgtEl>
                                        <p:attrNameLst>
                                          <p:attrName>style.visibility</p:attrName>
                                        </p:attrNameLst>
                                      </p:cBhvr>
                                      <p:to>
                                        <p:strVal val="hidden"/>
                                      </p:to>
                                    </p:set>
                                  </p:childTnLst>
                                </p:cTn>
                              </p:par>
                            </p:childTnLst>
                          </p:cTn>
                        </p:par>
                        <p:par>
                          <p:cTn id="41" fill="hold">
                            <p:stCondLst>
                              <p:cond delay="1000"/>
                            </p:stCondLst>
                            <p:childTnLst>
                              <p:par>
                                <p:cTn id="42" presetID="22" presetClass="entr" presetSubtype="8"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left)">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18"/>
                                        </p:tgtEl>
                                      </p:cBhvr>
                                    </p:animEffect>
                                    <p:set>
                                      <p:cBhvr>
                                        <p:cTn id="49" dur="1" fill="hold">
                                          <p:stCondLst>
                                            <p:cond delay="499"/>
                                          </p:stCondLst>
                                        </p:cTn>
                                        <p:tgtEl>
                                          <p:spTgt spid="18"/>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30"/>
                                        </p:tgtEl>
                                      </p:cBhvr>
                                    </p:animEffect>
                                    <p:set>
                                      <p:cBhvr>
                                        <p:cTn id="52" dur="1" fill="hold">
                                          <p:stCondLst>
                                            <p:cond delay="499"/>
                                          </p:stCondLst>
                                        </p:cTn>
                                        <p:tgtEl>
                                          <p:spTgt spid="30"/>
                                        </p:tgtEl>
                                        <p:attrNameLst>
                                          <p:attrName>style.visibility</p:attrName>
                                        </p:attrNameLst>
                                      </p:cBhvr>
                                      <p:to>
                                        <p:strVal val="hidden"/>
                                      </p:to>
                                    </p:set>
                                  </p:childTnLst>
                                </p:cTn>
                              </p:par>
                              <p:par>
                                <p:cTn id="53" presetID="12" presetClass="entr" presetSubtype="8" fill="hold" grpId="0" nodeType="withEffect">
                                  <p:stCondLst>
                                    <p:cond delay="50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1000"/>
                                        <p:tgtEl>
                                          <p:spTgt spid="14"/>
                                        </p:tgtEl>
                                        <p:attrNameLst>
                                          <p:attrName>ppt_x</p:attrName>
                                        </p:attrNameLst>
                                      </p:cBhvr>
                                      <p:tavLst>
                                        <p:tav tm="0">
                                          <p:val>
                                            <p:strVal val="#ppt_x-#ppt_w*1.125000"/>
                                          </p:val>
                                        </p:tav>
                                        <p:tav tm="100000">
                                          <p:val>
                                            <p:strVal val="#ppt_x"/>
                                          </p:val>
                                        </p:tav>
                                      </p:tavLst>
                                    </p:anim>
                                    <p:animEffect transition="in" filter="wipe(right)">
                                      <p:cBhvr>
                                        <p:cTn id="56" dur="1000"/>
                                        <p:tgtEl>
                                          <p:spTgt spid="14"/>
                                        </p:tgtEl>
                                      </p:cBhvr>
                                    </p:animEffect>
                                  </p:childTnLst>
                                </p:cTn>
                              </p:par>
                            </p:childTnLst>
                          </p:cTn>
                        </p:par>
                        <p:par>
                          <p:cTn id="57" fill="hold">
                            <p:stCondLst>
                              <p:cond delay="1500"/>
                            </p:stCondLst>
                            <p:childTnLst>
                              <p:par>
                                <p:cTn id="58" presetID="22" presetClass="entr" presetSubtype="8" fill="hold" nodeType="after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wipe(left)">
                                      <p:cBhvr>
                                        <p:cTn id="60" dur="500"/>
                                        <p:tgtEl>
                                          <p:spTgt spid="3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1" nodeType="clickEffect">
                                  <p:stCondLst>
                                    <p:cond delay="0"/>
                                  </p:stCondLst>
                                  <p:childTnLst>
                                    <p:animEffect transition="out" filter="fade">
                                      <p:cBhvr>
                                        <p:cTn id="64" dur="500"/>
                                        <p:tgtEl>
                                          <p:spTgt spid="14"/>
                                        </p:tgtEl>
                                      </p:cBhvr>
                                    </p:animEffect>
                                    <p:set>
                                      <p:cBhvr>
                                        <p:cTn id="65" dur="1" fill="hold">
                                          <p:stCondLst>
                                            <p:cond delay="499"/>
                                          </p:stCondLst>
                                        </p:cTn>
                                        <p:tgtEl>
                                          <p:spTgt spid="14"/>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34"/>
                                        </p:tgtEl>
                                      </p:cBhvr>
                                    </p:animEffect>
                                    <p:set>
                                      <p:cBhvr>
                                        <p:cTn id="68" dur="1" fill="hold">
                                          <p:stCondLst>
                                            <p:cond delay="499"/>
                                          </p:stCondLst>
                                        </p:cTn>
                                        <p:tgtEl>
                                          <p:spTgt spid="34"/>
                                        </p:tgtEl>
                                        <p:attrNameLst>
                                          <p:attrName>style.visibility</p:attrName>
                                        </p:attrNameLst>
                                      </p:cBhvr>
                                      <p:to>
                                        <p:strVal val="hidden"/>
                                      </p:to>
                                    </p:set>
                                  </p:childTnLst>
                                </p:cTn>
                              </p:par>
                              <p:par>
                                <p:cTn id="69" presetID="12" presetClass="entr" presetSubtype="8" fill="hold" grpId="0" nodeType="withEffect">
                                  <p:stCondLst>
                                    <p:cond delay="0"/>
                                  </p:stCondLst>
                                  <p:childTnLst>
                                    <p:set>
                                      <p:cBhvr>
                                        <p:cTn id="70" dur="1" fill="hold">
                                          <p:stCondLst>
                                            <p:cond delay="0"/>
                                          </p:stCondLst>
                                        </p:cTn>
                                        <p:tgtEl>
                                          <p:spTgt spid="15"/>
                                        </p:tgtEl>
                                        <p:attrNameLst>
                                          <p:attrName>style.visibility</p:attrName>
                                        </p:attrNameLst>
                                      </p:cBhvr>
                                      <p:to>
                                        <p:strVal val="visible"/>
                                      </p:to>
                                    </p:set>
                                    <p:anim calcmode="lin" valueType="num">
                                      <p:cBhvr additive="base">
                                        <p:cTn id="71" dur="1000"/>
                                        <p:tgtEl>
                                          <p:spTgt spid="15"/>
                                        </p:tgtEl>
                                        <p:attrNameLst>
                                          <p:attrName>ppt_x</p:attrName>
                                        </p:attrNameLst>
                                      </p:cBhvr>
                                      <p:tavLst>
                                        <p:tav tm="0">
                                          <p:val>
                                            <p:strVal val="#ppt_x-#ppt_w*1.125000"/>
                                          </p:val>
                                        </p:tav>
                                        <p:tav tm="100000">
                                          <p:val>
                                            <p:strVal val="#ppt_x"/>
                                          </p:val>
                                        </p:tav>
                                      </p:tavLst>
                                    </p:anim>
                                    <p:animEffect transition="in" filter="wipe(right)">
                                      <p:cBhvr>
                                        <p:cTn id="72" dur="1000"/>
                                        <p:tgtEl>
                                          <p:spTgt spid="15"/>
                                        </p:tgtEl>
                                      </p:cBhvr>
                                    </p:animEffect>
                                  </p:childTnLst>
                                </p:cTn>
                              </p:par>
                            </p:childTnLst>
                          </p:cTn>
                        </p:par>
                        <p:par>
                          <p:cTn id="73" fill="hold">
                            <p:stCondLst>
                              <p:cond delay="1000"/>
                            </p:stCondLst>
                            <p:childTnLst>
                              <p:par>
                                <p:cTn id="74" presetID="22" presetClass="entr" presetSubtype="8" fill="hold" nodeType="after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wipe(left)">
                                      <p:cBhvr>
                                        <p:cTn id="7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6" grpId="0" animBg="1"/>
      <p:bldP spid="16" grpId="1" animBg="1"/>
      <p:bldP spid="17" grpId="0" animBg="1"/>
      <p:bldP spid="17" grpId="1" animBg="1"/>
      <p:bldP spid="18" grpId="0" animBg="1"/>
      <p:bldP spid="18"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le 1"/>
          <p:cNvSpPr>
            <a:spLocks noGrp="1"/>
          </p:cNvSpPr>
          <p:nvPr>
            <p:ph type="title"/>
          </p:nvPr>
        </p:nvSpPr>
        <p:spPr/>
        <p:txBody>
          <a:bodyPr/>
          <a:lstStyle/>
          <a:p>
            <a:r>
              <a:rPr lang="en-US" dirty="0" smtClean="0"/>
              <a:t>Microsoft Azure </a:t>
            </a:r>
            <a:r>
              <a:rPr lang="en-US" dirty="0" err="1" smtClean="0"/>
              <a:t>IoT</a:t>
            </a:r>
            <a:r>
              <a:rPr lang="en-US" dirty="0" smtClean="0"/>
              <a:t> services</a:t>
            </a:r>
            <a:r>
              <a:rPr lang="en-US" smtClean="0"/>
              <a:t/>
            </a:r>
            <a:br>
              <a:rPr lang="en-US" smtClean="0"/>
            </a:br>
            <a:endParaRPr lang="en-US" sz="3600" dirty="0"/>
          </a:p>
        </p:txBody>
      </p:sp>
      <p:graphicFrame>
        <p:nvGraphicFramePr>
          <p:cNvPr id="32" name="Table 31"/>
          <p:cNvGraphicFramePr>
            <a:graphicFrameLocks noGrp="1"/>
          </p:cNvGraphicFramePr>
          <p:nvPr>
            <p:extLst/>
          </p:nvPr>
        </p:nvGraphicFramePr>
        <p:xfrm>
          <a:off x="720991" y="1820862"/>
          <a:ext cx="10994494" cy="4804341"/>
        </p:xfrm>
        <a:graphic>
          <a:graphicData uri="http://schemas.openxmlformats.org/drawingml/2006/table">
            <a:tbl>
              <a:tblPr firstRow="1" bandRow="1">
                <a:tableStyleId>{5C22544A-7EE6-4342-B048-85BDC9FD1C3A}</a:tableStyleId>
              </a:tblPr>
              <a:tblGrid>
                <a:gridCol w="1537494">
                  <a:extLst>
                    <a:ext uri="{9D8B030D-6E8A-4147-A177-3AD203B41FA5}">
                      <a16:colId xmlns:a16="http://schemas.microsoft.com/office/drawing/2014/main" xmlns="" val="20000"/>
                    </a:ext>
                  </a:extLst>
                </a:gridCol>
                <a:gridCol w="2364250">
                  <a:extLst>
                    <a:ext uri="{9D8B030D-6E8A-4147-A177-3AD203B41FA5}">
                      <a16:colId xmlns:a16="http://schemas.microsoft.com/office/drawing/2014/main" xmlns="" val="20001"/>
                    </a:ext>
                  </a:extLst>
                </a:gridCol>
                <a:gridCol w="2364250">
                  <a:extLst>
                    <a:ext uri="{9D8B030D-6E8A-4147-A177-3AD203B41FA5}">
                      <a16:colId xmlns:a16="http://schemas.microsoft.com/office/drawing/2014/main" xmlns="" val="20002"/>
                    </a:ext>
                  </a:extLst>
                </a:gridCol>
                <a:gridCol w="2364250">
                  <a:extLst>
                    <a:ext uri="{9D8B030D-6E8A-4147-A177-3AD203B41FA5}">
                      <a16:colId xmlns:a16="http://schemas.microsoft.com/office/drawing/2014/main" xmlns="" val="20003"/>
                    </a:ext>
                  </a:extLst>
                </a:gridCol>
                <a:gridCol w="2364250">
                  <a:extLst>
                    <a:ext uri="{9D8B030D-6E8A-4147-A177-3AD203B41FA5}">
                      <a16:colId xmlns:a16="http://schemas.microsoft.com/office/drawing/2014/main" xmlns="" val="20004"/>
                    </a:ext>
                  </a:extLst>
                </a:gridCol>
              </a:tblGrid>
              <a:tr h="479554">
                <a:tc>
                  <a:txBody>
                    <a:bodyPr/>
                    <a:lstStyle/>
                    <a:p>
                      <a:r>
                        <a:rPr lang="en-GB" sz="1600" b="0" dirty="0" smtClean="0">
                          <a:solidFill>
                            <a:schemeClr val="tx1"/>
                          </a:solidFill>
                          <a:latin typeface="Segoe UI Semibold" panose="020B0702040204020203" pitchFamily="34" charset="0"/>
                        </a:rPr>
                        <a:t>Devices</a:t>
                      </a:r>
                      <a:endParaRPr lang="en-US" sz="1600" b="0" dirty="0">
                        <a:solidFill>
                          <a:schemeClr val="tx1"/>
                        </a:solidFill>
                        <a:latin typeface="Segoe UI Semibold" panose="020B0702040204020203" pitchFamily="34" charset="0"/>
                      </a:endParaRPr>
                    </a:p>
                  </a:txBody>
                  <a:tcPr marL="86165" marR="86165" marT="43083" marB="43083" anchor="ctr">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GB" sz="1600" b="0" baseline="0" dirty="0" smtClean="0">
                          <a:solidFill>
                            <a:schemeClr val="tx1"/>
                          </a:solidFill>
                          <a:latin typeface="Segoe UI Semibold" panose="020B0702040204020203" pitchFamily="34" charset="0"/>
                        </a:rPr>
                        <a:t>Device Connectivity</a:t>
                      </a:r>
                      <a:endParaRPr lang="en-GB" sz="1600" b="0" dirty="0" smtClean="0">
                        <a:solidFill>
                          <a:schemeClr val="tx1"/>
                        </a:solidFill>
                        <a:latin typeface="Segoe UI Semibold" panose="020B0702040204020203" pitchFamily="34" charset="0"/>
                      </a:endParaRPr>
                    </a:p>
                  </a:txBody>
                  <a:tcPr marL="86165" marR="86165"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r>
                        <a:rPr lang="en-GB" sz="1600" b="0" dirty="0" smtClean="0">
                          <a:solidFill>
                            <a:schemeClr val="tx1"/>
                          </a:solidFill>
                          <a:latin typeface="Segoe UI Semibold" panose="020B0702040204020203" pitchFamily="34" charset="0"/>
                        </a:rPr>
                        <a:t>Storage</a:t>
                      </a:r>
                      <a:endParaRPr lang="en-US" sz="1600" b="0" dirty="0">
                        <a:solidFill>
                          <a:schemeClr val="tx1"/>
                        </a:solidFill>
                        <a:latin typeface="Segoe UI Semibold" panose="020B0702040204020203" pitchFamily="34" charset="0"/>
                      </a:endParaRPr>
                    </a:p>
                  </a:txBody>
                  <a:tcPr marL="86165" marR="86165"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r>
                        <a:rPr lang="en-GB" sz="1600" b="0" dirty="0" smtClean="0">
                          <a:solidFill>
                            <a:schemeClr val="tx1"/>
                          </a:solidFill>
                          <a:latin typeface="Segoe UI Semibold" panose="020B0702040204020203" pitchFamily="34" charset="0"/>
                        </a:rPr>
                        <a:t>Analytics</a:t>
                      </a:r>
                      <a:endParaRPr lang="en-US" sz="1600" b="0" dirty="0">
                        <a:solidFill>
                          <a:schemeClr val="tx1"/>
                        </a:solidFill>
                        <a:latin typeface="Segoe UI Semibold" panose="020B0702040204020203" pitchFamily="34" charset="0"/>
                      </a:endParaRPr>
                    </a:p>
                  </a:txBody>
                  <a:tcPr marL="86165" marR="86165"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ctr" defTabSz="699630" rtl="0" eaLnBrk="1" fontAlgn="auto" latinLnBrk="0" hangingPunct="1">
                        <a:lnSpc>
                          <a:spcPct val="100000"/>
                        </a:lnSpc>
                        <a:spcBef>
                          <a:spcPts val="0"/>
                        </a:spcBef>
                        <a:spcAft>
                          <a:spcPts val="0"/>
                        </a:spcAft>
                        <a:buClrTx/>
                        <a:buSzTx/>
                        <a:buFontTx/>
                        <a:buNone/>
                        <a:tabLst/>
                        <a:defRPr/>
                      </a:pPr>
                      <a:r>
                        <a:rPr lang="en-GB" sz="1600" b="0" kern="1200" dirty="0" smtClean="0">
                          <a:solidFill>
                            <a:schemeClr val="tx1"/>
                          </a:solidFill>
                          <a:latin typeface="Segoe UI Semibold" panose="020B0702040204020203" pitchFamily="34" charset="0"/>
                          <a:ea typeface="+mn-ea"/>
                          <a:cs typeface="+mn-cs"/>
                        </a:rPr>
                        <a:t>Presentation &amp; Action</a:t>
                      </a:r>
                    </a:p>
                  </a:txBody>
                  <a:tcPr marL="86165" marR="86165"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xmlns="" val="10000"/>
                  </a:ext>
                </a:extLst>
              </a:tr>
              <a:tr h="841748">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Event Hubs </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SQL Database</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Machine Learning</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App</a:t>
                      </a:r>
                      <a:r>
                        <a:rPr lang="en-US" sz="1600" kern="0" baseline="0" dirty="0" smtClean="0">
                          <a:solidFill>
                            <a:srgbClr val="FFFFFF"/>
                          </a:solidFill>
                        </a:rPr>
                        <a:t> Service</a:t>
                      </a:r>
                      <a:endParaRPr lang="en-US" sz="1600" kern="0" dirty="0" smtClean="0">
                        <a:solidFill>
                          <a:srgbClr val="FFFFFF"/>
                        </a:solidFill>
                      </a:endParaRPr>
                    </a:p>
                  </a:txBody>
                  <a:tcPr marL="861659" marR="43083"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xmlns="" val="10001"/>
                  </a:ext>
                </a:extLst>
              </a:tr>
              <a:tr h="841748">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Service Bus</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Table/Blob Storage</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Stream Analytics</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Power BI</a:t>
                      </a:r>
                    </a:p>
                  </a:txBody>
                  <a:tcPr marL="861659" marR="43083"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xmlns="" val="10002"/>
                  </a:ext>
                </a:extLst>
              </a:tr>
              <a:tr h="841748">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85517"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External Data Sources</a:t>
                      </a:r>
                      <a:endParaRPr lang="en-US" sz="1600" dirty="0" smtClean="0">
                        <a:solidFill>
                          <a:schemeClr val="bg1"/>
                        </a:solidFill>
                      </a:endParaRP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DocumentDB</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err="1" smtClean="0">
                          <a:solidFill>
                            <a:srgbClr val="FFFFFF"/>
                          </a:solidFill>
                        </a:rPr>
                        <a:t>HDInsight</a:t>
                      </a:r>
                      <a:endParaRPr lang="en-US" sz="1600" kern="0" dirty="0" smtClean="0">
                        <a:solidFill>
                          <a:srgbClr val="FFFFFF"/>
                        </a:solidFill>
                      </a:endParaRP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Notification Hubs</a:t>
                      </a:r>
                    </a:p>
                  </a:txBody>
                  <a:tcPr marL="861659" marR="43083"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xmlns="" val="10003"/>
                  </a:ext>
                </a:extLst>
              </a:tr>
              <a:tr h="957795">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85517" rtl="0" eaLnBrk="1" fontAlgn="auto" latinLnBrk="0" hangingPunct="1">
                        <a:lnSpc>
                          <a:spcPct val="100000"/>
                        </a:lnSpc>
                        <a:spcBef>
                          <a:spcPts val="0"/>
                        </a:spcBef>
                        <a:spcAft>
                          <a:spcPts val="0"/>
                        </a:spcAft>
                        <a:buClrTx/>
                        <a:buSzTx/>
                        <a:buFontTx/>
                        <a:buNone/>
                        <a:tabLst/>
                        <a:defRPr/>
                      </a:pPr>
                      <a:endParaRPr lang="en-US" sz="1600" dirty="0" smtClean="0">
                        <a:solidFill>
                          <a:schemeClr val="bg1"/>
                        </a:solidFill>
                      </a:endParaRP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External Data Sources</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Data Factory</a:t>
                      </a:r>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Mobile Services</a:t>
                      </a:r>
                    </a:p>
                  </a:txBody>
                  <a:tcPr marL="861659" marR="43083"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solidFill>
                        <a:schemeClr val="bg1"/>
                      </a:solidFill>
                      <a:prstDash val="dot"/>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xmlns="" val="10004"/>
                  </a:ext>
                </a:extLst>
              </a:tr>
              <a:tr h="841748">
                <a:tc>
                  <a:txBody>
                    <a:bodyPr/>
                    <a:lstStyle/>
                    <a:p>
                      <a:endParaRPr lang="en-US" sz="1200" dirty="0"/>
                    </a:p>
                  </a:txBody>
                  <a:tcPr marL="516995" marR="86165" marT="43083" marB="43083">
                    <a:lnL w="12700" cap="flat" cmpd="sng" algn="ctr">
                      <a:noFill/>
                      <a:prstDash val="solid"/>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marL="861659" marR="43083" marT="43083" marB="43083" anchor="ctr">
                    <a:lnL w="12700" cap="flat" cmpd="sng" algn="ctr">
                      <a:solidFill>
                        <a:schemeClr val="bg1"/>
                      </a:solidFill>
                      <a:prstDash val="dot"/>
                      <a:round/>
                      <a:headEnd type="none" w="med" len="med"/>
                      <a:tailEnd type="none" w="med" len="med"/>
                    </a:lnL>
                    <a:lnR w="12700" cap="flat" cmpd="sng" algn="ctr">
                      <a:solidFill>
                        <a:schemeClr val="bg1"/>
                      </a:solidFill>
                      <a:prstDash val="dot"/>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699630" rtl="0" eaLnBrk="1" fontAlgn="auto" latinLnBrk="0" hangingPunct="1">
                        <a:lnSpc>
                          <a:spcPct val="100000"/>
                        </a:lnSpc>
                        <a:spcBef>
                          <a:spcPts val="0"/>
                        </a:spcBef>
                        <a:spcAft>
                          <a:spcPts val="0"/>
                        </a:spcAft>
                        <a:buClrTx/>
                        <a:buSzTx/>
                        <a:buFontTx/>
                        <a:buNone/>
                        <a:tabLst/>
                        <a:defRPr/>
                      </a:pPr>
                      <a:r>
                        <a:rPr lang="en-US" sz="1600" kern="0" dirty="0" smtClean="0">
                          <a:solidFill>
                            <a:srgbClr val="FFFFFF"/>
                          </a:solidFill>
                        </a:rPr>
                        <a:t>BizTalk Services</a:t>
                      </a:r>
                    </a:p>
                  </a:txBody>
                  <a:tcPr marL="861659" marR="43083" marT="43083" marB="43083" anchor="ctr">
                    <a:lnL w="12700" cap="flat" cmpd="sng" algn="ctr">
                      <a:solidFill>
                        <a:schemeClr val="bg1"/>
                      </a:solidFill>
                      <a:prstDash val="dot"/>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999C6"/>
                    </a:solidFill>
                  </a:tcPr>
                </a:tc>
                <a:extLst>
                  <a:ext uri="{0D108BD9-81ED-4DB2-BD59-A6C34878D82A}">
                    <a16:rowId xmlns:a16="http://schemas.microsoft.com/office/drawing/2014/main" xmlns="" val="10005"/>
                  </a:ext>
                </a:extLst>
              </a:tr>
            </a:tbl>
          </a:graphicData>
        </a:graphic>
      </p:graphicFrame>
      <p:grpSp>
        <p:nvGrpSpPr>
          <p:cNvPr id="33" name="Group 32"/>
          <p:cNvGrpSpPr>
            <a:grpSpLocks noChangeAspect="1"/>
          </p:cNvGrpSpPr>
          <p:nvPr/>
        </p:nvGrpSpPr>
        <p:grpSpPr>
          <a:xfrm>
            <a:off x="980098" y="2547100"/>
            <a:ext cx="857276" cy="619142"/>
            <a:chOff x="5893817" y="-2363993"/>
            <a:chExt cx="1589176" cy="1147736"/>
          </a:xfrm>
        </p:grpSpPr>
        <p:pic>
          <p:nvPicPr>
            <p:cNvPr id="34" name="Picture 3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91521" y="-2363993"/>
              <a:ext cx="190326" cy="365760"/>
            </a:xfrm>
            <a:prstGeom prst="rect">
              <a:avLst/>
            </a:prstGeom>
          </p:spPr>
        </p:pic>
        <p:grpSp>
          <p:nvGrpSpPr>
            <p:cNvPr id="35" name="Group 34"/>
            <p:cNvGrpSpPr>
              <a:grpSpLocks noChangeAspect="1"/>
            </p:cNvGrpSpPr>
            <p:nvPr/>
          </p:nvGrpSpPr>
          <p:grpSpPr>
            <a:xfrm>
              <a:off x="6051365" y="-2363988"/>
              <a:ext cx="1149652" cy="1147731"/>
              <a:chOff x="2475317" y="-6877877"/>
              <a:chExt cx="1493848" cy="1490961"/>
            </a:xfrm>
          </p:grpSpPr>
          <p:sp>
            <p:nvSpPr>
              <p:cNvPr id="40" name="Round Same Side Corner Rectangle 11"/>
              <p:cNvSpPr/>
              <p:nvPr/>
            </p:nvSpPr>
            <p:spPr>
              <a:xfrm>
                <a:off x="2475317" y="-6877877"/>
                <a:ext cx="564521" cy="361777"/>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FFFFFF"/>
              </a:solidFill>
              <a:ln w="25400" cap="flat" cmpd="sng" algn="ctr">
                <a:noFill/>
                <a:prstDash val="solid"/>
              </a:ln>
              <a:effectLst/>
            </p:spPr>
            <p:txBody>
              <a:bodyPr rtlCol="0" anchor="ctr"/>
              <a:lstStyle/>
              <a:p>
                <a:pPr algn="ctr" defTabSz="698840">
                  <a:defRPr/>
                </a:pPr>
                <a:endParaRPr lang="en-US" sz="900" kern="0">
                  <a:solidFill>
                    <a:srgbClr val="000000"/>
                  </a:solidFill>
                  <a:sym typeface="Segoe UI" panose="020B0502040204020203" pitchFamily="34" charset="0"/>
                </a:endParaRPr>
              </a:p>
            </p:txBody>
          </p:sp>
          <p:sp>
            <p:nvSpPr>
              <p:cNvPr id="41" name="Trapezoid 12"/>
              <p:cNvSpPr/>
              <p:nvPr/>
            </p:nvSpPr>
            <p:spPr>
              <a:xfrm>
                <a:off x="3302774" y="-5591537"/>
                <a:ext cx="666391" cy="84126"/>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FFFFFF"/>
              </a:solidFill>
              <a:ln w="25400" cap="flat" cmpd="sng" algn="ctr">
                <a:noFill/>
                <a:prstDash val="solid"/>
              </a:ln>
              <a:effectLst/>
            </p:spPr>
            <p:txBody>
              <a:bodyPr rtlCol="0" anchor="ctr"/>
              <a:lstStyle/>
              <a:p>
                <a:pPr algn="ctr" defTabSz="698840">
                  <a:defRPr/>
                </a:pPr>
                <a:endParaRPr lang="en-US" sz="900" kern="0">
                  <a:solidFill>
                    <a:srgbClr val="000000"/>
                  </a:solidFill>
                  <a:sym typeface="Segoe UI" panose="020B0502040204020203" pitchFamily="34" charset="0"/>
                </a:endParaRPr>
              </a:p>
            </p:txBody>
          </p:sp>
          <p:sp>
            <p:nvSpPr>
              <p:cNvPr id="42" name="Rectangle 41"/>
              <p:cNvSpPr/>
              <p:nvPr/>
            </p:nvSpPr>
            <p:spPr>
              <a:xfrm>
                <a:off x="3265064" y="-5414348"/>
                <a:ext cx="665797" cy="27432"/>
              </a:xfrm>
              <a:prstGeom prst="rect">
                <a:avLst/>
              </a:prstGeom>
              <a:solidFill>
                <a:srgbClr val="FFFFFF"/>
              </a:solidFill>
              <a:ln w="25400" cap="flat" cmpd="sng" algn="ctr">
                <a:noFill/>
                <a:prstDash val="solid"/>
              </a:ln>
              <a:effectLst/>
            </p:spPr>
            <p:txBody>
              <a:bodyPr rtlCol="0" anchor="ctr"/>
              <a:lstStyle/>
              <a:p>
                <a:pPr algn="ctr" defTabSz="698840">
                  <a:defRPr/>
                </a:pPr>
                <a:endParaRPr lang="en-US" sz="900" kern="0">
                  <a:solidFill>
                    <a:srgbClr val="000000"/>
                  </a:solidFill>
                  <a:sym typeface="Segoe UI" panose="020B0502040204020203" pitchFamily="34" charset="0"/>
                </a:endParaRPr>
              </a:p>
            </p:txBody>
          </p:sp>
        </p:grpSp>
        <p:sp>
          <p:nvSpPr>
            <p:cNvPr id="36" name="Rounded Rectangle 6"/>
            <p:cNvSpPr>
              <a:spLocks noChangeAspect="1"/>
            </p:cNvSpPr>
            <p:nvPr/>
          </p:nvSpPr>
          <p:spPr bwMode="auto">
            <a:xfrm rot="16200000">
              <a:off x="6950542" y="-2438448"/>
              <a:ext cx="349866" cy="50943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w="10795" cap="flat" cmpd="sng" algn="ctr">
              <a:noFill/>
              <a:prstDash val="solid"/>
              <a:headEnd type="none" w="med" len="med"/>
              <a:tailEnd type="none" w="med" len="med"/>
            </a:ln>
            <a:effectLst/>
          </p:spPr>
          <p:txBody>
            <a:bodyPr vert="horz" wrap="square" lIns="68548" tIns="34273" rIns="68548" bIns="34273" numCol="1" rtlCol="0" anchor="ctr" anchorCtr="0" compatLnSpc="1">
              <a:prstTxWarp prst="textNoShape">
                <a:avLst/>
              </a:prstTxWarp>
            </a:bodyPr>
            <a:lstStyle/>
            <a:p>
              <a:pPr algn="ctr" defTabSz="616560">
                <a:defRPr/>
              </a:pPr>
              <a:endParaRPr lang="en-US" sz="1350" kern="0" dirty="0">
                <a:solidFill>
                  <a:srgbClr val="000000"/>
                </a:solidFill>
                <a:latin typeface="Segoe UI Light" panose="020B0502040204020203" pitchFamily="34" charset="0"/>
                <a:sym typeface="Segoe UI Light" panose="020B0502040204020203" pitchFamily="34" charset="0"/>
              </a:endParaRPr>
            </a:p>
          </p:txBody>
        </p:sp>
        <p:pic>
          <p:nvPicPr>
            <p:cNvPr id="37" name="Picture 2" descr="\\MAGNUM\Projects\Microsoft\Cloud Power FY12\Design\ICONS_PNG\Next_Gen_Application.png"/>
            <p:cNvPicPr>
              <a:picLocks noChangeAspect="1" noChangeArrowheads="1"/>
            </p:cNvPicPr>
            <p:nvPr/>
          </p:nvPicPr>
          <p:blipFill>
            <a:blip r:embed="rId4" cstate="screen">
              <a:lum bright="100000"/>
              <a:extLst>
                <a:ext uri="{28A0092B-C50C-407E-A947-70E740481C1C}">
                  <a14:useLocalDpi xmlns:a14="http://schemas.microsoft.com/office/drawing/2010/main"/>
                </a:ext>
              </a:extLst>
            </a:blip>
            <a:srcRect/>
            <a:stretch>
              <a:fillRect/>
            </a:stretch>
          </p:blipFill>
          <p:spPr bwMode="auto">
            <a:xfrm>
              <a:off x="5893817" y="-2050668"/>
              <a:ext cx="640080" cy="640079"/>
            </a:xfrm>
            <a:prstGeom prst="rect">
              <a:avLst/>
            </a:prstGeom>
            <a:noFill/>
          </p:spPr>
        </p:pic>
        <p:pic>
          <p:nvPicPr>
            <p:cNvPr id="38" name="Picture 24" descr="E:\Eric Suchiang FD\Icons\Metro Icon\Metro icons ALL WHITE\cctv.png"/>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751473" y="-1979040"/>
              <a:ext cx="731520" cy="403482"/>
            </a:xfrm>
            <a:prstGeom prst="rect">
              <a:avLst/>
            </a:prstGeom>
            <a:noFill/>
            <a:extLst>
              <a:ext uri="{909E8E84-426E-40DD-AFC4-6F175D3DCCD1}">
                <a14:hiddenFill xmlns:a14="http://schemas.microsoft.com/office/drawing/2010/main">
                  <a:solidFill>
                    <a:srgbClr val="FFFFFF"/>
                  </a:solidFill>
                </a14:hiddenFill>
              </a:ext>
            </a:extLst>
          </p:spPr>
        </p:pic>
        <p:sp>
          <p:nvSpPr>
            <p:cNvPr id="39" name="Freeform 38"/>
            <p:cNvSpPr>
              <a:spLocks noChangeAspect="1"/>
            </p:cNvSpPr>
            <p:nvPr/>
          </p:nvSpPr>
          <p:spPr bwMode="auto">
            <a:xfrm flipH="1">
              <a:off x="6520288" y="-1953486"/>
              <a:ext cx="304147" cy="445714"/>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solidFill>
              <a:srgbClr val="FFFFFF"/>
            </a:solidFill>
            <a:ln w="12700" cap="flat" cmpd="sng" algn="ctr">
              <a:noFill/>
              <a:prstDash val="solid"/>
              <a:headEnd type="none" w="med" len="med"/>
              <a:tailEnd type="none" w="med" len="med"/>
            </a:ln>
            <a:effectLst/>
          </p:spPr>
          <p:txBody>
            <a:bodyPr vert="horz" wrap="none" lIns="67201" tIns="33601" rIns="67201" bIns="33601" numCol="1" rtlCol="0" anchor="ctr" anchorCtr="0" compatLnSpc="1">
              <a:prstTxWarp prst="textNoShape">
                <a:avLst/>
              </a:prstTxWarp>
            </a:bodyPr>
            <a:lstStyle/>
            <a:p>
              <a:pPr algn="ctr" defTabSz="671355" fontAlgn="base">
                <a:spcBef>
                  <a:spcPct val="0"/>
                </a:spcBef>
                <a:spcAft>
                  <a:spcPct val="0"/>
                </a:spcAft>
                <a:defRPr/>
              </a:pPr>
              <a:endParaRPr lang="en-US" sz="1275" kern="0" dirty="0">
                <a:solidFill>
                  <a:srgbClr val="000000"/>
                </a:solidFill>
              </a:endParaRPr>
            </a:p>
          </p:txBody>
        </p:sp>
      </p:grpSp>
      <p:grpSp>
        <p:nvGrpSpPr>
          <p:cNvPr id="43" name="Group 42"/>
          <p:cNvGrpSpPr>
            <a:grpSpLocks noChangeAspect="1"/>
          </p:cNvGrpSpPr>
          <p:nvPr/>
        </p:nvGrpSpPr>
        <p:grpSpPr>
          <a:xfrm>
            <a:off x="1110827" y="3472111"/>
            <a:ext cx="695399" cy="516592"/>
            <a:chOff x="5630249" y="-855090"/>
            <a:chExt cx="1258953" cy="935238"/>
          </a:xfrm>
          <a:solidFill>
            <a:schemeClr val="bg1"/>
          </a:solidFill>
        </p:grpSpPr>
        <p:sp>
          <p:nvSpPr>
            <p:cNvPr id="44" name="Freeform 239"/>
            <p:cNvSpPr>
              <a:spLocks/>
            </p:cNvSpPr>
            <p:nvPr/>
          </p:nvSpPr>
          <p:spPr bwMode="auto">
            <a:xfrm>
              <a:off x="6536381" y="-810289"/>
              <a:ext cx="352821" cy="439918"/>
            </a:xfrm>
            <a:custGeom>
              <a:avLst/>
              <a:gdLst/>
              <a:ahLst/>
              <a:cxnLst/>
              <a:rect l="l" t="t" r="r" b="b"/>
              <a:pathLst>
                <a:path w="555609" h="711730">
                  <a:moveTo>
                    <a:pt x="11038" y="660302"/>
                  </a:moveTo>
                  <a:cubicBezTo>
                    <a:pt x="11053" y="660302"/>
                    <a:pt x="13887" y="660302"/>
                    <a:pt x="548250" y="660302"/>
                  </a:cubicBezTo>
                  <a:cubicBezTo>
                    <a:pt x="551930" y="660302"/>
                    <a:pt x="555609" y="663976"/>
                    <a:pt x="555609" y="671323"/>
                  </a:cubicBezTo>
                  <a:cubicBezTo>
                    <a:pt x="555609" y="671332"/>
                    <a:pt x="555609" y="671847"/>
                    <a:pt x="555609" y="704383"/>
                  </a:cubicBezTo>
                  <a:cubicBezTo>
                    <a:pt x="555609" y="708057"/>
                    <a:pt x="551930" y="711730"/>
                    <a:pt x="548250" y="711730"/>
                  </a:cubicBezTo>
                  <a:cubicBezTo>
                    <a:pt x="548235" y="711730"/>
                    <a:pt x="545395" y="711730"/>
                    <a:pt x="11038" y="711730"/>
                  </a:cubicBezTo>
                  <a:lnTo>
                    <a:pt x="0" y="704383"/>
                  </a:lnTo>
                  <a:cubicBezTo>
                    <a:pt x="0" y="704375"/>
                    <a:pt x="0" y="703860"/>
                    <a:pt x="0" y="671323"/>
                  </a:cubicBezTo>
                  <a:cubicBezTo>
                    <a:pt x="0" y="663976"/>
                    <a:pt x="3679" y="660302"/>
                    <a:pt x="11038" y="660302"/>
                  </a:cubicBezTo>
                  <a:close/>
                  <a:moveTo>
                    <a:pt x="176551" y="568466"/>
                  </a:moveTo>
                  <a:cubicBezTo>
                    <a:pt x="206005" y="583160"/>
                    <a:pt x="242823" y="590507"/>
                    <a:pt x="279641" y="590507"/>
                  </a:cubicBezTo>
                  <a:cubicBezTo>
                    <a:pt x="316459" y="590507"/>
                    <a:pt x="349595" y="583160"/>
                    <a:pt x="382732" y="568466"/>
                  </a:cubicBezTo>
                  <a:cubicBezTo>
                    <a:pt x="404822" y="601527"/>
                    <a:pt x="437959" y="627242"/>
                    <a:pt x="482140" y="649282"/>
                  </a:cubicBezTo>
                  <a:cubicBezTo>
                    <a:pt x="482124" y="649282"/>
                    <a:pt x="479561" y="649282"/>
                    <a:pt x="77142" y="649282"/>
                  </a:cubicBezTo>
                  <a:cubicBezTo>
                    <a:pt x="121323" y="627242"/>
                    <a:pt x="154460" y="601527"/>
                    <a:pt x="176551" y="568466"/>
                  </a:cubicBezTo>
                  <a:close/>
                  <a:moveTo>
                    <a:pt x="272261" y="221325"/>
                  </a:moveTo>
                  <a:lnTo>
                    <a:pt x="279642" y="221325"/>
                  </a:lnTo>
                  <a:cubicBezTo>
                    <a:pt x="334999" y="221325"/>
                    <a:pt x="379284" y="265615"/>
                    <a:pt x="379284" y="317285"/>
                  </a:cubicBezTo>
                  <a:cubicBezTo>
                    <a:pt x="379284" y="372647"/>
                    <a:pt x="334999" y="416936"/>
                    <a:pt x="279642" y="416936"/>
                  </a:cubicBezTo>
                  <a:cubicBezTo>
                    <a:pt x="224285" y="416936"/>
                    <a:pt x="179999" y="372647"/>
                    <a:pt x="179999" y="317285"/>
                  </a:cubicBezTo>
                  <a:cubicBezTo>
                    <a:pt x="179999" y="298831"/>
                    <a:pt x="187380" y="280378"/>
                    <a:pt x="194761" y="265615"/>
                  </a:cubicBezTo>
                  <a:cubicBezTo>
                    <a:pt x="194761" y="302522"/>
                    <a:pt x="220594" y="324667"/>
                    <a:pt x="250118" y="324667"/>
                  </a:cubicBezTo>
                  <a:cubicBezTo>
                    <a:pt x="279642" y="324667"/>
                    <a:pt x="305475" y="302522"/>
                    <a:pt x="305475" y="269305"/>
                  </a:cubicBezTo>
                  <a:cubicBezTo>
                    <a:pt x="305475" y="247161"/>
                    <a:pt x="290713" y="228707"/>
                    <a:pt x="272261" y="221325"/>
                  </a:cubicBezTo>
                  <a:close/>
                  <a:moveTo>
                    <a:pt x="277805" y="177015"/>
                  </a:moveTo>
                  <a:cubicBezTo>
                    <a:pt x="202284" y="177015"/>
                    <a:pt x="141063" y="238236"/>
                    <a:pt x="141063" y="313757"/>
                  </a:cubicBezTo>
                  <a:cubicBezTo>
                    <a:pt x="141063" y="389278"/>
                    <a:pt x="202284" y="450499"/>
                    <a:pt x="277805" y="450499"/>
                  </a:cubicBezTo>
                  <a:cubicBezTo>
                    <a:pt x="353326" y="450499"/>
                    <a:pt x="414547" y="389278"/>
                    <a:pt x="414547" y="313757"/>
                  </a:cubicBezTo>
                  <a:cubicBezTo>
                    <a:pt x="414547" y="238236"/>
                    <a:pt x="353326" y="177015"/>
                    <a:pt x="277805" y="177015"/>
                  </a:cubicBezTo>
                  <a:close/>
                  <a:moveTo>
                    <a:pt x="277805" y="67313"/>
                  </a:moveTo>
                  <a:cubicBezTo>
                    <a:pt x="413912" y="67313"/>
                    <a:pt x="524249" y="177650"/>
                    <a:pt x="524249" y="313757"/>
                  </a:cubicBezTo>
                  <a:cubicBezTo>
                    <a:pt x="524249" y="449864"/>
                    <a:pt x="413912" y="560201"/>
                    <a:pt x="277805" y="560201"/>
                  </a:cubicBezTo>
                  <a:cubicBezTo>
                    <a:pt x="141698" y="560201"/>
                    <a:pt x="31361" y="449864"/>
                    <a:pt x="31361" y="313757"/>
                  </a:cubicBezTo>
                  <a:cubicBezTo>
                    <a:pt x="31361" y="177650"/>
                    <a:pt x="141698" y="67313"/>
                    <a:pt x="277805" y="67313"/>
                  </a:cubicBezTo>
                  <a:close/>
                  <a:moveTo>
                    <a:pt x="279641" y="0"/>
                  </a:moveTo>
                  <a:cubicBezTo>
                    <a:pt x="338653" y="0"/>
                    <a:pt x="375536" y="29388"/>
                    <a:pt x="379224" y="29388"/>
                  </a:cubicBezTo>
                  <a:lnTo>
                    <a:pt x="382912" y="36735"/>
                  </a:lnTo>
                  <a:cubicBezTo>
                    <a:pt x="382917" y="36751"/>
                    <a:pt x="383137" y="37482"/>
                    <a:pt x="393977" y="73469"/>
                  </a:cubicBezTo>
                  <a:cubicBezTo>
                    <a:pt x="357095" y="55102"/>
                    <a:pt x="320212" y="47755"/>
                    <a:pt x="279641" y="47755"/>
                  </a:cubicBezTo>
                  <a:cubicBezTo>
                    <a:pt x="239070" y="47755"/>
                    <a:pt x="198500" y="55102"/>
                    <a:pt x="165305" y="73469"/>
                  </a:cubicBezTo>
                  <a:cubicBezTo>
                    <a:pt x="165310" y="73454"/>
                    <a:pt x="165529" y="72727"/>
                    <a:pt x="176370" y="36735"/>
                  </a:cubicBezTo>
                  <a:lnTo>
                    <a:pt x="180058" y="29388"/>
                  </a:lnTo>
                  <a:cubicBezTo>
                    <a:pt x="183747" y="29388"/>
                    <a:pt x="220629" y="0"/>
                    <a:pt x="279641" y="0"/>
                  </a:cubicBezTo>
                  <a:close/>
                </a:path>
              </a:pathLst>
            </a:custGeom>
            <a:grpFill/>
            <a:ln>
              <a:noFill/>
            </a:ln>
            <a:extLst/>
          </p:spPr>
          <p:txBody>
            <a:bodyPr vert="horz" wrap="square" lIns="68551" tIns="34275" rIns="68551" bIns="34275" numCol="1" anchor="t" anchorCtr="0" compatLnSpc="1">
              <a:prstTxWarp prst="textNoShape">
                <a:avLst/>
              </a:prstTxWarp>
            </a:bodyPr>
            <a:lstStyle/>
            <a:p>
              <a:pPr algn="ctr" defTabSz="698840">
                <a:defRPr/>
              </a:pPr>
              <a:endParaRPr lang="en-US" sz="1350" kern="0" dirty="0">
                <a:solidFill>
                  <a:srgbClr val="000000"/>
                </a:solidFill>
              </a:endParaRPr>
            </a:p>
          </p:txBody>
        </p:sp>
        <p:sp>
          <p:nvSpPr>
            <p:cNvPr id="50" name="Round Same Side Corner Rectangle 26"/>
            <p:cNvSpPr>
              <a:spLocks noChangeAspect="1"/>
            </p:cNvSpPr>
            <p:nvPr/>
          </p:nvSpPr>
          <p:spPr bwMode="auto">
            <a:xfrm>
              <a:off x="6169585" y="-360487"/>
              <a:ext cx="240729" cy="403680"/>
            </a:xfrm>
            <a:custGeom>
              <a:avLst/>
              <a:gdLst/>
              <a:ahLst/>
              <a:cxnLst/>
              <a:rect l="l" t="t" r="r" b="b"/>
              <a:pathLst>
                <a:path w="1752600" h="3019424">
                  <a:moveTo>
                    <a:pt x="125916" y="2027200"/>
                  </a:moveTo>
                  <a:lnTo>
                    <a:pt x="125916" y="2164731"/>
                  </a:lnTo>
                  <a:lnTo>
                    <a:pt x="125916" y="2491833"/>
                  </a:lnTo>
                  <a:cubicBezTo>
                    <a:pt x="125916" y="2672486"/>
                    <a:pt x="272365" y="2818935"/>
                    <a:pt x="453018" y="2818935"/>
                  </a:cubicBezTo>
                  <a:lnTo>
                    <a:pt x="1281926" y="2818935"/>
                  </a:lnTo>
                  <a:cubicBezTo>
                    <a:pt x="1462579" y="2818935"/>
                    <a:pt x="1609028" y="2672486"/>
                    <a:pt x="1609028" y="2491833"/>
                  </a:cubicBezTo>
                  <a:cubicBezTo>
                    <a:pt x="1609028" y="2384143"/>
                    <a:pt x="1601776" y="2160419"/>
                    <a:pt x="1601623" y="2049869"/>
                  </a:cubicBezTo>
                  <a:lnTo>
                    <a:pt x="1616462" y="2045785"/>
                  </a:lnTo>
                  <a:lnTo>
                    <a:pt x="1601594" y="2045785"/>
                  </a:lnTo>
                  <a:lnTo>
                    <a:pt x="1601623" y="2049869"/>
                  </a:lnTo>
                  <a:cubicBezTo>
                    <a:pt x="1126071" y="2202699"/>
                    <a:pt x="536769" y="2180503"/>
                    <a:pt x="125916" y="2027200"/>
                  </a:cubicBezTo>
                  <a:close/>
                  <a:moveTo>
                    <a:pt x="1324773" y="1874254"/>
                  </a:moveTo>
                  <a:cubicBezTo>
                    <a:pt x="1312258" y="1874254"/>
                    <a:pt x="1302112" y="1884400"/>
                    <a:pt x="1302112" y="1896915"/>
                  </a:cubicBezTo>
                  <a:lnTo>
                    <a:pt x="1302112" y="1987559"/>
                  </a:lnTo>
                  <a:cubicBezTo>
                    <a:pt x="1302112" y="2000074"/>
                    <a:pt x="1312258" y="2010220"/>
                    <a:pt x="1324773" y="2010220"/>
                  </a:cubicBezTo>
                  <a:lnTo>
                    <a:pt x="1593801" y="2010220"/>
                  </a:lnTo>
                  <a:cubicBezTo>
                    <a:pt x="1606316" y="2010220"/>
                    <a:pt x="1616462" y="2000074"/>
                    <a:pt x="1616462" y="1987559"/>
                  </a:cubicBezTo>
                  <a:lnTo>
                    <a:pt x="1616462" y="1896915"/>
                  </a:lnTo>
                  <a:cubicBezTo>
                    <a:pt x="1616462" y="1884400"/>
                    <a:pt x="1606316" y="1874254"/>
                    <a:pt x="1593801" y="1874254"/>
                  </a:cubicBezTo>
                  <a:close/>
                  <a:moveTo>
                    <a:pt x="935186" y="1874254"/>
                  </a:moveTo>
                  <a:cubicBezTo>
                    <a:pt x="922671" y="1874254"/>
                    <a:pt x="912525" y="1884400"/>
                    <a:pt x="912525" y="1896915"/>
                  </a:cubicBezTo>
                  <a:lnTo>
                    <a:pt x="912525" y="1987559"/>
                  </a:lnTo>
                  <a:cubicBezTo>
                    <a:pt x="912525" y="2000074"/>
                    <a:pt x="922671" y="2010220"/>
                    <a:pt x="935186" y="2010220"/>
                  </a:cubicBezTo>
                  <a:lnTo>
                    <a:pt x="1204214" y="2010220"/>
                  </a:lnTo>
                  <a:cubicBezTo>
                    <a:pt x="1216729" y="2010220"/>
                    <a:pt x="1226875" y="2000074"/>
                    <a:pt x="1226875" y="1987559"/>
                  </a:cubicBezTo>
                  <a:lnTo>
                    <a:pt x="1226875" y="1896915"/>
                  </a:lnTo>
                  <a:cubicBezTo>
                    <a:pt x="1226875" y="1884400"/>
                    <a:pt x="1216729" y="1874254"/>
                    <a:pt x="1204214" y="1874254"/>
                  </a:cubicBezTo>
                  <a:close/>
                  <a:moveTo>
                    <a:pt x="545598" y="1874254"/>
                  </a:moveTo>
                  <a:cubicBezTo>
                    <a:pt x="533083" y="1874254"/>
                    <a:pt x="522937" y="1884400"/>
                    <a:pt x="522937" y="1896915"/>
                  </a:cubicBezTo>
                  <a:lnTo>
                    <a:pt x="522937" y="1987559"/>
                  </a:lnTo>
                  <a:cubicBezTo>
                    <a:pt x="522937" y="2000074"/>
                    <a:pt x="533083" y="2010220"/>
                    <a:pt x="545598" y="2010220"/>
                  </a:cubicBezTo>
                  <a:lnTo>
                    <a:pt x="814626" y="2010220"/>
                  </a:lnTo>
                  <a:cubicBezTo>
                    <a:pt x="827141" y="2010220"/>
                    <a:pt x="837287" y="2000074"/>
                    <a:pt x="837287" y="1987559"/>
                  </a:cubicBezTo>
                  <a:lnTo>
                    <a:pt x="837287" y="1896915"/>
                  </a:lnTo>
                  <a:cubicBezTo>
                    <a:pt x="837287" y="1884400"/>
                    <a:pt x="827141" y="1874254"/>
                    <a:pt x="814626" y="1874254"/>
                  </a:cubicBezTo>
                  <a:close/>
                  <a:moveTo>
                    <a:pt x="156010" y="1874254"/>
                  </a:moveTo>
                  <a:cubicBezTo>
                    <a:pt x="143495" y="1874254"/>
                    <a:pt x="133349" y="1884400"/>
                    <a:pt x="133349" y="1896915"/>
                  </a:cubicBezTo>
                  <a:lnTo>
                    <a:pt x="133349" y="1987559"/>
                  </a:lnTo>
                  <a:cubicBezTo>
                    <a:pt x="133349" y="2000074"/>
                    <a:pt x="143495" y="2010220"/>
                    <a:pt x="156010" y="2010220"/>
                  </a:cubicBezTo>
                  <a:lnTo>
                    <a:pt x="425038" y="2010220"/>
                  </a:lnTo>
                  <a:cubicBezTo>
                    <a:pt x="437553" y="2010220"/>
                    <a:pt x="447699" y="2000074"/>
                    <a:pt x="447699" y="1987559"/>
                  </a:cubicBezTo>
                  <a:lnTo>
                    <a:pt x="447699" y="1896915"/>
                  </a:lnTo>
                  <a:cubicBezTo>
                    <a:pt x="447699" y="1884400"/>
                    <a:pt x="437553" y="1874254"/>
                    <a:pt x="425038" y="1874254"/>
                  </a:cubicBezTo>
                  <a:close/>
                  <a:moveTo>
                    <a:pt x="0" y="1811356"/>
                  </a:moveTo>
                  <a:lnTo>
                    <a:pt x="1752600" y="1811356"/>
                  </a:lnTo>
                  <a:lnTo>
                    <a:pt x="1752600" y="2501115"/>
                  </a:lnTo>
                  <a:cubicBezTo>
                    <a:pt x="1752600" y="2787369"/>
                    <a:pt x="1520545" y="3019424"/>
                    <a:pt x="1234291" y="3019424"/>
                  </a:cubicBezTo>
                  <a:lnTo>
                    <a:pt x="518309" y="3019424"/>
                  </a:lnTo>
                  <a:cubicBezTo>
                    <a:pt x="232055" y="3019424"/>
                    <a:pt x="0" y="2787369"/>
                    <a:pt x="0" y="2501115"/>
                  </a:cubicBezTo>
                  <a:close/>
                  <a:moveTo>
                    <a:pt x="142875" y="676276"/>
                  </a:moveTo>
                  <a:lnTo>
                    <a:pt x="142875" y="1628776"/>
                  </a:lnTo>
                  <a:lnTo>
                    <a:pt x="1609725" y="1628776"/>
                  </a:lnTo>
                  <a:lnTo>
                    <a:pt x="1609725" y="676276"/>
                  </a:lnTo>
                  <a:close/>
                  <a:moveTo>
                    <a:pt x="699410" y="192089"/>
                  </a:moveTo>
                  <a:cubicBezTo>
                    <a:pt x="638133" y="192089"/>
                    <a:pt x="588459" y="241763"/>
                    <a:pt x="588459" y="303040"/>
                  </a:cubicBezTo>
                  <a:cubicBezTo>
                    <a:pt x="588459" y="303039"/>
                    <a:pt x="588459" y="303039"/>
                    <a:pt x="588459" y="303039"/>
                  </a:cubicBezTo>
                  <a:lnTo>
                    <a:pt x="588459" y="303040"/>
                  </a:lnTo>
                  <a:lnTo>
                    <a:pt x="588459" y="303040"/>
                  </a:lnTo>
                  <a:cubicBezTo>
                    <a:pt x="588459" y="364316"/>
                    <a:pt x="638133" y="413990"/>
                    <a:pt x="699410" y="413990"/>
                  </a:cubicBezTo>
                  <a:lnTo>
                    <a:pt x="1053190" y="413991"/>
                  </a:lnTo>
                  <a:cubicBezTo>
                    <a:pt x="1114467" y="413991"/>
                    <a:pt x="1164141" y="364317"/>
                    <a:pt x="1164141" y="303040"/>
                  </a:cubicBezTo>
                  <a:lnTo>
                    <a:pt x="1164142" y="303040"/>
                  </a:lnTo>
                  <a:cubicBezTo>
                    <a:pt x="1164142" y="241763"/>
                    <a:pt x="1114468" y="192089"/>
                    <a:pt x="1053191" y="192089"/>
                  </a:cubicBezTo>
                  <a:close/>
                  <a:moveTo>
                    <a:pt x="434978" y="0"/>
                  </a:moveTo>
                  <a:lnTo>
                    <a:pt x="1317622" y="0"/>
                  </a:lnTo>
                  <a:cubicBezTo>
                    <a:pt x="1557854" y="0"/>
                    <a:pt x="1752600" y="194746"/>
                    <a:pt x="1752600" y="434978"/>
                  </a:cubicBezTo>
                  <a:lnTo>
                    <a:pt x="1752600" y="1781175"/>
                  </a:lnTo>
                  <a:lnTo>
                    <a:pt x="0" y="1781175"/>
                  </a:lnTo>
                  <a:lnTo>
                    <a:pt x="0" y="434978"/>
                  </a:lnTo>
                  <a:cubicBezTo>
                    <a:pt x="0" y="194746"/>
                    <a:pt x="194746" y="0"/>
                    <a:pt x="434978"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68551" tIns="34275" rIns="34275" bIns="68551" numCol="1" spcCol="0" rtlCol="0" fromWordArt="0" anchor="b" anchorCtr="0" forceAA="0" compatLnSpc="1">
              <a:prstTxWarp prst="textNoShape">
                <a:avLst/>
              </a:prstTxWarp>
              <a:noAutofit/>
            </a:bodyPr>
            <a:lstStyle/>
            <a:p>
              <a:pPr algn="ctr" defTabSz="684846" fontAlgn="base">
                <a:spcBef>
                  <a:spcPct val="0"/>
                </a:spcBef>
                <a:spcAft>
                  <a:spcPct val="0"/>
                </a:spcAft>
                <a:defRPr/>
              </a:pPr>
              <a:endParaRPr lang="en-US" sz="750" kern="0" dirty="0" err="1">
                <a:solidFill>
                  <a:srgbClr val="000000"/>
                </a:solidFill>
                <a:ea typeface="Segoe UI" pitchFamily="34" charset="0"/>
                <a:cs typeface="Segoe UI" pitchFamily="34" charset="0"/>
              </a:endParaRPr>
            </a:p>
          </p:txBody>
        </p:sp>
        <p:pic>
          <p:nvPicPr>
            <p:cNvPr id="63" name="Picture 3" descr="C:\Users\chrisw\Desktop\Kinect Hand.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black">
            <a:xfrm>
              <a:off x="5630249" y="-354098"/>
              <a:ext cx="495792" cy="397290"/>
            </a:xfrm>
            <a:prstGeom prst="rect">
              <a:avLst/>
            </a:prstGeom>
            <a:noFill/>
            <a:extLst/>
          </p:spPr>
        </p:pic>
        <p:sp>
          <p:nvSpPr>
            <p:cNvPr id="64" name="Freeform 362"/>
            <p:cNvSpPr>
              <a:spLocks noChangeAspect="1"/>
            </p:cNvSpPr>
            <p:nvPr/>
          </p:nvSpPr>
          <p:spPr bwMode="auto">
            <a:xfrm rot="19207886">
              <a:off x="5709957" y="-855090"/>
              <a:ext cx="265470" cy="461887"/>
            </a:xfrm>
            <a:custGeom>
              <a:avLst/>
              <a:gdLst/>
              <a:ahLst/>
              <a:cxnLst/>
              <a:rect l="l" t="t" r="r" b="b"/>
              <a:pathLst>
                <a:path w="2319649" h="4146395">
                  <a:moveTo>
                    <a:pt x="721347" y="1393541"/>
                  </a:moveTo>
                  <a:lnTo>
                    <a:pt x="1004577" y="1630094"/>
                  </a:lnTo>
                  <a:lnTo>
                    <a:pt x="783124" y="1895244"/>
                  </a:lnTo>
                  <a:lnTo>
                    <a:pt x="499894" y="1658691"/>
                  </a:lnTo>
                  <a:close/>
                  <a:moveTo>
                    <a:pt x="221453" y="976031"/>
                  </a:moveTo>
                  <a:lnTo>
                    <a:pt x="504683" y="1212584"/>
                  </a:lnTo>
                  <a:lnTo>
                    <a:pt x="283230" y="1477734"/>
                  </a:lnTo>
                  <a:lnTo>
                    <a:pt x="0" y="1241181"/>
                  </a:lnTo>
                  <a:close/>
                  <a:moveTo>
                    <a:pt x="1119716" y="916564"/>
                  </a:moveTo>
                  <a:lnTo>
                    <a:pt x="1402946" y="1153118"/>
                  </a:lnTo>
                  <a:lnTo>
                    <a:pt x="1181493" y="1418268"/>
                  </a:lnTo>
                  <a:lnTo>
                    <a:pt x="898263" y="1181715"/>
                  </a:lnTo>
                  <a:close/>
                  <a:moveTo>
                    <a:pt x="619823" y="499054"/>
                  </a:moveTo>
                  <a:lnTo>
                    <a:pt x="903053" y="735607"/>
                  </a:lnTo>
                  <a:lnTo>
                    <a:pt x="681600" y="1000757"/>
                  </a:lnTo>
                  <a:lnTo>
                    <a:pt x="398370" y="764204"/>
                  </a:lnTo>
                  <a:close/>
                  <a:moveTo>
                    <a:pt x="1788219" y="1414996"/>
                  </a:moveTo>
                  <a:lnTo>
                    <a:pt x="1827007" y="1456492"/>
                  </a:lnTo>
                  <a:lnTo>
                    <a:pt x="1848826" y="1510192"/>
                  </a:lnTo>
                  <a:lnTo>
                    <a:pt x="1853674" y="1566334"/>
                  </a:lnTo>
                  <a:lnTo>
                    <a:pt x="1843977" y="1620034"/>
                  </a:lnTo>
                  <a:lnTo>
                    <a:pt x="1817310" y="1671294"/>
                  </a:lnTo>
                  <a:lnTo>
                    <a:pt x="1371242" y="2230266"/>
                  </a:lnTo>
                  <a:lnTo>
                    <a:pt x="1412455" y="2191212"/>
                  </a:lnTo>
                  <a:lnTo>
                    <a:pt x="1465789" y="2166802"/>
                  </a:lnTo>
                  <a:lnTo>
                    <a:pt x="1519123" y="2161920"/>
                  </a:lnTo>
                  <a:lnTo>
                    <a:pt x="1574882" y="2171684"/>
                  </a:lnTo>
                  <a:lnTo>
                    <a:pt x="1625792" y="2200975"/>
                  </a:lnTo>
                  <a:lnTo>
                    <a:pt x="1664580" y="2244912"/>
                  </a:lnTo>
                  <a:lnTo>
                    <a:pt x="1688823" y="2296171"/>
                  </a:lnTo>
                  <a:lnTo>
                    <a:pt x="1693672" y="2349872"/>
                  </a:lnTo>
                  <a:lnTo>
                    <a:pt x="1679126" y="2406013"/>
                  </a:lnTo>
                  <a:lnTo>
                    <a:pt x="1650035" y="2454832"/>
                  </a:lnTo>
                  <a:lnTo>
                    <a:pt x="1613670" y="2506091"/>
                  </a:lnTo>
                  <a:lnTo>
                    <a:pt x="1664580" y="2476800"/>
                  </a:lnTo>
                  <a:lnTo>
                    <a:pt x="1727611" y="2467036"/>
                  </a:lnTo>
                  <a:lnTo>
                    <a:pt x="1783370" y="2476800"/>
                  </a:lnTo>
                  <a:lnTo>
                    <a:pt x="1839128" y="2506091"/>
                  </a:lnTo>
                  <a:lnTo>
                    <a:pt x="1877917" y="2550028"/>
                  </a:lnTo>
                  <a:lnTo>
                    <a:pt x="1902160" y="2601288"/>
                  </a:lnTo>
                  <a:lnTo>
                    <a:pt x="1907008" y="2654988"/>
                  </a:lnTo>
                  <a:lnTo>
                    <a:pt x="1897311" y="2711129"/>
                  </a:lnTo>
                  <a:lnTo>
                    <a:pt x="1868220" y="2759948"/>
                  </a:lnTo>
                  <a:lnTo>
                    <a:pt x="1797916" y="2850262"/>
                  </a:lnTo>
                  <a:lnTo>
                    <a:pt x="1848825" y="2820971"/>
                  </a:lnTo>
                  <a:lnTo>
                    <a:pt x="1907008" y="2811207"/>
                  </a:lnTo>
                  <a:lnTo>
                    <a:pt x="1967616" y="2820971"/>
                  </a:lnTo>
                  <a:lnTo>
                    <a:pt x="2020950" y="2850262"/>
                  </a:lnTo>
                  <a:lnTo>
                    <a:pt x="2057314" y="2891758"/>
                  </a:lnTo>
                  <a:lnTo>
                    <a:pt x="2081557" y="2945459"/>
                  </a:lnTo>
                  <a:lnTo>
                    <a:pt x="2086406" y="3001600"/>
                  </a:lnTo>
                  <a:lnTo>
                    <a:pt x="2076708" y="3055300"/>
                  </a:lnTo>
                  <a:lnTo>
                    <a:pt x="2050041" y="3106560"/>
                  </a:lnTo>
                  <a:lnTo>
                    <a:pt x="1380939" y="3941357"/>
                  </a:lnTo>
                  <a:lnTo>
                    <a:pt x="1351848" y="3975530"/>
                  </a:lnTo>
                  <a:lnTo>
                    <a:pt x="1313059" y="4017026"/>
                  </a:lnTo>
                  <a:lnTo>
                    <a:pt x="1271846" y="4060963"/>
                  </a:lnTo>
                  <a:lnTo>
                    <a:pt x="1218512" y="4097577"/>
                  </a:lnTo>
                  <a:lnTo>
                    <a:pt x="1167602" y="4126868"/>
                  </a:lnTo>
                  <a:lnTo>
                    <a:pt x="1109420" y="4146395"/>
                  </a:lnTo>
                  <a:lnTo>
                    <a:pt x="1058510" y="4141514"/>
                  </a:lnTo>
                  <a:lnTo>
                    <a:pt x="1010024" y="4117104"/>
                  </a:lnTo>
                  <a:lnTo>
                    <a:pt x="973660" y="4090254"/>
                  </a:lnTo>
                  <a:lnTo>
                    <a:pt x="915477" y="4046317"/>
                  </a:lnTo>
                  <a:lnTo>
                    <a:pt x="850022" y="3990176"/>
                  </a:lnTo>
                  <a:lnTo>
                    <a:pt x="777293" y="3931593"/>
                  </a:lnTo>
                  <a:lnTo>
                    <a:pt x="697292" y="3865688"/>
                  </a:lnTo>
                  <a:lnTo>
                    <a:pt x="612442" y="3797343"/>
                  </a:lnTo>
                  <a:lnTo>
                    <a:pt x="532440" y="3731438"/>
                  </a:lnTo>
                  <a:lnTo>
                    <a:pt x="450015" y="3670415"/>
                  </a:lnTo>
                  <a:lnTo>
                    <a:pt x="379710" y="3611832"/>
                  </a:lnTo>
                  <a:lnTo>
                    <a:pt x="319104" y="3560573"/>
                  </a:lnTo>
                  <a:lnTo>
                    <a:pt x="270618" y="3521518"/>
                  </a:lnTo>
                  <a:lnTo>
                    <a:pt x="236678" y="3497108"/>
                  </a:lnTo>
                  <a:lnTo>
                    <a:pt x="190617" y="3445849"/>
                  </a:lnTo>
                  <a:lnTo>
                    <a:pt x="161525" y="3392148"/>
                  </a:lnTo>
                  <a:lnTo>
                    <a:pt x="151828" y="3336007"/>
                  </a:lnTo>
                  <a:lnTo>
                    <a:pt x="151828" y="3277425"/>
                  </a:lnTo>
                  <a:lnTo>
                    <a:pt x="156677" y="3221284"/>
                  </a:lnTo>
                  <a:lnTo>
                    <a:pt x="319104" y="2110661"/>
                  </a:lnTo>
                  <a:lnTo>
                    <a:pt x="333649" y="2052078"/>
                  </a:lnTo>
                  <a:lnTo>
                    <a:pt x="365165" y="2005701"/>
                  </a:lnTo>
                  <a:lnTo>
                    <a:pt x="413651" y="1976410"/>
                  </a:lnTo>
                  <a:lnTo>
                    <a:pt x="464561" y="1956882"/>
                  </a:lnTo>
                  <a:lnTo>
                    <a:pt x="522743" y="1956882"/>
                  </a:lnTo>
                  <a:lnTo>
                    <a:pt x="578502" y="1971528"/>
                  </a:lnTo>
                  <a:lnTo>
                    <a:pt x="622139" y="2005701"/>
                  </a:lnTo>
                  <a:lnTo>
                    <a:pt x="656079" y="2052078"/>
                  </a:lnTo>
                  <a:lnTo>
                    <a:pt x="673049" y="2105779"/>
                  </a:lnTo>
                  <a:lnTo>
                    <a:pt x="673049" y="2161921"/>
                  </a:lnTo>
                  <a:lnTo>
                    <a:pt x="612442" y="2601288"/>
                  </a:lnTo>
                  <a:lnTo>
                    <a:pt x="1531245" y="1441846"/>
                  </a:lnTo>
                  <a:lnTo>
                    <a:pt x="1574882" y="1405232"/>
                  </a:lnTo>
                  <a:lnTo>
                    <a:pt x="1625792" y="1380823"/>
                  </a:lnTo>
                  <a:lnTo>
                    <a:pt x="1683974" y="1375941"/>
                  </a:lnTo>
                  <a:lnTo>
                    <a:pt x="1734885" y="1385705"/>
                  </a:lnTo>
                  <a:close/>
                  <a:moveTo>
                    <a:pt x="2036419" y="835021"/>
                  </a:moveTo>
                  <a:lnTo>
                    <a:pt x="2319649" y="1071574"/>
                  </a:lnTo>
                  <a:lnTo>
                    <a:pt x="2098196" y="1336724"/>
                  </a:lnTo>
                  <a:lnTo>
                    <a:pt x="1814966" y="1100171"/>
                  </a:lnTo>
                  <a:close/>
                  <a:moveTo>
                    <a:pt x="1536525" y="417510"/>
                  </a:moveTo>
                  <a:lnTo>
                    <a:pt x="1819755" y="654063"/>
                  </a:lnTo>
                  <a:lnTo>
                    <a:pt x="1598302" y="919214"/>
                  </a:lnTo>
                  <a:lnTo>
                    <a:pt x="1315073" y="682661"/>
                  </a:lnTo>
                  <a:close/>
                  <a:moveTo>
                    <a:pt x="1036632" y="0"/>
                  </a:moveTo>
                  <a:lnTo>
                    <a:pt x="1319862" y="236553"/>
                  </a:lnTo>
                  <a:lnTo>
                    <a:pt x="1098409" y="501703"/>
                  </a:lnTo>
                  <a:lnTo>
                    <a:pt x="815179" y="265150"/>
                  </a:lnTo>
                  <a:close/>
                </a:path>
              </a:pathLst>
            </a:custGeom>
            <a:grpFill/>
            <a:ln w="0">
              <a:noFill/>
              <a:prstDash val="solid"/>
              <a:round/>
              <a:headEnd/>
              <a:tailEnd/>
            </a:ln>
          </p:spPr>
          <p:txBody>
            <a:bodyPr vert="horz" wrap="square" lIns="67203" tIns="33602" rIns="67203" bIns="33602" numCol="1" anchor="t" anchorCtr="0" compatLnSpc="1">
              <a:prstTxWarp prst="textNoShape">
                <a:avLst/>
              </a:prstTxWarp>
            </a:bodyPr>
            <a:lstStyle/>
            <a:p>
              <a:pPr algn="ctr" defTabSz="671576">
                <a:defRPr/>
              </a:pPr>
              <a:endParaRPr lang="en-US" sz="1275" kern="0">
                <a:solidFill>
                  <a:srgbClr val="000000"/>
                </a:solidFill>
              </a:endParaRPr>
            </a:p>
          </p:txBody>
        </p:sp>
        <p:sp>
          <p:nvSpPr>
            <p:cNvPr id="65" name="handheld"/>
            <p:cNvSpPr>
              <a:spLocks noChangeAspect="1"/>
            </p:cNvSpPr>
            <p:nvPr/>
          </p:nvSpPr>
          <p:spPr bwMode="auto">
            <a:xfrm>
              <a:off x="6068808" y="-810289"/>
              <a:ext cx="396090" cy="274321"/>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68551" tIns="34275" rIns="822610" bIns="34275" numCol="1" spcCol="0" rtlCol="0" fromWordArt="0" anchor="b" anchorCtr="0" forceAA="0" compatLnSpc="1">
              <a:prstTxWarp prst="textNoShape">
                <a:avLst/>
              </a:prstTxWarp>
              <a:noAutofit/>
            </a:bodyPr>
            <a:lstStyle/>
            <a:p>
              <a:pPr defTabSz="684846" fontAlgn="base">
                <a:spcBef>
                  <a:spcPct val="0"/>
                </a:spcBef>
                <a:spcAft>
                  <a:spcPct val="0"/>
                </a:spcAft>
                <a:defRPr/>
              </a:pPr>
              <a:endParaRPr lang="en-US" sz="1650" kern="0" spc="-38" dirty="0" err="1">
                <a:solidFill>
                  <a:srgbClr val="000000"/>
                </a:solidFill>
                <a:latin typeface="Segoe UI Light"/>
                <a:ea typeface="Segoe UI" pitchFamily="34" charset="0"/>
                <a:cs typeface="Segoe UI" pitchFamily="34" charset="0"/>
              </a:endParaRPr>
            </a:p>
          </p:txBody>
        </p:sp>
        <p:sp>
          <p:nvSpPr>
            <p:cNvPr id="66" name="Freeform 86"/>
            <p:cNvSpPr>
              <a:spLocks noEditPoints="1"/>
            </p:cNvSpPr>
            <p:nvPr/>
          </p:nvSpPr>
          <p:spPr bwMode="black">
            <a:xfrm>
              <a:off x="6488062" y="-249940"/>
              <a:ext cx="328185" cy="330088"/>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1" tIns="34275" rIns="68551" bIns="34275" numCol="1" anchor="t" anchorCtr="0" compatLnSpc="1">
              <a:prstTxWarp prst="textNoShape">
                <a:avLst/>
              </a:prstTxWarp>
            </a:bodyPr>
            <a:lstStyle/>
            <a:p>
              <a:pPr defTabSz="698813"/>
              <a:endParaRPr lang="en-US" sz="1575">
                <a:solidFill>
                  <a:srgbClr val="000000"/>
                </a:solidFill>
              </a:endParaRPr>
            </a:p>
          </p:txBody>
        </p:sp>
      </p:grpSp>
      <p:grpSp>
        <p:nvGrpSpPr>
          <p:cNvPr id="67" name="Group 66"/>
          <p:cNvGrpSpPr/>
          <p:nvPr/>
        </p:nvGrpSpPr>
        <p:grpSpPr>
          <a:xfrm>
            <a:off x="1433266" y="4262064"/>
            <a:ext cx="552282" cy="335680"/>
            <a:chOff x="2012636" y="-279971"/>
            <a:chExt cx="734842" cy="447764"/>
          </a:xfrm>
          <a:solidFill>
            <a:schemeClr val="bg1"/>
          </a:solidFill>
        </p:grpSpPr>
        <p:sp>
          <p:nvSpPr>
            <p:cNvPr id="73" name="Donut 100"/>
            <p:cNvSpPr>
              <a:spLocks noChangeAspect="1"/>
            </p:cNvSpPr>
            <p:nvPr/>
          </p:nvSpPr>
          <p:spPr bwMode="auto">
            <a:xfrm>
              <a:off x="2012636" y="-139831"/>
              <a:ext cx="643825" cy="307624"/>
            </a:xfrm>
            <a:custGeom>
              <a:avLst/>
              <a:gdLst/>
              <a:ahLst/>
              <a:cxnLst/>
              <a:rect l="l" t="t" r="r" b="b"/>
              <a:pathLst>
                <a:path w="6911584" h="2912616">
                  <a:moveTo>
                    <a:pt x="4928423" y="2274235"/>
                  </a:moveTo>
                  <a:cubicBezTo>
                    <a:pt x="4810900" y="2274235"/>
                    <a:pt x="4715629" y="2369506"/>
                    <a:pt x="4715629" y="2487029"/>
                  </a:cubicBezTo>
                  <a:cubicBezTo>
                    <a:pt x="4715629" y="2604552"/>
                    <a:pt x="4810900" y="2699823"/>
                    <a:pt x="4928423" y="2699823"/>
                  </a:cubicBezTo>
                  <a:cubicBezTo>
                    <a:pt x="5045946" y="2699823"/>
                    <a:pt x="5141217" y="2604552"/>
                    <a:pt x="5141217" y="2487029"/>
                  </a:cubicBezTo>
                  <a:cubicBezTo>
                    <a:pt x="5141217" y="2369506"/>
                    <a:pt x="5045946" y="2274235"/>
                    <a:pt x="4928423" y="2274235"/>
                  </a:cubicBezTo>
                  <a:close/>
                  <a:moveTo>
                    <a:pt x="813623" y="2274235"/>
                  </a:moveTo>
                  <a:cubicBezTo>
                    <a:pt x="696100" y="2274235"/>
                    <a:pt x="600829" y="2369506"/>
                    <a:pt x="600829" y="2487029"/>
                  </a:cubicBezTo>
                  <a:cubicBezTo>
                    <a:pt x="600829" y="2604552"/>
                    <a:pt x="696100" y="2699823"/>
                    <a:pt x="813623" y="2699823"/>
                  </a:cubicBezTo>
                  <a:cubicBezTo>
                    <a:pt x="931146" y="2699823"/>
                    <a:pt x="1026417" y="2604552"/>
                    <a:pt x="1026417" y="2487029"/>
                  </a:cubicBezTo>
                  <a:cubicBezTo>
                    <a:pt x="1026417" y="2369506"/>
                    <a:pt x="931146" y="2274235"/>
                    <a:pt x="813623" y="2274235"/>
                  </a:cubicBezTo>
                  <a:close/>
                  <a:moveTo>
                    <a:pt x="4928422" y="2061442"/>
                  </a:moveTo>
                  <a:cubicBezTo>
                    <a:pt x="5163467" y="2061442"/>
                    <a:pt x="5354009" y="2251984"/>
                    <a:pt x="5354009" y="2487029"/>
                  </a:cubicBezTo>
                  <a:cubicBezTo>
                    <a:pt x="5354009" y="2722074"/>
                    <a:pt x="5163467" y="2912616"/>
                    <a:pt x="4928422" y="2912616"/>
                  </a:cubicBezTo>
                  <a:cubicBezTo>
                    <a:pt x="4693377" y="2912616"/>
                    <a:pt x="4502835" y="2722074"/>
                    <a:pt x="4502835" y="2487029"/>
                  </a:cubicBezTo>
                  <a:cubicBezTo>
                    <a:pt x="4502835" y="2251984"/>
                    <a:pt x="4693377" y="2061442"/>
                    <a:pt x="4928422" y="2061442"/>
                  </a:cubicBezTo>
                  <a:close/>
                  <a:moveTo>
                    <a:pt x="813622" y="2061442"/>
                  </a:moveTo>
                  <a:cubicBezTo>
                    <a:pt x="1048667" y="2061442"/>
                    <a:pt x="1239209" y="2251984"/>
                    <a:pt x="1239209" y="2487029"/>
                  </a:cubicBezTo>
                  <a:cubicBezTo>
                    <a:pt x="1239209" y="2722074"/>
                    <a:pt x="1048667" y="2912616"/>
                    <a:pt x="813622" y="2912616"/>
                  </a:cubicBezTo>
                  <a:cubicBezTo>
                    <a:pt x="578577" y="2912616"/>
                    <a:pt x="388035" y="2722074"/>
                    <a:pt x="388035" y="2487029"/>
                  </a:cubicBezTo>
                  <a:cubicBezTo>
                    <a:pt x="388035" y="2251984"/>
                    <a:pt x="578577" y="2061442"/>
                    <a:pt x="813622" y="2061442"/>
                  </a:cubicBezTo>
                  <a:close/>
                  <a:moveTo>
                    <a:pt x="2036754" y="1611385"/>
                  </a:moveTo>
                  <a:cubicBezTo>
                    <a:pt x="2013445" y="1611385"/>
                    <a:pt x="1994550" y="1630280"/>
                    <a:pt x="1994550" y="1653589"/>
                  </a:cubicBezTo>
                  <a:lnTo>
                    <a:pt x="1994550" y="1854931"/>
                  </a:lnTo>
                  <a:cubicBezTo>
                    <a:pt x="1994550" y="1878240"/>
                    <a:pt x="2013445" y="1897135"/>
                    <a:pt x="2036754" y="1897135"/>
                  </a:cubicBezTo>
                  <a:lnTo>
                    <a:pt x="2066645" y="1897135"/>
                  </a:lnTo>
                  <a:cubicBezTo>
                    <a:pt x="2089954" y="1897135"/>
                    <a:pt x="2108849" y="1878240"/>
                    <a:pt x="2108849" y="1854931"/>
                  </a:cubicBezTo>
                  <a:lnTo>
                    <a:pt x="2108849" y="1653589"/>
                  </a:lnTo>
                  <a:cubicBezTo>
                    <a:pt x="2108849" y="1630280"/>
                    <a:pt x="2089954" y="1611385"/>
                    <a:pt x="2066645" y="1611385"/>
                  </a:cubicBezTo>
                  <a:close/>
                  <a:moveTo>
                    <a:pt x="1475440" y="727942"/>
                  </a:moveTo>
                  <a:cubicBezTo>
                    <a:pt x="1454397" y="727942"/>
                    <a:pt x="1437338" y="745001"/>
                    <a:pt x="1437338" y="766044"/>
                  </a:cubicBezTo>
                  <a:lnTo>
                    <a:pt x="1437338" y="1383960"/>
                  </a:lnTo>
                  <a:cubicBezTo>
                    <a:pt x="1437338" y="1405003"/>
                    <a:pt x="1454397" y="1422062"/>
                    <a:pt x="1475440" y="1422062"/>
                  </a:cubicBezTo>
                  <a:lnTo>
                    <a:pt x="2070748" y="1422062"/>
                  </a:lnTo>
                  <a:cubicBezTo>
                    <a:pt x="2091791" y="1422062"/>
                    <a:pt x="2108850" y="1405003"/>
                    <a:pt x="2108850" y="1383960"/>
                  </a:cubicBezTo>
                  <a:lnTo>
                    <a:pt x="2108850" y="766044"/>
                  </a:lnTo>
                  <a:cubicBezTo>
                    <a:pt x="2108850" y="745001"/>
                    <a:pt x="2091791" y="727942"/>
                    <a:pt x="2070748" y="727942"/>
                  </a:cubicBezTo>
                  <a:close/>
                  <a:moveTo>
                    <a:pt x="1119593" y="646850"/>
                  </a:moveTo>
                  <a:lnTo>
                    <a:pt x="732731" y="1335162"/>
                  </a:lnTo>
                  <a:lnTo>
                    <a:pt x="848287" y="1415549"/>
                  </a:lnTo>
                  <a:lnTo>
                    <a:pt x="1124617" y="1400476"/>
                  </a:lnTo>
                  <a:cubicBezTo>
                    <a:pt x="1122942" y="1150942"/>
                    <a:pt x="1121269" y="876287"/>
                    <a:pt x="1119593" y="646850"/>
                  </a:cubicBezTo>
                  <a:close/>
                  <a:moveTo>
                    <a:pt x="1397179" y="570778"/>
                  </a:moveTo>
                  <a:lnTo>
                    <a:pt x="2125675" y="570778"/>
                  </a:lnTo>
                  <a:cubicBezTo>
                    <a:pt x="2202933" y="570778"/>
                    <a:pt x="2252218" y="637545"/>
                    <a:pt x="2252218" y="717081"/>
                  </a:cubicBezTo>
                  <a:cubicBezTo>
                    <a:pt x="2253123" y="910308"/>
                    <a:pt x="2249578" y="2044608"/>
                    <a:pt x="2248259" y="2269890"/>
                  </a:cubicBezTo>
                  <a:cubicBezTo>
                    <a:pt x="2250483" y="2331108"/>
                    <a:pt x="2252033" y="2459994"/>
                    <a:pt x="2105231" y="2459767"/>
                  </a:cubicBezTo>
                  <a:lnTo>
                    <a:pt x="1635886" y="2456926"/>
                  </a:lnTo>
                  <a:cubicBezTo>
                    <a:pt x="1549301" y="2441989"/>
                    <a:pt x="1520317" y="2406126"/>
                    <a:pt x="1487860" y="2315192"/>
                  </a:cubicBezTo>
                  <a:cubicBezTo>
                    <a:pt x="1453241" y="2211444"/>
                    <a:pt x="1369113" y="2004793"/>
                    <a:pt x="1281013" y="1739585"/>
                  </a:cubicBezTo>
                  <a:cubicBezTo>
                    <a:pt x="1281013" y="1190396"/>
                    <a:pt x="1277309" y="1261690"/>
                    <a:pt x="1277309" y="712501"/>
                  </a:cubicBezTo>
                  <a:cubicBezTo>
                    <a:pt x="1277309" y="632964"/>
                    <a:pt x="1319921" y="570778"/>
                    <a:pt x="1397179" y="570778"/>
                  </a:cubicBezTo>
                  <a:close/>
                  <a:moveTo>
                    <a:pt x="1378516" y="531296"/>
                  </a:moveTo>
                  <a:cubicBezTo>
                    <a:pt x="1295800" y="531296"/>
                    <a:pt x="1250178" y="595968"/>
                    <a:pt x="1250178" y="678684"/>
                  </a:cubicBezTo>
                  <a:cubicBezTo>
                    <a:pt x="1250178" y="1249827"/>
                    <a:pt x="1254144" y="1175683"/>
                    <a:pt x="1254144" y="1746826"/>
                  </a:cubicBezTo>
                  <a:cubicBezTo>
                    <a:pt x="1348468" y="2022635"/>
                    <a:pt x="1438538" y="2237547"/>
                    <a:pt x="1475603" y="2345442"/>
                  </a:cubicBezTo>
                  <a:cubicBezTo>
                    <a:pt x="1510353" y="2440012"/>
                    <a:pt x="1541385" y="2477308"/>
                    <a:pt x="1634086" y="2492842"/>
                  </a:cubicBezTo>
                  <a:lnTo>
                    <a:pt x="2136588" y="2495797"/>
                  </a:lnTo>
                  <a:cubicBezTo>
                    <a:pt x="2293761" y="2496033"/>
                    <a:pt x="2292101" y="2361995"/>
                    <a:pt x="2289720" y="2298329"/>
                  </a:cubicBezTo>
                  <a:cubicBezTo>
                    <a:pt x="2291132" y="2064042"/>
                    <a:pt x="2294928" y="884398"/>
                    <a:pt x="2293959" y="683448"/>
                  </a:cubicBezTo>
                  <a:cubicBezTo>
                    <a:pt x="2293959" y="600732"/>
                    <a:pt x="2241192" y="531296"/>
                    <a:pt x="2158476" y="531296"/>
                  </a:cubicBezTo>
                  <a:close/>
                  <a:moveTo>
                    <a:pt x="1423549" y="416"/>
                  </a:moveTo>
                  <a:cubicBezTo>
                    <a:pt x="1438368" y="-304"/>
                    <a:pt x="1455791" y="-118"/>
                    <a:pt x="1476421" y="1183"/>
                  </a:cubicBezTo>
                  <a:lnTo>
                    <a:pt x="6481089" y="10105"/>
                  </a:lnTo>
                  <a:cubicBezTo>
                    <a:pt x="6632014" y="13345"/>
                    <a:pt x="6655620" y="51095"/>
                    <a:pt x="6655050" y="184063"/>
                  </a:cubicBezTo>
                  <a:lnTo>
                    <a:pt x="6646128" y="2374162"/>
                  </a:lnTo>
                  <a:lnTo>
                    <a:pt x="6863866" y="2378147"/>
                  </a:lnTo>
                  <a:cubicBezTo>
                    <a:pt x="6877434" y="2384454"/>
                    <a:pt x="6910051" y="2397906"/>
                    <a:pt x="6906950" y="2418501"/>
                  </a:cubicBezTo>
                  <a:cubicBezTo>
                    <a:pt x="6907670" y="2461406"/>
                    <a:pt x="6908389" y="2504311"/>
                    <a:pt x="6909109" y="2547216"/>
                  </a:cubicBezTo>
                  <a:cubicBezTo>
                    <a:pt x="6920218" y="2597501"/>
                    <a:pt x="6893227" y="2619210"/>
                    <a:pt x="6842424" y="2621870"/>
                  </a:cubicBezTo>
                  <a:lnTo>
                    <a:pt x="5499782" y="2628410"/>
                  </a:lnTo>
                  <a:cubicBezTo>
                    <a:pt x="5461124" y="2372676"/>
                    <a:pt x="5294599" y="2012863"/>
                    <a:pt x="4928839" y="2021784"/>
                  </a:cubicBezTo>
                  <a:cubicBezTo>
                    <a:pt x="4563079" y="2030705"/>
                    <a:pt x="4451567" y="2316177"/>
                    <a:pt x="4380199" y="2623950"/>
                  </a:cubicBezTo>
                  <a:lnTo>
                    <a:pt x="1413975" y="2606108"/>
                  </a:lnTo>
                  <a:cubicBezTo>
                    <a:pt x="1330713" y="2347400"/>
                    <a:pt x="1185005" y="2039627"/>
                    <a:pt x="816270" y="2030705"/>
                  </a:cubicBezTo>
                  <a:cubicBezTo>
                    <a:pt x="447535" y="2021783"/>
                    <a:pt x="361300" y="2329558"/>
                    <a:pt x="294392" y="2458912"/>
                  </a:cubicBezTo>
                  <a:cubicBezTo>
                    <a:pt x="271687" y="2479538"/>
                    <a:pt x="308514" y="2502545"/>
                    <a:pt x="226278" y="2520790"/>
                  </a:cubicBezTo>
                  <a:lnTo>
                    <a:pt x="55873" y="2516259"/>
                  </a:lnTo>
                  <a:cubicBezTo>
                    <a:pt x="16901" y="2506858"/>
                    <a:pt x="4125" y="2495077"/>
                    <a:pt x="3253" y="2459482"/>
                  </a:cubicBezTo>
                  <a:cubicBezTo>
                    <a:pt x="1084" y="2355022"/>
                    <a:pt x="5613" y="2226184"/>
                    <a:pt x="0" y="2146678"/>
                  </a:cubicBezTo>
                  <a:cubicBezTo>
                    <a:pt x="66060" y="2122888"/>
                    <a:pt x="36869" y="2094337"/>
                    <a:pt x="55304" y="2068166"/>
                  </a:cubicBezTo>
                  <a:lnTo>
                    <a:pt x="51749" y="1667628"/>
                  </a:lnTo>
                  <a:cubicBezTo>
                    <a:pt x="59172" y="1613788"/>
                    <a:pt x="45162" y="1555186"/>
                    <a:pt x="102591" y="1548972"/>
                  </a:cubicBezTo>
                  <a:lnTo>
                    <a:pt x="611087" y="1308106"/>
                  </a:lnTo>
                  <a:lnTo>
                    <a:pt x="1289081" y="77011"/>
                  </a:lnTo>
                  <a:cubicBezTo>
                    <a:pt x="1343722" y="54894"/>
                    <a:pt x="1319816" y="5457"/>
                    <a:pt x="1423549" y="416"/>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68551" tIns="34275" rIns="34275" bIns="68551" numCol="1" spcCol="0" rtlCol="0" fromWordArt="0" anchor="b" anchorCtr="0" forceAA="0" compatLnSpc="1">
              <a:prstTxWarp prst="textNoShape">
                <a:avLst/>
              </a:prstTxWarp>
              <a:noAutofit/>
            </a:bodyPr>
            <a:lstStyle/>
            <a:p>
              <a:pPr algn="ctr" defTabSz="684846" fontAlgn="base">
                <a:spcBef>
                  <a:spcPct val="0"/>
                </a:spcBef>
                <a:spcAft>
                  <a:spcPct val="0"/>
                </a:spcAft>
                <a:defRPr/>
              </a:pPr>
              <a:endParaRPr lang="en-US" sz="1350" kern="0" spc="-38" dirty="0" err="1">
                <a:solidFill>
                  <a:srgbClr val="000000"/>
                </a:solidFill>
                <a:ea typeface="Segoe UI" pitchFamily="34" charset="0"/>
                <a:cs typeface="Segoe UI" pitchFamily="34" charset="0"/>
              </a:endParaRPr>
            </a:p>
          </p:txBody>
        </p:sp>
        <p:sp>
          <p:nvSpPr>
            <p:cNvPr id="74" name="Frame 5"/>
            <p:cNvSpPr>
              <a:spLocks noChangeAspect="1"/>
            </p:cNvSpPr>
            <p:nvPr/>
          </p:nvSpPr>
          <p:spPr bwMode="auto">
            <a:xfrm>
              <a:off x="2427352" y="-279971"/>
              <a:ext cx="320126" cy="320040"/>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82261" tIns="41131" rIns="41131" bIns="82261" numCol="1" spcCol="0" rtlCol="0" fromWordArt="0" anchor="b" anchorCtr="0" forceAA="0" compatLnSpc="1">
              <a:prstTxWarp prst="textNoShape">
                <a:avLst/>
              </a:prstTxWarp>
              <a:noAutofit/>
            </a:bodyPr>
            <a:lstStyle/>
            <a:p>
              <a:pPr algn="ctr" defTabSz="821816" fontAlgn="base">
                <a:spcBef>
                  <a:spcPct val="0"/>
                </a:spcBef>
                <a:spcAft>
                  <a:spcPct val="0"/>
                </a:spcAft>
                <a:defRPr/>
              </a:pPr>
              <a:endParaRPr lang="en-US" kern="0" spc="-45" dirty="0" err="1">
                <a:solidFill>
                  <a:srgbClr val="000000"/>
                </a:solidFill>
                <a:ea typeface="Segoe UI" pitchFamily="34" charset="0"/>
                <a:cs typeface="Segoe UI" pitchFamily="34" charset="0"/>
              </a:endParaRPr>
            </a:p>
          </p:txBody>
        </p:sp>
      </p:grpSp>
      <p:pic>
        <p:nvPicPr>
          <p:cNvPr id="75" name="Picture 7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56462" y="4209473"/>
            <a:ext cx="479992" cy="479992"/>
          </a:xfrm>
          <a:prstGeom prst="rect">
            <a:avLst/>
          </a:prstGeom>
        </p:spPr>
      </p:pic>
      <p:pic>
        <p:nvPicPr>
          <p:cNvPr id="82" name="Picture 2" descr="C:\Users\mitchellg\AppData\Local\Microsoft\Windows\Temporary Internet Files\Content.Outlook\DRES7FCJ\Storage_white (2).png"/>
          <p:cNvPicPr>
            <a:picLocks noChangeAspect="1" noChangeArrowheads="1"/>
          </p:cNvPicPr>
          <p:nvPr/>
        </p:nvPicPr>
        <p:blipFill>
          <a:blip r:embed="rId8" cstate="screen">
            <a:lum bright="100000"/>
            <a:extLst>
              <a:ext uri="{28A0092B-C50C-407E-A947-70E740481C1C}">
                <a14:useLocalDpi xmlns:a14="http://schemas.microsoft.com/office/drawing/2010/main"/>
              </a:ext>
            </a:extLst>
          </a:blip>
          <a:srcRect/>
          <a:stretch>
            <a:fillRect/>
          </a:stretch>
        </p:blipFill>
        <p:spPr bwMode="auto">
          <a:xfrm>
            <a:off x="2392580" y="4265776"/>
            <a:ext cx="472432" cy="472432"/>
          </a:xfrm>
          <a:prstGeom prst="rect">
            <a:avLst/>
          </a:prstGeom>
          <a:noFill/>
        </p:spPr>
      </p:pic>
      <p:pic>
        <p:nvPicPr>
          <p:cNvPr id="83" name="Picture 3"/>
          <p:cNvPicPr>
            <a:picLocks noChangeAspect="1"/>
          </p:cNvPicPr>
          <p:nvPr/>
        </p:nvPicPr>
        <p:blipFill>
          <a:blip r:embed="rId9">
            <a:biLevel thresh="25000"/>
            <a:extLst>
              <a:ext uri="{28A0092B-C50C-407E-A947-70E740481C1C}">
                <a14:useLocalDpi xmlns:a14="http://schemas.microsoft.com/office/drawing/2010/main"/>
              </a:ext>
            </a:extLst>
          </a:blip>
          <a:srcRect/>
          <a:stretch>
            <a:fillRect/>
          </a:stretch>
        </p:blipFill>
        <p:spPr bwMode="auto">
          <a:xfrm>
            <a:off x="4754526" y="2556449"/>
            <a:ext cx="423739" cy="44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6"/>
          <p:cNvPicPr>
            <a:picLocks noChangeAspect="1"/>
          </p:cNvPicPr>
          <p:nvPr/>
        </p:nvPicPr>
        <p:blipFill>
          <a:blip r:embed="rId10">
            <a:biLevel thresh="25000"/>
            <a:extLst>
              <a:ext uri="{28A0092B-C50C-407E-A947-70E740481C1C}">
                <a14:useLocalDpi xmlns:a14="http://schemas.microsoft.com/office/drawing/2010/main"/>
              </a:ext>
            </a:extLst>
          </a:blip>
          <a:srcRect/>
          <a:stretch>
            <a:fillRect/>
          </a:stretch>
        </p:blipFill>
        <p:spPr bwMode="auto">
          <a:xfrm>
            <a:off x="4740565" y="3465427"/>
            <a:ext cx="451665" cy="39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8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570233" y="4091686"/>
            <a:ext cx="792325" cy="792325"/>
          </a:xfrm>
          <a:prstGeom prst="rect">
            <a:avLst/>
          </a:prstGeom>
        </p:spPr>
      </p:pic>
      <p:sp>
        <p:nvSpPr>
          <p:cNvPr id="89" name="TextBox 88"/>
          <p:cNvSpPr txBox="1"/>
          <p:nvPr/>
        </p:nvSpPr>
        <p:spPr>
          <a:xfrm>
            <a:off x="4795728" y="4429905"/>
            <a:ext cx="364848" cy="240136"/>
          </a:xfrm>
          <a:prstGeom prst="rect">
            <a:avLst/>
          </a:prstGeom>
          <a:noFill/>
          <a:ln>
            <a:noFill/>
            <a:headEnd type="none" w="med" len="med"/>
            <a:tailEnd type="none" w="med" len="med"/>
          </a:ln>
        </p:spPr>
        <p:txBody>
          <a:bodyPr wrap="square" lIns="0" tIns="0" rIns="0" bIns="0" rtlCol="0">
            <a:spAutoFit/>
          </a:bodyPr>
          <a:lstStyle/>
          <a:p>
            <a:pPr algn="ctr" defTabSz="699385"/>
            <a:r>
              <a:rPr lang="en-US" sz="1530" spc="-30" dirty="0">
                <a:solidFill>
                  <a:srgbClr val="4668C5"/>
                </a:solidFill>
                <a:ea typeface="Segoe UI" pitchFamily="34" charset="0"/>
                <a:cs typeface="Segoe UI" pitchFamily="34" charset="0"/>
              </a:rPr>
              <a:t>{  }</a:t>
            </a:r>
          </a:p>
        </p:txBody>
      </p:sp>
      <p:pic>
        <p:nvPicPr>
          <p:cNvPr id="90" name="Picture 2" descr="C:\Users\mitchellg\AppData\Local\Microsoft\Windows\Temporary Internet Files\Content.Outlook\DRES7FCJ\Storage_white (2).png"/>
          <p:cNvPicPr>
            <a:picLocks noChangeAspect="1" noChangeArrowheads="1"/>
          </p:cNvPicPr>
          <p:nvPr/>
        </p:nvPicPr>
        <p:blipFill>
          <a:blip r:embed="rId8" cstate="screen">
            <a:lum bright="100000"/>
            <a:extLst>
              <a:ext uri="{28A0092B-C50C-407E-A947-70E740481C1C}">
                <a14:useLocalDpi xmlns:a14="http://schemas.microsoft.com/office/drawing/2010/main"/>
              </a:ext>
            </a:extLst>
          </a:blip>
          <a:srcRect/>
          <a:stretch>
            <a:fillRect/>
          </a:stretch>
        </p:blipFill>
        <p:spPr bwMode="auto">
          <a:xfrm>
            <a:off x="4730183" y="5185764"/>
            <a:ext cx="472432" cy="472432"/>
          </a:xfrm>
          <a:prstGeom prst="rect">
            <a:avLst/>
          </a:prstGeom>
          <a:noFill/>
        </p:spPr>
      </p:pic>
      <p:pic>
        <p:nvPicPr>
          <p:cNvPr id="91" name="Picture 9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988387" y="2391622"/>
            <a:ext cx="753850" cy="753850"/>
          </a:xfrm>
          <a:prstGeom prst="rect">
            <a:avLst/>
          </a:prstGeom>
        </p:spPr>
      </p:pic>
      <p:pic>
        <p:nvPicPr>
          <p:cNvPr id="95" name="Picture 11"/>
          <p:cNvPicPr>
            <a:picLocks noChangeAspect="1"/>
          </p:cNvPicPr>
          <p:nvPr/>
        </p:nvPicPr>
        <p:blipFill>
          <a:blip r:embed="rId13">
            <a:biLevel thresh="25000"/>
            <a:extLst>
              <a:ext uri="{28A0092B-C50C-407E-A947-70E740481C1C}">
                <a14:useLocalDpi xmlns:a14="http://schemas.microsoft.com/office/drawing/2010/main"/>
              </a:ext>
            </a:extLst>
          </a:blip>
          <a:srcRect/>
          <a:stretch>
            <a:fillRect/>
          </a:stretch>
        </p:blipFill>
        <p:spPr bwMode="auto">
          <a:xfrm>
            <a:off x="9535450" y="2566770"/>
            <a:ext cx="429810" cy="426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73"/>
          <p:cNvPicPr>
            <a:picLocks noChangeAspect="1"/>
          </p:cNvPicPr>
          <p:nvPr/>
        </p:nvPicPr>
        <p:blipFill>
          <a:blip r:embed="rId14">
            <a:biLevel thresh="25000"/>
            <a:extLst>
              <a:ext uri="{28A0092B-C50C-407E-A947-70E740481C1C}">
                <a14:useLocalDpi xmlns:a14="http://schemas.microsoft.com/office/drawing/2010/main"/>
              </a:ext>
            </a:extLst>
          </a:blip>
          <a:srcRect/>
          <a:stretch>
            <a:fillRect/>
          </a:stretch>
        </p:blipFill>
        <p:spPr bwMode="auto">
          <a:xfrm>
            <a:off x="9611332" y="5197397"/>
            <a:ext cx="278041" cy="4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Picture 96"/>
          <p:cNvPicPr>
            <a:picLocks noChangeAspect="1"/>
          </p:cNvPicPr>
          <p:nvPr/>
        </p:nvPicPr>
        <p:blipFill>
          <a:blip r:embed="rId15" cstate="screen">
            <a:biLevel thresh="25000"/>
            <a:extLst>
              <a:ext uri="{28A0092B-C50C-407E-A947-70E740481C1C}">
                <a14:useLocalDpi xmlns:a14="http://schemas.microsoft.com/office/drawing/2010/main"/>
              </a:ext>
            </a:extLst>
          </a:blip>
          <a:stretch>
            <a:fillRect/>
          </a:stretch>
        </p:blipFill>
        <p:spPr>
          <a:xfrm>
            <a:off x="9575169" y="4349118"/>
            <a:ext cx="373876" cy="373876"/>
          </a:xfrm>
          <a:prstGeom prst="rect">
            <a:avLst/>
          </a:prstGeom>
        </p:spPr>
      </p:pic>
      <p:pic>
        <p:nvPicPr>
          <p:cNvPr id="98" name="Picture 97"/>
          <p:cNvPicPr>
            <a:picLocks noChangeAspect="1"/>
          </p:cNvPicPr>
          <p:nvPr/>
        </p:nvPicPr>
        <p:blipFill rotWithShape="1">
          <a:blip r:embed="rId16" cstate="screen">
            <a:extLst>
              <a:ext uri="{28A0092B-C50C-407E-A947-70E740481C1C}">
                <a14:useLocalDpi xmlns:a14="http://schemas.microsoft.com/office/drawing/2010/main"/>
              </a:ext>
            </a:extLst>
          </a:blip>
          <a:srcRect t="-1" r="-9452" b="-4026"/>
          <a:stretch/>
        </p:blipFill>
        <p:spPr>
          <a:xfrm>
            <a:off x="9556198" y="3459334"/>
            <a:ext cx="392849" cy="381240"/>
          </a:xfrm>
          <a:prstGeom prst="rect">
            <a:avLst/>
          </a:prstGeom>
        </p:spPr>
      </p:pic>
      <p:pic>
        <p:nvPicPr>
          <p:cNvPr id="3" name="Picture 2"/>
          <p:cNvPicPr>
            <a:picLocks noChangeAspect="1"/>
          </p:cNvPicPr>
          <p:nvPr/>
        </p:nvPicPr>
        <p:blipFill>
          <a:blip r:embed="rId17" cstate="screen">
            <a:biLevel thresh="25000"/>
            <a:extLst>
              <a:ext uri="{28A0092B-C50C-407E-A947-70E740481C1C}">
                <a14:useLocalDpi xmlns:a14="http://schemas.microsoft.com/office/drawing/2010/main"/>
              </a:ext>
            </a:extLst>
          </a:blip>
          <a:stretch>
            <a:fillRect/>
          </a:stretch>
        </p:blipFill>
        <p:spPr>
          <a:xfrm>
            <a:off x="7125552" y="5139535"/>
            <a:ext cx="479521" cy="479521"/>
          </a:xfrm>
          <a:prstGeom prst="rect">
            <a:avLst/>
          </a:prstGeom>
        </p:spPr>
      </p:pic>
      <p:pic>
        <p:nvPicPr>
          <p:cNvPr id="4" name="Picture 3"/>
          <p:cNvPicPr>
            <a:picLocks noChangeAspect="1"/>
          </p:cNvPicPr>
          <p:nvPr/>
        </p:nvPicPr>
        <p:blipFill>
          <a:blip r:embed="rId18" cstate="screen">
            <a:biLevel thresh="25000"/>
            <a:extLst>
              <a:ext uri="{28A0092B-C50C-407E-A947-70E740481C1C}">
                <a14:useLocalDpi xmlns:a14="http://schemas.microsoft.com/office/drawing/2010/main"/>
              </a:ext>
            </a:extLst>
          </a:blip>
          <a:stretch>
            <a:fillRect/>
          </a:stretch>
        </p:blipFill>
        <p:spPr>
          <a:xfrm>
            <a:off x="2490034" y="3458125"/>
            <a:ext cx="406778" cy="406778"/>
          </a:xfrm>
          <a:prstGeom prst="rect">
            <a:avLst/>
          </a:prstGeom>
        </p:spPr>
      </p:pic>
      <p:pic>
        <p:nvPicPr>
          <p:cNvPr id="5" name="Picture 4"/>
          <p:cNvPicPr>
            <a:picLocks noChangeAspect="1"/>
          </p:cNvPicPr>
          <p:nvPr/>
        </p:nvPicPr>
        <p:blipFill>
          <a:blip r:embed="rId19" cstate="screen">
            <a:biLevel thresh="25000"/>
            <a:extLst>
              <a:ext uri="{28A0092B-C50C-407E-A947-70E740481C1C}">
                <a14:useLocalDpi xmlns:a14="http://schemas.microsoft.com/office/drawing/2010/main"/>
              </a:ext>
            </a:extLst>
          </a:blip>
          <a:stretch>
            <a:fillRect/>
          </a:stretch>
        </p:blipFill>
        <p:spPr>
          <a:xfrm>
            <a:off x="9535448" y="6057224"/>
            <a:ext cx="488038" cy="488038"/>
          </a:xfrm>
          <a:prstGeom prst="rect">
            <a:avLst/>
          </a:prstGeom>
        </p:spPr>
      </p:pic>
      <p:pic>
        <p:nvPicPr>
          <p:cNvPr id="45" name="Picture 44"/>
          <p:cNvPicPr>
            <a:picLocks noChangeAspect="1"/>
          </p:cNvPicPr>
          <p:nvPr/>
        </p:nvPicPr>
        <p:blipFill>
          <a:blip r:embed="rId20"/>
          <a:stretch>
            <a:fillRect/>
          </a:stretch>
        </p:blipFill>
        <p:spPr>
          <a:xfrm>
            <a:off x="7100403" y="3351688"/>
            <a:ext cx="529819" cy="529819"/>
          </a:xfrm>
          <a:prstGeom prst="rect">
            <a:avLst/>
          </a:prstGeom>
        </p:spPr>
      </p:pic>
      <p:pic>
        <p:nvPicPr>
          <p:cNvPr id="46" name="Picture 45"/>
          <p:cNvPicPr>
            <a:picLocks noChangeAspect="1"/>
          </p:cNvPicPr>
          <p:nvPr/>
        </p:nvPicPr>
        <p:blipFill>
          <a:blip r:embed="rId21"/>
          <a:stretch>
            <a:fillRect/>
          </a:stretch>
        </p:blipFill>
        <p:spPr>
          <a:xfrm>
            <a:off x="2324280" y="2547100"/>
            <a:ext cx="557267" cy="557267"/>
          </a:xfrm>
          <a:prstGeom prst="rect">
            <a:avLst/>
          </a:prstGeom>
        </p:spPr>
      </p:pic>
      <p:pic>
        <p:nvPicPr>
          <p:cNvPr id="47" name="Picture 46"/>
          <p:cNvPicPr>
            <a:picLocks noChangeAspect="1"/>
          </p:cNvPicPr>
          <p:nvPr/>
        </p:nvPicPr>
        <p:blipFill>
          <a:blip r:embed="rId22"/>
          <a:stretch>
            <a:fillRect/>
          </a:stretch>
        </p:blipFill>
        <p:spPr>
          <a:xfrm>
            <a:off x="7060007" y="4131977"/>
            <a:ext cx="610610" cy="610610"/>
          </a:xfrm>
          <a:prstGeom prst="rect">
            <a:avLst/>
          </a:prstGeom>
        </p:spPr>
      </p:pic>
    </p:spTree>
    <p:extLst>
      <p:ext uri="{BB962C8B-B14F-4D97-AF65-F5344CB8AC3E}">
        <p14:creationId xmlns:p14="http://schemas.microsoft.com/office/powerpoint/2010/main" val="146009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1+#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5"/>
                                        </p:tgtEl>
                                        <p:attrNameLst>
                                          <p:attrName>style.visibility</p:attrName>
                                        </p:attrNameLst>
                                      </p:cBhvr>
                                      <p:to>
                                        <p:strVal val="visible"/>
                                      </p:to>
                                    </p:set>
                                    <p:anim calcmode="lin" valueType="num">
                                      <p:cBhvr additive="base">
                                        <p:cTn id="11" dur="500" fill="hold"/>
                                        <p:tgtEl>
                                          <p:spTgt spid="75"/>
                                        </p:tgtEl>
                                        <p:attrNameLst>
                                          <p:attrName>ppt_x</p:attrName>
                                        </p:attrNameLst>
                                      </p:cBhvr>
                                      <p:tavLst>
                                        <p:tav tm="0">
                                          <p:val>
                                            <p:strVal val="1+#ppt_w/2"/>
                                          </p:val>
                                        </p:tav>
                                        <p:tav tm="100000">
                                          <p:val>
                                            <p:strVal val="#ppt_x"/>
                                          </p:val>
                                        </p:tav>
                                      </p:tavLst>
                                    </p:anim>
                                    <p:anim calcmode="lin" valueType="num">
                                      <p:cBhvr additive="base">
                                        <p:cTn id="12" dur="500" fill="hold"/>
                                        <p:tgtEl>
                                          <p:spTgt spid="75"/>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82"/>
                                        </p:tgtEl>
                                        <p:attrNameLst>
                                          <p:attrName>style.visibility</p:attrName>
                                        </p:attrNameLst>
                                      </p:cBhvr>
                                      <p:to>
                                        <p:strVal val="visible"/>
                                      </p:to>
                                    </p:set>
                                    <p:anim calcmode="lin" valueType="num">
                                      <p:cBhvr additive="base">
                                        <p:cTn id="15" dur="500" fill="hold"/>
                                        <p:tgtEl>
                                          <p:spTgt spid="82"/>
                                        </p:tgtEl>
                                        <p:attrNameLst>
                                          <p:attrName>ppt_x</p:attrName>
                                        </p:attrNameLst>
                                      </p:cBhvr>
                                      <p:tavLst>
                                        <p:tav tm="0">
                                          <p:val>
                                            <p:strVal val="1+#ppt_w/2"/>
                                          </p:val>
                                        </p:tav>
                                        <p:tav tm="100000">
                                          <p:val>
                                            <p:strVal val="#ppt_x"/>
                                          </p:val>
                                        </p:tav>
                                      </p:tavLst>
                                    </p:anim>
                                    <p:anim calcmode="lin" valueType="num">
                                      <p:cBhvr additive="base">
                                        <p:cTn id="16" dur="500" fill="hold"/>
                                        <p:tgtEl>
                                          <p:spTgt spid="82"/>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83"/>
                                        </p:tgtEl>
                                        <p:attrNameLst>
                                          <p:attrName>style.visibility</p:attrName>
                                        </p:attrNameLst>
                                      </p:cBhvr>
                                      <p:to>
                                        <p:strVal val="visible"/>
                                      </p:to>
                                    </p:set>
                                    <p:anim calcmode="lin" valueType="num">
                                      <p:cBhvr additive="base">
                                        <p:cTn id="19" dur="500" fill="hold"/>
                                        <p:tgtEl>
                                          <p:spTgt spid="83"/>
                                        </p:tgtEl>
                                        <p:attrNameLst>
                                          <p:attrName>ppt_x</p:attrName>
                                        </p:attrNameLst>
                                      </p:cBhvr>
                                      <p:tavLst>
                                        <p:tav tm="0">
                                          <p:val>
                                            <p:strVal val="1+#ppt_w/2"/>
                                          </p:val>
                                        </p:tav>
                                        <p:tav tm="100000">
                                          <p:val>
                                            <p:strVal val="#ppt_x"/>
                                          </p:val>
                                        </p:tav>
                                      </p:tavLst>
                                    </p:anim>
                                    <p:anim calcmode="lin" valueType="num">
                                      <p:cBhvr additive="base">
                                        <p:cTn id="20" dur="500" fill="hold"/>
                                        <p:tgtEl>
                                          <p:spTgt spid="83"/>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87"/>
                                        </p:tgtEl>
                                        <p:attrNameLst>
                                          <p:attrName>style.visibility</p:attrName>
                                        </p:attrNameLst>
                                      </p:cBhvr>
                                      <p:to>
                                        <p:strVal val="visible"/>
                                      </p:to>
                                    </p:set>
                                    <p:anim calcmode="lin" valueType="num">
                                      <p:cBhvr additive="base">
                                        <p:cTn id="23" dur="500" fill="hold"/>
                                        <p:tgtEl>
                                          <p:spTgt spid="87"/>
                                        </p:tgtEl>
                                        <p:attrNameLst>
                                          <p:attrName>ppt_x</p:attrName>
                                        </p:attrNameLst>
                                      </p:cBhvr>
                                      <p:tavLst>
                                        <p:tav tm="0">
                                          <p:val>
                                            <p:strVal val="1+#ppt_w/2"/>
                                          </p:val>
                                        </p:tav>
                                        <p:tav tm="100000">
                                          <p:val>
                                            <p:strVal val="#ppt_x"/>
                                          </p:val>
                                        </p:tav>
                                      </p:tavLst>
                                    </p:anim>
                                    <p:anim calcmode="lin" valueType="num">
                                      <p:cBhvr additive="base">
                                        <p:cTn id="24" dur="500" fill="hold"/>
                                        <p:tgtEl>
                                          <p:spTgt spid="87"/>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89"/>
                                        </p:tgtEl>
                                        <p:attrNameLst>
                                          <p:attrName>style.visibility</p:attrName>
                                        </p:attrNameLst>
                                      </p:cBhvr>
                                      <p:to>
                                        <p:strVal val="visible"/>
                                      </p:to>
                                    </p:set>
                                    <p:anim calcmode="lin" valueType="num">
                                      <p:cBhvr additive="base">
                                        <p:cTn id="27" dur="500" fill="hold"/>
                                        <p:tgtEl>
                                          <p:spTgt spid="89"/>
                                        </p:tgtEl>
                                        <p:attrNameLst>
                                          <p:attrName>ppt_x</p:attrName>
                                        </p:attrNameLst>
                                      </p:cBhvr>
                                      <p:tavLst>
                                        <p:tav tm="0">
                                          <p:val>
                                            <p:strVal val="1+#ppt_w/2"/>
                                          </p:val>
                                        </p:tav>
                                        <p:tav tm="100000">
                                          <p:val>
                                            <p:strVal val="#ppt_x"/>
                                          </p:val>
                                        </p:tav>
                                      </p:tavLst>
                                    </p:anim>
                                    <p:anim calcmode="lin" valueType="num">
                                      <p:cBhvr additive="base">
                                        <p:cTn id="28" dur="500" fill="hold"/>
                                        <p:tgtEl>
                                          <p:spTgt spid="89"/>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1+#ppt_w/2"/>
                                          </p:val>
                                        </p:tav>
                                        <p:tav tm="100000">
                                          <p:val>
                                            <p:strVal val="#ppt_x"/>
                                          </p:val>
                                        </p:tav>
                                      </p:tavLst>
                                    </p:anim>
                                    <p:anim calcmode="lin" valueType="num">
                                      <p:cBhvr additive="base">
                                        <p:cTn id="32" dur="500" fill="hold"/>
                                        <p:tgtEl>
                                          <p:spTgt spid="91"/>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anim calcmode="lin" valueType="num">
                                      <p:cBhvr additive="base">
                                        <p:cTn id="35" dur="500" fill="hold"/>
                                        <p:tgtEl>
                                          <p:spTgt spid="95"/>
                                        </p:tgtEl>
                                        <p:attrNameLst>
                                          <p:attrName>ppt_x</p:attrName>
                                        </p:attrNameLst>
                                      </p:cBhvr>
                                      <p:tavLst>
                                        <p:tav tm="0">
                                          <p:val>
                                            <p:strVal val="1+#ppt_w/2"/>
                                          </p:val>
                                        </p:tav>
                                        <p:tav tm="100000">
                                          <p:val>
                                            <p:strVal val="#ppt_x"/>
                                          </p:val>
                                        </p:tav>
                                      </p:tavLst>
                                    </p:anim>
                                    <p:anim calcmode="lin" valueType="num">
                                      <p:cBhvr additive="base">
                                        <p:cTn id="36" dur="500" fill="hold"/>
                                        <p:tgtEl>
                                          <p:spTgt spid="95"/>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96"/>
                                        </p:tgtEl>
                                        <p:attrNameLst>
                                          <p:attrName>style.visibility</p:attrName>
                                        </p:attrNameLst>
                                      </p:cBhvr>
                                      <p:to>
                                        <p:strVal val="visible"/>
                                      </p:to>
                                    </p:set>
                                    <p:anim calcmode="lin" valueType="num">
                                      <p:cBhvr additive="base">
                                        <p:cTn id="39" dur="500" fill="hold"/>
                                        <p:tgtEl>
                                          <p:spTgt spid="96"/>
                                        </p:tgtEl>
                                        <p:attrNameLst>
                                          <p:attrName>ppt_x</p:attrName>
                                        </p:attrNameLst>
                                      </p:cBhvr>
                                      <p:tavLst>
                                        <p:tav tm="0">
                                          <p:val>
                                            <p:strVal val="1+#ppt_w/2"/>
                                          </p:val>
                                        </p:tav>
                                        <p:tav tm="100000">
                                          <p:val>
                                            <p:strVal val="#ppt_x"/>
                                          </p:val>
                                        </p:tav>
                                      </p:tavLst>
                                    </p:anim>
                                    <p:anim calcmode="lin" valueType="num">
                                      <p:cBhvr additive="base">
                                        <p:cTn id="40" dur="500" fill="hold"/>
                                        <p:tgtEl>
                                          <p:spTgt spid="96"/>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anim calcmode="lin" valueType="num">
                                      <p:cBhvr additive="base">
                                        <p:cTn id="43" dur="500" fill="hold"/>
                                        <p:tgtEl>
                                          <p:spTgt spid="97"/>
                                        </p:tgtEl>
                                        <p:attrNameLst>
                                          <p:attrName>ppt_x</p:attrName>
                                        </p:attrNameLst>
                                      </p:cBhvr>
                                      <p:tavLst>
                                        <p:tav tm="0">
                                          <p:val>
                                            <p:strVal val="1+#ppt_w/2"/>
                                          </p:val>
                                        </p:tav>
                                        <p:tav tm="100000">
                                          <p:val>
                                            <p:strVal val="#ppt_x"/>
                                          </p:val>
                                        </p:tav>
                                      </p:tavLst>
                                    </p:anim>
                                    <p:anim calcmode="lin" valueType="num">
                                      <p:cBhvr additive="base">
                                        <p:cTn id="44" dur="500" fill="hold"/>
                                        <p:tgtEl>
                                          <p:spTgt spid="97"/>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0"/>
                                  </p:stCondLst>
                                  <p:childTnLst>
                                    <p:set>
                                      <p:cBhvr>
                                        <p:cTn id="46" dur="1" fill="hold">
                                          <p:stCondLst>
                                            <p:cond delay="0"/>
                                          </p:stCondLst>
                                        </p:cTn>
                                        <p:tgtEl>
                                          <p:spTgt spid="98"/>
                                        </p:tgtEl>
                                        <p:attrNameLst>
                                          <p:attrName>style.visibility</p:attrName>
                                        </p:attrNameLst>
                                      </p:cBhvr>
                                      <p:to>
                                        <p:strVal val="visible"/>
                                      </p:to>
                                    </p:set>
                                    <p:anim calcmode="lin" valueType="num">
                                      <p:cBhvr additive="base">
                                        <p:cTn id="47" dur="500" fill="hold"/>
                                        <p:tgtEl>
                                          <p:spTgt spid="98"/>
                                        </p:tgtEl>
                                        <p:attrNameLst>
                                          <p:attrName>ppt_x</p:attrName>
                                        </p:attrNameLst>
                                      </p:cBhvr>
                                      <p:tavLst>
                                        <p:tav tm="0">
                                          <p:val>
                                            <p:strVal val="1+#ppt_w/2"/>
                                          </p:val>
                                        </p:tav>
                                        <p:tav tm="100000">
                                          <p:val>
                                            <p:strVal val="#ppt_x"/>
                                          </p:val>
                                        </p:tav>
                                      </p:tavLst>
                                    </p:anim>
                                    <p:anim calcmode="lin" valueType="num">
                                      <p:cBhvr additive="base">
                                        <p:cTn id="48" dur="500" fill="hold"/>
                                        <p:tgtEl>
                                          <p:spTgt spid="98"/>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0"/>
                                  </p:stCondLst>
                                  <p:childTnLst>
                                    <p:set>
                                      <p:cBhvr>
                                        <p:cTn id="50" dur="1" fill="hold">
                                          <p:stCondLst>
                                            <p:cond delay="0"/>
                                          </p:stCondLst>
                                        </p:cTn>
                                        <p:tgtEl>
                                          <p:spTgt spid="67"/>
                                        </p:tgtEl>
                                        <p:attrNameLst>
                                          <p:attrName>style.visibility</p:attrName>
                                        </p:attrNameLst>
                                      </p:cBhvr>
                                      <p:to>
                                        <p:strVal val="visible"/>
                                      </p:to>
                                    </p:set>
                                    <p:anim calcmode="lin" valueType="num">
                                      <p:cBhvr additive="base">
                                        <p:cTn id="51" dur="500" fill="hold"/>
                                        <p:tgtEl>
                                          <p:spTgt spid="67"/>
                                        </p:tgtEl>
                                        <p:attrNameLst>
                                          <p:attrName>ppt_x</p:attrName>
                                        </p:attrNameLst>
                                      </p:cBhvr>
                                      <p:tavLst>
                                        <p:tav tm="0">
                                          <p:val>
                                            <p:strVal val="1+#ppt_w/2"/>
                                          </p:val>
                                        </p:tav>
                                        <p:tav tm="100000">
                                          <p:val>
                                            <p:strVal val="#ppt_x"/>
                                          </p:val>
                                        </p:tav>
                                      </p:tavLst>
                                    </p:anim>
                                    <p:anim calcmode="lin" valueType="num">
                                      <p:cBhvr additive="base">
                                        <p:cTn id="52" dur="500" fill="hold"/>
                                        <p:tgtEl>
                                          <p:spTgt spid="67"/>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anim calcmode="lin" valueType="num">
                                      <p:cBhvr additive="base">
                                        <p:cTn id="55" dur="500" fill="hold"/>
                                        <p:tgtEl>
                                          <p:spTgt spid="43"/>
                                        </p:tgtEl>
                                        <p:attrNameLst>
                                          <p:attrName>ppt_x</p:attrName>
                                        </p:attrNameLst>
                                      </p:cBhvr>
                                      <p:tavLst>
                                        <p:tav tm="0">
                                          <p:val>
                                            <p:strVal val="1+#ppt_w/2"/>
                                          </p:val>
                                        </p:tav>
                                        <p:tav tm="100000">
                                          <p:val>
                                            <p:strVal val="#ppt_x"/>
                                          </p:val>
                                        </p:tav>
                                      </p:tavLst>
                                    </p:anim>
                                    <p:anim calcmode="lin" valueType="num">
                                      <p:cBhvr additive="base">
                                        <p:cTn id="56" dur="500" fill="hold"/>
                                        <p:tgtEl>
                                          <p:spTgt spid="43"/>
                                        </p:tgtEl>
                                        <p:attrNameLst>
                                          <p:attrName>ppt_y</p:attrName>
                                        </p:attrNameLst>
                                      </p:cBhvr>
                                      <p:tavLst>
                                        <p:tav tm="0">
                                          <p:val>
                                            <p:strVal val="#ppt_y"/>
                                          </p:val>
                                        </p:tav>
                                        <p:tav tm="100000">
                                          <p:val>
                                            <p:strVal val="#ppt_y"/>
                                          </p:val>
                                        </p:tav>
                                      </p:tavLst>
                                    </p:anim>
                                  </p:childTnLst>
                                </p:cTn>
                              </p:par>
                              <p:par>
                                <p:cTn id="57" presetID="2" presetClass="entr" presetSubtype="2" fill="hold" nodeType="withEffect">
                                  <p:stCondLst>
                                    <p:cond delay="0"/>
                                  </p:stCondLst>
                                  <p:childTnLst>
                                    <p:set>
                                      <p:cBhvr>
                                        <p:cTn id="58" dur="1" fill="hold">
                                          <p:stCondLst>
                                            <p:cond delay="0"/>
                                          </p:stCondLst>
                                        </p:cTn>
                                        <p:tgtEl>
                                          <p:spTgt spid="33"/>
                                        </p:tgtEl>
                                        <p:attrNameLst>
                                          <p:attrName>style.visibility</p:attrName>
                                        </p:attrNameLst>
                                      </p:cBhvr>
                                      <p:to>
                                        <p:strVal val="visible"/>
                                      </p:to>
                                    </p:set>
                                    <p:anim calcmode="lin" valueType="num">
                                      <p:cBhvr additive="base">
                                        <p:cTn id="59" dur="500" fill="hold"/>
                                        <p:tgtEl>
                                          <p:spTgt spid="33"/>
                                        </p:tgtEl>
                                        <p:attrNameLst>
                                          <p:attrName>ppt_x</p:attrName>
                                        </p:attrNameLst>
                                      </p:cBhvr>
                                      <p:tavLst>
                                        <p:tav tm="0">
                                          <p:val>
                                            <p:strVal val="1+#ppt_w/2"/>
                                          </p:val>
                                        </p:tav>
                                        <p:tav tm="100000">
                                          <p:val>
                                            <p:strVal val="#ppt_x"/>
                                          </p:val>
                                        </p:tav>
                                      </p:tavLst>
                                    </p:anim>
                                    <p:anim calcmode="lin" valueType="num">
                                      <p:cBhvr additive="base">
                                        <p:cTn id="60" dur="500" fill="hold"/>
                                        <p:tgtEl>
                                          <p:spTgt spid="33"/>
                                        </p:tgtEl>
                                        <p:attrNameLst>
                                          <p:attrName>ppt_y</p:attrName>
                                        </p:attrNameLst>
                                      </p:cBhvr>
                                      <p:tavLst>
                                        <p:tav tm="0">
                                          <p:val>
                                            <p:strVal val="#ppt_y"/>
                                          </p:val>
                                        </p:tav>
                                        <p:tav tm="100000">
                                          <p:val>
                                            <p:strVal val="#ppt_y"/>
                                          </p:val>
                                        </p:tav>
                                      </p:tavLst>
                                    </p:anim>
                                  </p:childTnLst>
                                </p:cTn>
                              </p:par>
                              <p:par>
                                <p:cTn id="61" presetID="2" presetClass="entr" presetSubtype="2" fill="hold" nodeType="withEffect">
                                  <p:stCondLst>
                                    <p:cond delay="0"/>
                                  </p:stCondLst>
                                  <p:childTnLst>
                                    <p:set>
                                      <p:cBhvr>
                                        <p:cTn id="62" dur="1" fill="hold">
                                          <p:stCondLst>
                                            <p:cond delay="0"/>
                                          </p:stCondLst>
                                        </p:cTn>
                                        <p:tgtEl>
                                          <p:spTgt spid="90"/>
                                        </p:tgtEl>
                                        <p:attrNameLst>
                                          <p:attrName>style.visibility</p:attrName>
                                        </p:attrNameLst>
                                      </p:cBhvr>
                                      <p:to>
                                        <p:strVal val="visible"/>
                                      </p:to>
                                    </p:set>
                                    <p:anim calcmode="lin" valueType="num">
                                      <p:cBhvr additive="base">
                                        <p:cTn id="63" dur="500" fill="hold"/>
                                        <p:tgtEl>
                                          <p:spTgt spid="90"/>
                                        </p:tgtEl>
                                        <p:attrNameLst>
                                          <p:attrName>ppt_x</p:attrName>
                                        </p:attrNameLst>
                                      </p:cBhvr>
                                      <p:tavLst>
                                        <p:tav tm="0">
                                          <p:val>
                                            <p:strVal val="1+#ppt_w/2"/>
                                          </p:val>
                                        </p:tav>
                                        <p:tav tm="100000">
                                          <p:val>
                                            <p:strVal val="#ppt_x"/>
                                          </p:val>
                                        </p:tav>
                                      </p:tavLst>
                                    </p:anim>
                                    <p:anim calcmode="lin" valueType="num">
                                      <p:cBhvr additive="base">
                                        <p:cTn id="64" dur="500" fill="hold"/>
                                        <p:tgtEl>
                                          <p:spTgt spid="90"/>
                                        </p:tgtEl>
                                        <p:attrNameLst>
                                          <p:attrName>ppt_y</p:attrName>
                                        </p:attrNameLst>
                                      </p:cBhvr>
                                      <p:tavLst>
                                        <p:tav tm="0">
                                          <p:val>
                                            <p:strVal val="#ppt_y"/>
                                          </p:val>
                                        </p:tav>
                                        <p:tav tm="100000">
                                          <p:val>
                                            <p:strVal val="#ppt_y"/>
                                          </p:val>
                                        </p:tav>
                                      </p:tavLst>
                                    </p:anim>
                                  </p:childTnLst>
                                </p:cTn>
                              </p:par>
                              <p:par>
                                <p:cTn id="65" presetID="2" presetClass="entr" presetSubtype="2" fill="hold" nodeType="withEffect">
                                  <p:stCondLst>
                                    <p:cond delay="0"/>
                                  </p:stCondLst>
                                  <p:childTnLst>
                                    <p:set>
                                      <p:cBhvr>
                                        <p:cTn id="66" dur="1" fill="hold">
                                          <p:stCondLst>
                                            <p:cond delay="0"/>
                                          </p:stCondLst>
                                        </p:cTn>
                                        <p:tgtEl>
                                          <p:spTgt spid="88"/>
                                        </p:tgtEl>
                                        <p:attrNameLst>
                                          <p:attrName>style.visibility</p:attrName>
                                        </p:attrNameLst>
                                      </p:cBhvr>
                                      <p:to>
                                        <p:strVal val="visible"/>
                                      </p:to>
                                    </p:set>
                                    <p:anim calcmode="lin" valueType="num">
                                      <p:cBhvr additive="base">
                                        <p:cTn id="67" dur="500" fill="hold"/>
                                        <p:tgtEl>
                                          <p:spTgt spid="88"/>
                                        </p:tgtEl>
                                        <p:attrNameLst>
                                          <p:attrName>ppt_x</p:attrName>
                                        </p:attrNameLst>
                                      </p:cBhvr>
                                      <p:tavLst>
                                        <p:tav tm="0">
                                          <p:val>
                                            <p:strVal val="1+#ppt_w/2"/>
                                          </p:val>
                                        </p:tav>
                                        <p:tav tm="100000">
                                          <p:val>
                                            <p:strVal val="#ppt_x"/>
                                          </p:val>
                                        </p:tav>
                                      </p:tavLst>
                                    </p:anim>
                                    <p:anim calcmode="lin" valueType="num">
                                      <p:cBhvr additive="base">
                                        <p:cTn id="68" dur="500" fill="hold"/>
                                        <p:tgtEl>
                                          <p:spTgt spid="88"/>
                                        </p:tgtEl>
                                        <p:attrNameLst>
                                          <p:attrName>ppt_y</p:attrName>
                                        </p:attrNameLst>
                                      </p:cBhvr>
                                      <p:tavLst>
                                        <p:tav tm="0">
                                          <p:val>
                                            <p:strVal val="#ppt_y"/>
                                          </p:val>
                                        </p:tav>
                                        <p:tav tm="100000">
                                          <p:val>
                                            <p:strVal val="#ppt_y"/>
                                          </p:val>
                                        </p:tav>
                                      </p:tavLst>
                                    </p:anim>
                                  </p:childTnLst>
                                </p:cTn>
                              </p:par>
                              <p:par>
                                <p:cTn id="69" presetID="2" presetClass="entr" presetSubtype="2" fill="hold" nodeType="withEffect">
                                  <p:stCondLst>
                                    <p:cond delay="0"/>
                                  </p:stCondLst>
                                  <p:childTnLst>
                                    <p:set>
                                      <p:cBhvr>
                                        <p:cTn id="70" dur="1" fill="hold">
                                          <p:stCondLst>
                                            <p:cond delay="0"/>
                                          </p:stCondLst>
                                        </p:cTn>
                                        <p:tgtEl>
                                          <p:spTgt spid="3"/>
                                        </p:tgtEl>
                                        <p:attrNameLst>
                                          <p:attrName>style.visibility</p:attrName>
                                        </p:attrNameLst>
                                      </p:cBhvr>
                                      <p:to>
                                        <p:strVal val="visible"/>
                                      </p:to>
                                    </p:set>
                                    <p:anim calcmode="lin" valueType="num">
                                      <p:cBhvr additive="base">
                                        <p:cTn id="71" dur="500" fill="hold"/>
                                        <p:tgtEl>
                                          <p:spTgt spid="3"/>
                                        </p:tgtEl>
                                        <p:attrNameLst>
                                          <p:attrName>ppt_x</p:attrName>
                                        </p:attrNameLst>
                                      </p:cBhvr>
                                      <p:tavLst>
                                        <p:tav tm="0">
                                          <p:val>
                                            <p:strVal val="1+#ppt_w/2"/>
                                          </p:val>
                                        </p:tav>
                                        <p:tav tm="100000">
                                          <p:val>
                                            <p:strVal val="#ppt_x"/>
                                          </p:val>
                                        </p:tav>
                                      </p:tavLst>
                                    </p:anim>
                                    <p:anim calcmode="lin" valueType="num">
                                      <p:cBhvr additive="base">
                                        <p:cTn id="72" dur="500" fill="hold"/>
                                        <p:tgtEl>
                                          <p:spTgt spid="3"/>
                                        </p:tgtEl>
                                        <p:attrNameLst>
                                          <p:attrName>ppt_y</p:attrName>
                                        </p:attrNameLst>
                                      </p:cBhvr>
                                      <p:tavLst>
                                        <p:tav tm="0">
                                          <p:val>
                                            <p:strVal val="#ppt_y"/>
                                          </p:val>
                                        </p:tav>
                                        <p:tav tm="100000">
                                          <p:val>
                                            <p:strVal val="#ppt_y"/>
                                          </p:val>
                                        </p:tav>
                                      </p:tavLst>
                                    </p:anim>
                                  </p:childTnLst>
                                </p:cTn>
                              </p:par>
                              <p:par>
                                <p:cTn id="73" presetID="2" presetClass="entr" presetSubtype="2" fill="hold" nodeType="withEffect">
                                  <p:stCondLst>
                                    <p:cond delay="0"/>
                                  </p:stCondLst>
                                  <p:childTnLst>
                                    <p:set>
                                      <p:cBhvr>
                                        <p:cTn id="74" dur="1" fill="hold">
                                          <p:stCondLst>
                                            <p:cond delay="0"/>
                                          </p:stCondLst>
                                        </p:cTn>
                                        <p:tgtEl>
                                          <p:spTgt spid="4"/>
                                        </p:tgtEl>
                                        <p:attrNameLst>
                                          <p:attrName>style.visibility</p:attrName>
                                        </p:attrNameLst>
                                      </p:cBhvr>
                                      <p:to>
                                        <p:strVal val="visible"/>
                                      </p:to>
                                    </p:set>
                                    <p:anim calcmode="lin" valueType="num">
                                      <p:cBhvr additive="base">
                                        <p:cTn id="75" dur="500" fill="hold"/>
                                        <p:tgtEl>
                                          <p:spTgt spid="4"/>
                                        </p:tgtEl>
                                        <p:attrNameLst>
                                          <p:attrName>ppt_x</p:attrName>
                                        </p:attrNameLst>
                                      </p:cBhvr>
                                      <p:tavLst>
                                        <p:tav tm="0">
                                          <p:val>
                                            <p:strVal val="1+#ppt_w/2"/>
                                          </p:val>
                                        </p:tav>
                                        <p:tav tm="100000">
                                          <p:val>
                                            <p:strVal val="#ppt_x"/>
                                          </p:val>
                                        </p:tav>
                                      </p:tavLst>
                                    </p:anim>
                                    <p:anim calcmode="lin" valueType="num">
                                      <p:cBhvr additive="base">
                                        <p:cTn id="76" dur="500" fill="hold"/>
                                        <p:tgtEl>
                                          <p:spTgt spid="4"/>
                                        </p:tgtEl>
                                        <p:attrNameLst>
                                          <p:attrName>ppt_y</p:attrName>
                                        </p:attrNameLst>
                                      </p:cBhvr>
                                      <p:tavLst>
                                        <p:tav tm="0">
                                          <p:val>
                                            <p:strVal val="#ppt_y"/>
                                          </p:val>
                                        </p:tav>
                                        <p:tav tm="100000">
                                          <p:val>
                                            <p:strVal val="#ppt_y"/>
                                          </p:val>
                                        </p:tav>
                                      </p:tavLst>
                                    </p:anim>
                                  </p:childTnLst>
                                </p:cTn>
                              </p:par>
                              <p:par>
                                <p:cTn id="77" presetID="2" presetClass="entr" presetSubtype="2" fill="hold" nodeType="withEffect">
                                  <p:stCondLst>
                                    <p:cond delay="0"/>
                                  </p:stCondLst>
                                  <p:childTnLst>
                                    <p:set>
                                      <p:cBhvr>
                                        <p:cTn id="78" dur="1" fill="hold">
                                          <p:stCondLst>
                                            <p:cond delay="0"/>
                                          </p:stCondLst>
                                        </p:cTn>
                                        <p:tgtEl>
                                          <p:spTgt spid="5"/>
                                        </p:tgtEl>
                                        <p:attrNameLst>
                                          <p:attrName>style.visibility</p:attrName>
                                        </p:attrNameLst>
                                      </p:cBhvr>
                                      <p:to>
                                        <p:strVal val="visible"/>
                                      </p:to>
                                    </p:set>
                                    <p:anim calcmode="lin" valueType="num">
                                      <p:cBhvr additive="base">
                                        <p:cTn id="79" dur="500" fill="hold"/>
                                        <p:tgtEl>
                                          <p:spTgt spid="5"/>
                                        </p:tgtEl>
                                        <p:attrNameLst>
                                          <p:attrName>ppt_x</p:attrName>
                                        </p:attrNameLst>
                                      </p:cBhvr>
                                      <p:tavLst>
                                        <p:tav tm="0">
                                          <p:val>
                                            <p:strVal val="1+#ppt_w/2"/>
                                          </p:val>
                                        </p:tav>
                                        <p:tav tm="100000">
                                          <p:val>
                                            <p:strVal val="#ppt_x"/>
                                          </p:val>
                                        </p:tav>
                                      </p:tavLst>
                                    </p:anim>
                                    <p:anim calcmode="lin" valueType="num">
                                      <p:cBhvr additive="base">
                                        <p:cTn id="8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346235" y="5278558"/>
            <a:ext cx="5744005" cy="133826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7281" y="2414587"/>
            <a:ext cx="6161911" cy="1252538"/>
          </a:xfrm>
          <a:prstGeom prst="rect">
            <a:avLst/>
          </a:prstGeom>
        </p:spPr>
      </p:pic>
      <p:sp>
        <p:nvSpPr>
          <p:cNvPr id="3" name="Title 2"/>
          <p:cNvSpPr>
            <a:spLocks noGrp="1"/>
          </p:cNvSpPr>
          <p:nvPr>
            <p:ph type="title"/>
          </p:nvPr>
        </p:nvSpPr>
        <p:spPr/>
        <p:txBody>
          <a:bodyPr/>
          <a:lstStyle/>
          <a:p>
            <a:r>
              <a:rPr lang="en-US" dirty="0" smtClean="0"/>
              <a:t>Azure IoT Suite</a:t>
            </a:r>
            <a:endParaRPr lang="en-US" dirty="0"/>
          </a:p>
        </p:txBody>
      </p:sp>
      <p:sp>
        <p:nvSpPr>
          <p:cNvPr id="4" name="Text Placeholder 3"/>
          <p:cNvSpPr>
            <a:spLocks noGrp="1"/>
          </p:cNvSpPr>
          <p:nvPr>
            <p:ph sz="quarter" idx="10"/>
          </p:nvPr>
        </p:nvSpPr>
        <p:spPr>
          <a:xfrm>
            <a:off x="274637" y="1135062"/>
            <a:ext cx="11724857" cy="4882875"/>
          </a:xfrm>
        </p:spPr>
        <p:txBody>
          <a:bodyPr/>
          <a:lstStyle/>
          <a:p>
            <a:pPr defTabSz="932597">
              <a:spcBef>
                <a:spcPts val="1224"/>
              </a:spcBef>
              <a:spcAft>
                <a:spcPts val="1224"/>
              </a:spcAft>
            </a:pPr>
            <a:r>
              <a:rPr lang="en-US" sz="2800" b="1" dirty="0" smtClean="0">
                <a:solidFill>
                  <a:schemeClr val="tx1"/>
                </a:solidFill>
              </a:rPr>
              <a:t>Accelerate </a:t>
            </a:r>
            <a:r>
              <a:rPr lang="en-US" sz="2800" b="1" dirty="0">
                <a:solidFill>
                  <a:schemeClr val="tx1"/>
                </a:solidFill>
              </a:rPr>
              <a:t>time-to-value </a:t>
            </a:r>
            <a:r>
              <a:rPr lang="en-US" sz="2800" dirty="0">
                <a:solidFill>
                  <a:schemeClr val="tx1"/>
                </a:solidFill>
              </a:rPr>
              <a:t>by easily deploying IoT applications for the most common use cases, such as remote monitoring, asset management, and predictive maintenance</a:t>
            </a:r>
            <a:endParaRPr lang="en-US" sz="2800" b="1" dirty="0">
              <a:solidFill>
                <a:schemeClr val="tx1"/>
              </a:solidFill>
            </a:endParaRPr>
          </a:p>
          <a:p>
            <a:pPr defTabSz="932597">
              <a:spcBef>
                <a:spcPts val="1224"/>
              </a:spcBef>
              <a:spcAft>
                <a:spcPts val="1224"/>
              </a:spcAft>
            </a:pPr>
            <a:endParaRPr lang="en-US" sz="2800" b="1" dirty="0" smtClean="0">
              <a:solidFill>
                <a:schemeClr val="tx1"/>
              </a:solidFill>
            </a:endParaRPr>
          </a:p>
          <a:p>
            <a:pPr defTabSz="932597">
              <a:spcBef>
                <a:spcPts val="1224"/>
              </a:spcBef>
              <a:spcAft>
                <a:spcPts val="1224"/>
              </a:spcAft>
            </a:pPr>
            <a:endParaRPr lang="en-US" sz="900" b="1" dirty="0" smtClean="0">
              <a:solidFill>
                <a:schemeClr val="tx1"/>
              </a:solidFill>
            </a:endParaRPr>
          </a:p>
          <a:p>
            <a:pPr defTabSz="932597">
              <a:spcBef>
                <a:spcPts val="1224"/>
              </a:spcBef>
              <a:spcAft>
                <a:spcPts val="1224"/>
              </a:spcAft>
            </a:pPr>
            <a:r>
              <a:rPr lang="en-US" sz="2800" b="1" dirty="0" smtClean="0">
                <a:solidFill>
                  <a:schemeClr val="tx1"/>
                </a:solidFill>
              </a:rPr>
              <a:t>Plan </a:t>
            </a:r>
            <a:r>
              <a:rPr lang="en-US" sz="2800" b="1" dirty="0">
                <a:solidFill>
                  <a:schemeClr val="tx1"/>
                </a:solidFill>
              </a:rPr>
              <a:t>and budget appropriately </a:t>
            </a:r>
            <a:r>
              <a:rPr lang="en-US" sz="2800" dirty="0">
                <a:solidFill>
                  <a:schemeClr val="tx1"/>
                </a:solidFill>
              </a:rPr>
              <a:t>through a simple predictable business model</a:t>
            </a:r>
          </a:p>
          <a:p>
            <a:pPr defTabSz="932597">
              <a:spcBef>
                <a:spcPts val="1224"/>
              </a:spcBef>
              <a:spcAft>
                <a:spcPts val="1224"/>
              </a:spcAft>
            </a:pPr>
            <a:r>
              <a:rPr lang="en-US" sz="2800" b="1" dirty="0">
                <a:solidFill>
                  <a:schemeClr val="tx1"/>
                </a:solidFill>
              </a:rPr>
              <a:t>Grow and extend</a:t>
            </a:r>
            <a:r>
              <a:rPr lang="en-US" sz="2800" dirty="0">
                <a:solidFill>
                  <a:schemeClr val="tx1"/>
                </a:solidFill>
              </a:rPr>
              <a:t> solutions to support millions of assets</a:t>
            </a:r>
          </a:p>
          <a:p>
            <a:pPr marL="0" indent="0">
              <a:buNone/>
            </a:pPr>
            <a:endParaRPr lang="en-US" sz="2800" dirty="0"/>
          </a:p>
        </p:txBody>
      </p:sp>
    </p:spTree>
    <p:extLst>
      <p:ext uri="{BB962C8B-B14F-4D97-AF65-F5344CB8AC3E}">
        <p14:creationId xmlns:p14="http://schemas.microsoft.com/office/powerpoint/2010/main" val="1838880220"/>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a:xfrm>
            <a:off x="313713" y="1785648"/>
            <a:ext cx="3123337" cy="406265"/>
          </a:xfrm>
          <a:prstGeom prst="rect">
            <a:avLst/>
          </a:prstGeom>
        </p:spPr>
        <p:txBody>
          <a:bodyPr wrap="square">
            <a:spAutoFit/>
          </a:bodyPr>
          <a:lstStyle/>
          <a:p>
            <a:pPr defTabSz="932290" fontAlgn="base">
              <a:spcBef>
                <a:spcPct val="0"/>
              </a:spcBef>
              <a:spcAft>
                <a:spcPct val="0"/>
              </a:spcAft>
            </a:pPr>
            <a:r>
              <a:rPr lang="en-US" sz="2040" dirty="0">
                <a:solidFill>
                  <a:srgbClr val="FFFFFF">
                    <a:lumMod val="75000"/>
                  </a:srgbClr>
                </a:solidFill>
                <a:latin typeface="Segoe UI Semibold" panose="020B0702040204020203" pitchFamily="34" charset="0"/>
                <a:cs typeface="Segoe UI" panose="020B0502040204020203" pitchFamily="34" charset="0"/>
              </a:rPr>
              <a:t>Azure IoT services</a:t>
            </a:r>
          </a:p>
        </p:txBody>
      </p:sp>
      <p:graphicFrame>
        <p:nvGraphicFramePr>
          <p:cNvPr id="340" name="Object 339"/>
          <p:cNvGraphicFramePr>
            <a:graphicFrameLocks noChangeAspect="1"/>
          </p:cNvGraphicFramePr>
          <p:nvPr>
            <p:custDataLst>
              <p:tags r:id="rId2"/>
            </p:custDataLst>
            <p:extLst/>
          </p:nvPr>
        </p:nvGraphicFramePr>
        <p:xfrm>
          <a:off x="2501" y="1619"/>
          <a:ext cx="1619" cy="1619"/>
        </p:xfrm>
        <a:graphic>
          <a:graphicData uri="http://schemas.openxmlformats.org/presentationml/2006/ole">
            <mc:AlternateContent xmlns:mc="http://schemas.openxmlformats.org/markup-compatibility/2006">
              <mc:Choice xmlns:v="urn:schemas-microsoft-com:vml" Requires="v">
                <p:oleObj spid="_x0000_s35858" name="think-cell Slide" r:id="rId5" imgW="377" imgH="377" progId="TCLayout.ActiveDocument.1">
                  <p:embed/>
                </p:oleObj>
              </mc:Choice>
              <mc:Fallback>
                <p:oleObj name="think-cell Slide" r:id="rId5" imgW="377" imgH="377" progId="TCLayout.ActiveDocument.1">
                  <p:embed/>
                  <p:pic>
                    <p:nvPicPr>
                      <p:cNvPr id="0" name=""/>
                      <p:cNvPicPr/>
                      <p:nvPr/>
                    </p:nvPicPr>
                    <p:blipFill>
                      <a:blip r:embed="rId6"/>
                      <a:stretch>
                        <a:fillRect/>
                      </a:stretch>
                    </p:blipFill>
                    <p:spPr>
                      <a:xfrm>
                        <a:off x="2501" y="1619"/>
                        <a:ext cx="1619" cy="1619"/>
                      </a:xfrm>
                      <a:prstGeom prst="rect">
                        <a:avLst/>
                      </a:prstGeom>
                    </p:spPr>
                  </p:pic>
                </p:oleObj>
              </mc:Fallback>
            </mc:AlternateContent>
          </a:graphicData>
        </a:graphic>
      </p:graphicFrame>
      <p:sp>
        <p:nvSpPr>
          <p:cNvPr id="4" name="Title 3"/>
          <p:cNvSpPr>
            <a:spLocks noGrp="1"/>
          </p:cNvSpPr>
          <p:nvPr>
            <p:ph type="title"/>
          </p:nvPr>
        </p:nvSpPr>
        <p:spPr/>
        <p:txBody>
          <a:bodyPr/>
          <a:lstStyle/>
          <a:p>
            <a:r>
              <a:rPr lang="en-US" smtClean="0"/>
              <a:t>Microsoft </a:t>
            </a:r>
            <a:r>
              <a:rPr lang="en-US" dirty="0" smtClean="0"/>
              <a:t>Azure </a:t>
            </a:r>
            <a:r>
              <a:rPr lang="en-US" dirty="0" err="1" smtClean="0"/>
              <a:t>IoT</a:t>
            </a:r>
            <a:r>
              <a:rPr lang="en-US" dirty="0" smtClean="0"/>
              <a:t> Suite</a:t>
            </a:r>
            <a:endParaRPr lang="en-IN" dirty="0"/>
          </a:p>
        </p:txBody>
      </p:sp>
      <p:sp>
        <p:nvSpPr>
          <p:cNvPr id="6" name="Text Placeholder 5"/>
          <p:cNvSpPr>
            <a:spLocks noGrp="1"/>
          </p:cNvSpPr>
          <p:nvPr>
            <p:ph type="body" sz="quarter" idx="4294967295"/>
          </p:nvPr>
        </p:nvSpPr>
        <p:spPr>
          <a:xfrm>
            <a:off x="0" y="1058863"/>
            <a:ext cx="11887200" cy="573087"/>
          </a:xfrm>
        </p:spPr>
        <p:txBody>
          <a:bodyPr/>
          <a:lstStyle/>
          <a:p>
            <a:r>
              <a:rPr lang="en-US"/>
              <a:t>Accelerate </a:t>
            </a:r>
            <a:r>
              <a:rPr lang="en-US" smtClean="0"/>
              <a:t>your </a:t>
            </a:r>
            <a:r>
              <a:rPr lang="en-US" dirty="0"/>
              <a:t>business transformation</a:t>
            </a:r>
          </a:p>
        </p:txBody>
      </p:sp>
      <p:pic>
        <p:nvPicPr>
          <p:cNvPr id="10" name="Picture 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7465" y="2677622"/>
            <a:ext cx="780290" cy="780290"/>
          </a:xfrm>
          <a:prstGeom prst="rect">
            <a:avLst/>
          </a:prstGeom>
        </p:spPr>
      </p:pic>
      <p:pic>
        <p:nvPicPr>
          <p:cNvPr id="11" name="Picture 1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359200" y="3385017"/>
            <a:ext cx="780290" cy="780290"/>
          </a:xfrm>
          <a:prstGeom prst="rect">
            <a:avLst/>
          </a:prstGeom>
        </p:spPr>
      </p:pic>
      <p:pic>
        <p:nvPicPr>
          <p:cNvPr id="12" name="Picture 1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458096" y="2970541"/>
            <a:ext cx="780290" cy="780290"/>
          </a:xfrm>
          <a:prstGeom prst="rect">
            <a:avLst/>
          </a:prstGeom>
        </p:spPr>
      </p:pic>
      <p:pic>
        <p:nvPicPr>
          <p:cNvPr id="13" name="Picture 1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467755" y="2303165"/>
            <a:ext cx="780290" cy="780290"/>
          </a:xfrm>
          <a:prstGeom prst="rect">
            <a:avLst/>
          </a:prstGeom>
        </p:spPr>
      </p:pic>
      <p:pic>
        <p:nvPicPr>
          <p:cNvPr id="14" name="Picture 1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587887" y="4247919"/>
            <a:ext cx="780290" cy="780290"/>
          </a:xfrm>
          <a:prstGeom prst="rect">
            <a:avLst/>
          </a:prstGeom>
        </p:spPr>
      </p:pic>
      <p:pic>
        <p:nvPicPr>
          <p:cNvPr id="15" name="Picture 14"/>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79188" y="4405409"/>
            <a:ext cx="780290" cy="780290"/>
          </a:xfrm>
          <a:prstGeom prst="rect">
            <a:avLst/>
          </a:prstGeom>
        </p:spPr>
      </p:pic>
      <p:pic>
        <p:nvPicPr>
          <p:cNvPr id="16" name="Picture 15"/>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15485" y="5563467"/>
            <a:ext cx="780290" cy="780290"/>
          </a:xfrm>
          <a:prstGeom prst="rect">
            <a:avLst/>
          </a:prstGeom>
        </p:spPr>
      </p:pic>
      <p:pic>
        <p:nvPicPr>
          <p:cNvPr id="18" name="Picture 17"/>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342079" y="5211603"/>
            <a:ext cx="780290" cy="780290"/>
          </a:xfrm>
          <a:prstGeom prst="rect">
            <a:avLst/>
          </a:prstGeom>
        </p:spPr>
      </p:pic>
      <p:pic>
        <p:nvPicPr>
          <p:cNvPr id="19" name="Picture 18"/>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172963" y="4914024"/>
            <a:ext cx="780290" cy="780290"/>
          </a:xfrm>
          <a:prstGeom prst="rect">
            <a:avLst/>
          </a:prstGeom>
        </p:spPr>
      </p:pic>
      <p:sp>
        <p:nvSpPr>
          <p:cNvPr id="23" name="Freeform 23"/>
          <p:cNvSpPr>
            <a:spLocks noEditPoints="1"/>
          </p:cNvSpPr>
          <p:nvPr/>
        </p:nvSpPr>
        <p:spPr bwMode="auto">
          <a:xfrm>
            <a:off x="276306" y="3443761"/>
            <a:ext cx="661988" cy="696912"/>
          </a:xfrm>
          <a:custGeom>
            <a:avLst/>
            <a:gdLst>
              <a:gd name="T0" fmla="*/ 29 w 417"/>
              <a:gd name="T1" fmla="*/ 329 h 439"/>
              <a:gd name="T2" fmla="*/ 29 w 417"/>
              <a:gd name="T3" fmla="*/ 279 h 439"/>
              <a:gd name="T4" fmla="*/ 71 w 417"/>
              <a:gd name="T5" fmla="*/ 252 h 439"/>
              <a:gd name="T6" fmla="*/ 164 w 417"/>
              <a:gd name="T7" fmla="*/ 252 h 439"/>
              <a:gd name="T8" fmla="*/ 155 w 417"/>
              <a:gd name="T9" fmla="*/ 285 h 439"/>
              <a:gd name="T10" fmla="*/ 98 w 417"/>
              <a:gd name="T11" fmla="*/ 290 h 439"/>
              <a:gd name="T12" fmla="*/ 65 w 417"/>
              <a:gd name="T13" fmla="*/ 311 h 439"/>
              <a:gd name="T14" fmla="*/ 67 w 417"/>
              <a:gd name="T15" fmla="*/ 403 h 439"/>
              <a:gd name="T16" fmla="*/ 128 w 417"/>
              <a:gd name="T17" fmla="*/ 403 h 439"/>
              <a:gd name="T18" fmla="*/ 178 w 417"/>
              <a:gd name="T19" fmla="*/ 390 h 439"/>
              <a:gd name="T20" fmla="*/ 180 w 417"/>
              <a:gd name="T21" fmla="*/ 313 h 439"/>
              <a:gd name="T22" fmla="*/ 216 w 417"/>
              <a:gd name="T23" fmla="*/ 281 h 439"/>
              <a:gd name="T24" fmla="*/ 216 w 417"/>
              <a:gd name="T25" fmla="*/ 355 h 439"/>
              <a:gd name="T26" fmla="*/ 183 w 417"/>
              <a:gd name="T27" fmla="*/ 439 h 439"/>
              <a:gd name="T28" fmla="*/ 132 w 417"/>
              <a:gd name="T29" fmla="*/ 439 h 439"/>
              <a:gd name="T30" fmla="*/ 367 w 417"/>
              <a:gd name="T31" fmla="*/ 115 h 439"/>
              <a:gd name="T32" fmla="*/ 367 w 417"/>
              <a:gd name="T33" fmla="*/ 174 h 439"/>
              <a:gd name="T34" fmla="*/ 317 w 417"/>
              <a:gd name="T35" fmla="*/ 180 h 439"/>
              <a:gd name="T36" fmla="*/ 281 w 417"/>
              <a:gd name="T37" fmla="*/ 212 h 439"/>
              <a:gd name="T38" fmla="*/ 359 w 417"/>
              <a:gd name="T39" fmla="*/ 214 h 439"/>
              <a:gd name="T40" fmla="*/ 397 w 417"/>
              <a:gd name="T41" fmla="*/ 203 h 439"/>
              <a:gd name="T42" fmla="*/ 401 w 417"/>
              <a:gd name="T43" fmla="*/ 105 h 439"/>
              <a:gd name="T44" fmla="*/ 380 w 417"/>
              <a:gd name="T45" fmla="*/ 65 h 439"/>
              <a:gd name="T46" fmla="*/ 287 w 417"/>
              <a:gd name="T47" fmla="*/ 65 h 439"/>
              <a:gd name="T48" fmla="*/ 252 w 417"/>
              <a:gd name="T49" fmla="*/ 84 h 439"/>
              <a:gd name="T50" fmla="*/ 254 w 417"/>
              <a:gd name="T51" fmla="*/ 178 h 439"/>
              <a:gd name="T52" fmla="*/ 283 w 417"/>
              <a:gd name="T53" fmla="*/ 157 h 439"/>
              <a:gd name="T54" fmla="*/ 289 w 417"/>
              <a:gd name="T55" fmla="*/ 111 h 439"/>
              <a:gd name="T56" fmla="*/ 336 w 417"/>
              <a:gd name="T57" fmla="*/ 101 h 439"/>
              <a:gd name="T58" fmla="*/ 0 w 417"/>
              <a:gd name="T59" fmla="*/ 0 h 439"/>
              <a:gd name="T60" fmla="*/ 0 w 417"/>
              <a:gd name="T61" fmla="*/ 138 h 439"/>
              <a:gd name="T62" fmla="*/ 0 w 417"/>
              <a:gd name="T63" fmla="*/ 182 h 439"/>
              <a:gd name="T64" fmla="*/ 44 w 417"/>
              <a:gd name="T65" fmla="*/ 214 h 439"/>
              <a:gd name="T66" fmla="*/ 128 w 417"/>
              <a:gd name="T67" fmla="*/ 214 h 439"/>
              <a:gd name="T68" fmla="*/ 174 w 417"/>
              <a:gd name="T69" fmla="*/ 197 h 439"/>
              <a:gd name="T70" fmla="*/ 126 w 417"/>
              <a:gd name="T71" fmla="*/ 174 h 439"/>
              <a:gd name="T72" fmla="*/ 42 w 417"/>
              <a:gd name="T73" fmla="*/ 170 h 439"/>
              <a:gd name="T74" fmla="*/ 40 w 417"/>
              <a:gd name="T75" fmla="*/ 120 h 439"/>
              <a:gd name="T76" fmla="*/ 44 w 417"/>
              <a:gd name="T77" fmla="*/ 40 h 439"/>
              <a:gd name="T78" fmla="*/ 126 w 417"/>
              <a:gd name="T79" fmla="*/ 40 h 439"/>
              <a:gd name="T80" fmla="*/ 176 w 417"/>
              <a:gd name="T81" fmla="*/ 52 h 439"/>
              <a:gd name="T82" fmla="*/ 176 w 417"/>
              <a:gd name="T83" fmla="*/ 143 h 439"/>
              <a:gd name="T84" fmla="*/ 216 w 417"/>
              <a:gd name="T85" fmla="*/ 183 h 439"/>
              <a:gd name="T86" fmla="*/ 216 w 417"/>
              <a:gd name="T87" fmla="*/ 128 h 439"/>
              <a:gd name="T88" fmla="*/ 206 w 417"/>
              <a:gd name="T89" fmla="*/ 10 h 439"/>
              <a:gd name="T90" fmla="*/ 161 w 417"/>
              <a:gd name="T91" fmla="*/ 0 h 439"/>
              <a:gd name="T92" fmla="*/ 48 w 417"/>
              <a:gd name="T93" fmla="*/ 0 h 439"/>
              <a:gd name="T94" fmla="*/ 258 w 417"/>
              <a:gd name="T95" fmla="*/ 281 h 439"/>
              <a:gd name="T96" fmla="*/ 254 w 417"/>
              <a:gd name="T97" fmla="*/ 350 h 439"/>
              <a:gd name="T98" fmla="*/ 260 w 417"/>
              <a:gd name="T99" fmla="*/ 401 h 439"/>
              <a:gd name="T100" fmla="*/ 361 w 417"/>
              <a:gd name="T101" fmla="*/ 415 h 439"/>
              <a:gd name="T102" fmla="*/ 417 w 417"/>
              <a:gd name="T103" fmla="*/ 417 h 439"/>
              <a:gd name="T104" fmla="*/ 417 w 417"/>
              <a:gd name="T105" fmla="*/ 317 h 439"/>
              <a:gd name="T106" fmla="*/ 411 w 417"/>
              <a:gd name="T107" fmla="*/ 267 h 439"/>
              <a:gd name="T108" fmla="*/ 325 w 417"/>
              <a:gd name="T109" fmla="*/ 252 h 439"/>
              <a:gd name="T110" fmla="*/ 294 w 417"/>
              <a:gd name="T111" fmla="*/ 264 h 439"/>
              <a:gd name="T112" fmla="*/ 344 w 417"/>
              <a:gd name="T113" fmla="*/ 287 h 439"/>
              <a:gd name="T114" fmla="*/ 378 w 417"/>
              <a:gd name="T115" fmla="*/ 290 h 439"/>
              <a:gd name="T116" fmla="*/ 380 w 417"/>
              <a:gd name="T117" fmla="*/ 376 h 439"/>
              <a:gd name="T118" fmla="*/ 311 w 417"/>
              <a:gd name="T119" fmla="*/ 380 h 439"/>
              <a:gd name="T120" fmla="*/ 289 w 417"/>
              <a:gd name="T121" fmla="*/ 363 h 439"/>
              <a:gd name="T122" fmla="*/ 289 w 417"/>
              <a:gd name="T123" fmla="*/ 311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17" h="439">
                <a:moveTo>
                  <a:pt x="29" y="439"/>
                </a:moveTo>
                <a:lnTo>
                  <a:pt x="29" y="439"/>
                </a:lnTo>
                <a:lnTo>
                  <a:pt x="29" y="426"/>
                </a:lnTo>
                <a:lnTo>
                  <a:pt x="29" y="413"/>
                </a:lnTo>
                <a:lnTo>
                  <a:pt x="29" y="399"/>
                </a:lnTo>
                <a:lnTo>
                  <a:pt x="29" y="388"/>
                </a:lnTo>
                <a:lnTo>
                  <a:pt x="29" y="378"/>
                </a:lnTo>
                <a:lnTo>
                  <a:pt x="29" y="369"/>
                </a:lnTo>
                <a:lnTo>
                  <a:pt x="29" y="359"/>
                </a:lnTo>
                <a:lnTo>
                  <a:pt x="29" y="350"/>
                </a:lnTo>
                <a:lnTo>
                  <a:pt x="29" y="342"/>
                </a:lnTo>
                <a:lnTo>
                  <a:pt x="29" y="336"/>
                </a:lnTo>
                <a:lnTo>
                  <a:pt x="29" y="329"/>
                </a:lnTo>
                <a:lnTo>
                  <a:pt x="29" y="323"/>
                </a:lnTo>
                <a:lnTo>
                  <a:pt x="29" y="317"/>
                </a:lnTo>
                <a:lnTo>
                  <a:pt x="29" y="313"/>
                </a:lnTo>
                <a:lnTo>
                  <a:pt x="29" y="308"/>
                </a:lnTo>
                <a:lnTo>
                  <a:pt x="29" y="304"/>
                </a:lnTo>
                <a:lnTo>
                  <a:pt x="29" y="298"/>
                </a:lnTo>
                <a:lnTo>
                  <a:pt x="29" y="292"/>
                </a:lnTo>
                <a:lnTo>
                  <a:pt x="29" y="290"/>
                </a:lnTo>
                <a:lnTo>
                  <a:pt x="29" y="287"/>
                </a:lnTo>
                <a:lnTo>
                  <a:pt x="29" y="287"/>
                </a:lnTo>
                <a:lnTo>
                  <a:pt x="29" y="285"/>
                </a:lnTo>
                <a:lnTo>
                  <a:pt x="29" y="285"/>
                </a:lnTo>
                <a:lnTo>
                  <a:pt x="29" y="279"/>
                </a:lnTo>
                <a:lnTo>
                  <a:pt x="31" y="273"/>
                </a:lnTo>
                <a:lnTo>
                  <a:pt x="34" y="267"/>
                </a:lnTo>
                <a:lnTo>
                  <a:pt x="38" y="262"/>
                </a:lnTo>
                <a:lnTo>
                  <a:pt x="42" y="258"/>
                </a:lnTo>
                <a:lnTo>
                  <a:pt x="48" y="254"/>
                </a:lnTo>
                <a:lnTo>
                  <a:pt x="54" y="252"/>
                </a:lnTo>
                <a:lnTo>
                  <a:pt x="59" y="252"/>
                </a:lnTo>
                <a:lnTo>
                  <a:pt x="61" y="252"/>
                </a:lnTo>
                <a:lnTo>
                  <a:pt x="61" y="252"/>
                </a:lnTo>
                <a:lnTo>
                  <a:pt x="61" y="252"/>
                </a:lnTo>
                <a:lnTo>
                  <a:pt x="63" y="252"/>
                </a:lnTo>
                <a:lnTo>
                  <a:pt x="67" y="252"/>
                </a:lnTo>
                <a:lnTo>
                  <a:pt x="71" y="252"/>
                </a:lnTo>
                <a:lnTo>
                  <a:pt x="77" y="252"/>
                </a:lnTo>
                <a:lnTo>
                  <a:pt x="82" y="252"/>
                </a:lnTo>
                <a:lnTo>
                  <a:pt x="92" y="252"/>
                </a:lnTo>
                <a:lnTo>
                  <a:pt x="96" y="252"/>
                </a:lnTo>
                <a:lnTo>
                  <a:pt x="101" y="252"/>
                </a:lnTo>
                <a:lnTo>
                  <a:pt x="107" y="252"/>
                </a:lnTo>
                <a:lnTo>
                  <a:pt x="113" y="252"/>
                </a:lnTo>
                <a:lnTo>
                  <a:pt x="120" y="252"/>
                </a:lnTo>
                <a:lnTo>
                  <a:pt x="128" y="252"/>
                </a:lnTo>
                <a:lnTo>
                  <a:pt x="136" y="252"/>
                </a:lnTo>
                <a:lnTo>
                  <a:pt x="145" y="252"/>
                </a:lnTo>
                <a:lnTo>
                  <a:pt x="155" y="252"/>
                </a:lnTo>
                <a:lnTo>
                  <a:pt x="164" y="252"/>
                </a:lnTo>
                <a:lnTo>
                  <a:pt x="174" y="252"/>
                </a:lnTo>
                <a:lnTo>
                  <a:pt x="185" y="252"/>
                </a:lnTo>
                <a:lnTo>
                  <a:pt x="185" y="252"/>
                </a:lnTo>
                <a:lnTo>
                  <a:pt x="185" y="252"/>
                </a:lnTo>
                <a:lnTo>
                  <a:pt x="183" y="254"/>
                </a:lnTo>
                <a:lnTo>
                  <a:pt x="182" y="258"/>
                </a:lnTo>
                <a:lnTo>
                  <a:pt x="180" y="260"/>
                </a:lnTo>
                <a:lnTo>
                  <a:pt x="178" y="262"/>
                </a:lnTo>
                <a:lnTo>
                  <a:pt x="174" y="266"/>
                </a:lnTo>
                <a:lnTo>
                  <a:pt x="170" y="269"/>
                </a:lnTo>
                <a:lnTo>
                  <a:pt x="166" y="273"/>
                </a:lnTo>
                <a:lnTo>
                  <a:pt x="161" y="279"/>
                </a:lnTo>
                <a:lnTo>
                  <a:pt x="155" y="285"/>
                </a:lnTo>
                <a:lnTo>
                  <a:pt x="147" y="290"/>
                </a:lnTo>
                <a:lnTo>
                  <a:pt x="147" y="290"/>
                </a:lnTo>
                <a:lnTo>
                  <a:pt x="147" y="290"/>
                </a:lnTo>
                <a:lnTo>
                  <a:pt x="145" y="290"/>
                </a:lnTo>
                <a:lnTo>
                  <a:pt x="143" y="290"/>
                </a:lnTo>
                <a:lnTo>
                  <a:pt x="141" y="290"/>
                </a:lnTo>
                <a:lnTo>
                  <a:pt x="140" y="290"/>
                </a:lnTo>
                <a:lnTo>
                  <a:pt x="134" y="290"/>
                </a:lnTo>
                <a:lnTo>
                  <a:pt x="130" y="290"/>
                </a:lnTo>
                <a:lnTo>
                  <a:pt x="124" y="290"/>
                </a:lnTo>
                <a:lnTo>
                  <a:pt x="117" y="290"/>
                </a:lnTo>
                <a:lnTo>
                  <a:pt x="109" y="290"/>
                </a:lnTo>
                <a:lnTo>
                  <a:pt x="98" y="290"/>
                </a:lnTo>
                <a:lnTo>
                  <a:pt x="86" y="290"/>
                </a:lnTo>
                <a:lnTo>
                  <a:pt x="75" y="290"/>
                </a:lnTo>
                <a:lnTo>
                  <a:pt x="71" y="290"/>
                </a:lnTo>
                <a:lnTo>
                  <a:pt x="69" y="292"/>
                </a:lnTo>
                <a:lnTo>
                  <a:pt x="67" y="294"/>
                </a:lnTo>
                <a:lnTo>
                  <a:pt x="65" y="298"/>
                </a:lnTo>
                <a:lnTo>
                  <a:pt x="65" y="298"/>
                </a:lnTo>
                <a:lnTo>
                  <a:pt x="65" y="298"/>
                </a:lnTo>
                <a:lnTo>
                  <a:pt x="65" y="300"/>
                </a:lnTo>
                <a:lnTo>
                  <a:pt x="65" y="300"/>
                </a:lnTo>
                <a:lnTo>
                  <a:pt x="65" y="304"/>
                </a:lnTo>
                <a:lnTo>
                  <a:pt x="65" y="306"/>
                </a:lnTo>
                <a:lnTo>
                  <a:pt x="65" y="311"/>
                </a:lnTo>
                <a:lnTo>
                  <a:pt x="65" y="315"/>
                </a:lnTo>
                <a:lnTo>
                  <a:pt x="65" y="323"/>
                </a:lnTo>
                <a:lnTo>
                  <a:pt x="65" y="332"/>
                </a:lnTo>
                <a:lnTo>
                  <a:pt x="65" y="342"/>
                </a:lnTo>
                <a:lnTo>
                  <a:pt x="65" y="348"/>
                </a:lnTo>
                <a:lnTo>
                  <a:pt x="65" y="353"/>
                </a:lnTo>
                <a:lnTo>
                  <a:pt x="65" y="361"/>
                </a:lnTo>
                <a:lnTo>
                  <a:pt x="65" y="367"/>
                </a:lnTo>
                <a:lnTo>
                  <a:pt x="65" y="376"/>
                </a:lnTo>
                <a:lnTo>
                  <a:pt x="65" y="384"/>
                </a:lnTo>
                <a:lnTo>
                  <a:pt x="65" y="394"/>
                </a:lnTo>
                <a:lnTo>
                  <a:pt x="65" y="403"/>
                </a:lnTo>
                <a:lnTo>
                  <a:pt x="67" y="403"/>
                </a:lnTo>
                <a:lnTo>
                  <a:pt x="67" y="403"/>
                </a:lnTo>
                <a:lnTo>
                  <a:pt x="67" y="403"/>
                </a:lnTo>
                <a:lnTo>
                  <a:pt x="69" y="403"/>
                </a:lnTo>
                <a:lnTo>
                  <a:pt x="71" y="403"/>
                </a:lnTo>
                <a:lnTo>
                  <a:pt x="75" y="403"/>
                </a:lnTo>
                <a:lnTo>
                  <a:pt x="78" y="403"/>
                </a:lnTo>
                <a:lnTo>
                  <a:pt x="84" y="403"/>
                </a:lnTo>
                <a:lnTo>
                  <a:pt x="92" y="403"/>
                </a:lnTo>
                <a:lnTo>
                  <a:pt x="99" y="403"/>
                </a:lnTo>
                <a:lnTo>
                  <a:pt x="109" y="403"/>
                </a:lnTo>
                <a:lnTo>
                  <a:pt x="117" y="403"/>
                </a:lnTo>
                <a:lnTo>
                  <a:pt x="122" y="403"/>
                </a:lnTo>
                <a:lnTo>
                  <a:pt x="128" y="403"/>
                </a:lnTo>
                <a:lnTo>
                  <a:pt x="136" y="403"/>
                </a:lnTo>
                <a:lnTo>
                  <a:pt x="143" y="403"/>
                </a:lnTo>
                <a:lnTo>
                  <a:pt x="153" y="403"/>
                </a:lnTo>
                <a:lnTo>
                  <a:pt x="161" y="403"/>
                </a:lnTo>
                <a:lnTo>
                  <a:pt x="170" y="403"/>
                </a:lnTo>
                <a:lnTo>
                  <a:pt x="174" y="401"/>
                </a:lnTo>
                <a:lnTo>
                  <a:pt x="176" y="399"/>
                </a:lnTo>
                <a:lnTo>
                  <a:pt x="178" y="397"/>
                </a:lnTo>
                <a:lnTo>
                  <a:pt x="178" y="396"/>
                </a:lnTo>
                <a:lnTo>
                  <a:pt x="178" y="394"/>
                </a:lnTo>
                <a:lnTo>
                  <a:pt x="178" y="394"/>
                </a:lnTo>
                <a:lnTo>
                  <a:pt x="178" y="392"/>
                </a:lnTo>
                <a:lnTo>
                  <a:pt x="178" y="390"/>
                </a:lnTo>
                <a:lnTo>
                  <a:pt x="178" y="388"/>
                </a:lnTo>
                <a:lnTo>
                  <a:pt x="178" y="384"/>
                </a:lnTo>
                <a:lnTo>
                  <a:pt x="178" y="380"/>
                </a:lnTo>
                <a:lnTo>
                  <a:pt x="178" y="374"/>
                </a:lnTo>
                <a:lnTo>
                  <a:pt x="178" y="369"/>
                </a:lnTo>
                <a:lnTo>
                  <a:pt x="178" y="361"/>
                </a:lnTo>
                <a:lnTo>
                  <a:pt x="178" y="352"/>
                </a:lnTo>
                <a:lnTo>
                  <a:pt x="178" y="340"/>
                </a:lnTo>
                <a:lnTo>
                  <a:pt x="178" y="329"/>
                </a:lnTo>
                <a:lnTo>
                  <a:pt x="178" y="315"/>
                </a:lnTo>
                <a:lnTo>
                  <a:pt x="178" y="315"/>
                </a:lnTo>
                <a:lnTo>
                  <a:pt x="180" y="313"/>
                </a:lnTo>
                <a:lnTo>
                  <a:pt x="180" y="313"/>
                </a:lnTo>
                <a:lnTo>
                  <a:pt x="183" y="310"/>
                </a:lnTo>
                <a:lnTo>
                  <a:pt x="185" y="308"/>
                </a:lnTo>
                <a:lnTo>
                  <a:pt x="187" y="306"/>
                </a:lnTo>
                <a:lnTo>
                  <a:pt x="191" y="302"/>
                </a:lnTo>
                <a:lnTo>
                  <a:pt x="193" y="298"/>
                </a:lnTo>
                <a:lnTo>
                  <a:pt x="199" y="294"/>
                </a:lnTo>
                <a:lnTo>
                  <a:pt x="203" y="289"/>
                </a:lnTo>
                <a:lnTo>
                  <a:pt x="208" y="283"/>
                </a:lnTo>
                <a:lnTo>
                  <a:pt x="216" y="277"/>
                </a:lnTo>
                <a:lnTo>
                  <a:pt x="216" y="277"/>
                </a:lnTo>
                <a:lnTo>
                  <a:pt x="216" y="277"/>
                </a:lnTo>
                <a:lnTo>
                  <a:pt x="216" y="279"/>
                </a:lnTo>
                <a:lnTo>
                  <a:pt x="216" y="281"/>
                </a:lnTo>
                <a:lnTo>
                  <a:pt x="216" y="285"/>
                </a:lnTo>
                <a:lnTo>
                  <a:pt x="216" y="289"/>
                </a:lnTo>
                <a:lnTo>
                  <a:pt x="216" y="294"/>
                </a:lnTo>
                <a:lnTo>
                  <a:pt x="216" y="300"/>
                </a:lnTo>
                <a:lnTo>
                  <a:pt x="216" y="304"/>
                </a:lnTo>
                <a:lnTo>
                  <a:pt x="216" y="310"/>
                </a:lnTo>
                <a:lnTo>
                  <a:pt x="216" y="313"/>
                </a:lnTo>
                <a:lnTo>
                  <a:pt x="216" y="319"/>
                </a:lnTo>
                <a:lnTo>
                  <a:pt x="216" y="325"/>
                </a:lnTo>
                <a:lnTo>
                  <a:pt x="216" y="332"/>
                </a:lnTo>
                <a:lnTo>
                  <a:pt x="216" y="340"/>
                </a:lnTo>
                <a:lnTo>
                  <a:pt x="216" y="348"/>
                </a:lnTo>
                <a:lnTo>
                  <a:pt x="216" y="355"/>
                </a:lnTo>
                <a:lnTo>
                  <a:pt x="216" y="365"/>
                </a:lnTo>
                <a:lnTo>
                  <a:pt x="216" y="374"/>
                </a:lnTo>
                <a:lnTo>
                  <a:pt x="216" y="386"/>
                </a:lnTo>
                <a:lnTo>
                  <a:pt x="216" y="396"/>
                </a:lnTo>
                <a:lnTo>
                  <a:pt x="216" y="409"/>
                </a:lnTo>
                <a:lnTo>
                  <a:pt x="214" y="415"/>
                </a:lnTo>
                <a:lnTo>
                  <a:pt x="212" y="420"/>
                </a:lnTo>
                <a:lnTo>
                  <a:pt x="210" y="426"/>
                </a:lnTo>
                <a:lnTo>
                  <a:pt x="206" y="430"/>
                </a:lnTo>
                <a:lnTo>
                  <a:pt x="201" y="434"/>
                </a:lnTo>
                <a:lnTo>
                  <a:pt x="195" y="438"/>
                </a:lnTo>
                <a:lnTo>
                  <a:pt x="189" y="439"/>
                </a:lnTo>
                <a:lnTo>
                  <a:pt x="183" y="439"/>
                </a:lnTo>
                <a:lnTo>
                  <a:pt x="182" y="439"/>
                </a:lnTo>
                <a:lnTo>
                  <a:pt x="182" y="439"/>
                </a:lnTo>
                <a:lnTo>
                  <a:pt x="180" y="439"/>
                </a:lnTo>
                <a:lnTo>
                  <a:pt x="178" y="439"/>
                </a:lnTo>
                <a:lnTo>
                  <a:pt x="174" y="439"/>
                </a:lnTo>
                <a:lnTo>
                  <a:pt x="170" y="439"/>
                </a:lnTo>
                <a:lnTo>
                  <a:pt x="164" y="439"/>
                </a:lnTo>
                <a:lnTo>
                  <a:pt x="161" y="439"/>
                </a:lnTo>
                <a:lnTo>
                  <a:pt x="155" y="439"/>
                </a:lnTo>
                <a:lnTo>
                  <a:pt x="151" y="439"/>
                </a:lnTo>
                <a:lnTo>
                  <a:pt x="145" y="439"/>
                </a:lnTo>
                <a:lnTo>
                  <a:pt x="140" y="439"/>
                </a:lnTo>
                <a:lnTo>
                  <a:pt x="132" y="439"/>
                </a:lnTo>
                <a:lnTo>
                  <a:pt x="126" y="439"/>
                </a:lnTo>
                <a:lnTo>
                  <a:pt x="119" y="439"/>
                </a:lnTo>
                <a:lnTo>
                  <a:pt x="109" y="439"/>
                </a:lnTo>
                <a:lnTo>
                  <a:pt x="99" y="439"/>
                </a:lnTo>
                <a:lnTo>
                  <a:pt x="90" y="439"/>
                </a:lnTo>
                <a:lnTo>
                  <a:pt x="80" y="439"/>
                </a:lnTo>
                <a:lnTo>
                  <a:pt x="69" y="439"/>
                </a:lnTo>
                <a:lnTo>
                  <a:pt x="55" y="439"/>
                </a:lnTo>
                <a:lnTo>
                  <a:pt x="42" y="439"/>
                </a:lnTo>
                <a:lnTo>
                  <a:pt x="29" y="439"/>
                </a:lnTo>
                <a:lnTo>
                  <a:pt x="29" y="439"/>
                </a:lnTo>
                <a:close/>
                <a:moveTo>
                  <a:pt x="367" y="101"/>
                </a:moveTo>
                <a:lnTo>
                  <a:pt x="367" y="115"/>
                </a:lnTo>
                <a:lnTo>
                  <a:pt x="367" y="124"/>
                </a:lnTo>
                <a:lnTo>
                  <a:pt x="367" y="134"/>
                </a:lnTo>
                <a:lnTo>
                  <a:pt x="367" y="143"/>
                </a:lnTo>
                <a:lnTo>
                  <a:pt x="367" y="149"/>
                </a:lnTo>
                <a:lnTo>
                  <a:pt x="367" y="155"/>
                </a:lnTo>
                <a:lnTo>
                  <a:pt x="367" y="160"/>
                </a:lnTo>
                <a:lnTo>
                  <a:pt x="367" y="164"/>
                </a:lnTo>
                <a:lnTo>
                  <a:pt x="367" y="166"/>
                </a:lnTo>
                <a:lnTo>
                  <a:pt x="367" y="170"/>
                </a:lnTo>
                <a:lnTo>
                  <a:pt x="367" y="170"/>
                </a:lnTo>
                <a:lnTo>
                  <a:pt x="367" y="172"/>
                </a:lnTo>
                <a:lnTo>
                  <a:pt x="367" y="174"/>
                </a:lnTo>
                <a:lnTo>
                  <a:pt x="367" y="174"/>
                </a:lnTo>
                <a:lnTo>
                  <a:pt x="367" y="176"/>
                </a:lnTo>
                <a:lnTo>
                  <a:pt x="365" y="178"/>
                </a:lnTo>
                <a:lnTo>
                  <a:pt x="363" y="178"/>
                </a:lnTo>
                <a:lnTo>
                  <a:pt x="361" y="180"/>
                </a:lnTo>
                <a:lnTo>
                  <a:pt x="352" y="180"/>
                </a:lnTo>
                <a:lnTo>
                  <a:pt x="346" y="180"/>
                </a:lnTo>
                <a:lnTo>
                  <a:pt x="338" y="180"/>
                </a:lnTo>
                <a:lnTo>
                  <a:pt x="332" y="180"/>
                </a:lnTo>
                <a:lnTo>
                  <a:pt x="329" y="180"/>
                </a:lnTo>
                <a:lnTo>
                  <a:pt x="325" y="180"/>
                </a:lnTo>
                <a:lnTo>
                  <a:pt x="321" y="180"/>
                </a:lnTo>
                <a:lnTo>
                  <a:pt x="319" y="180"/>
                </a:lnTo>
                <a:lnTo>
                  <a:pt x="317" y="180"/>
                </a:lnTo>
                <a:lnTo>
                  <a:pt x="315" y="180"/>
                </a:lnTo>
                <a:lnTo>
                  <a:pt x="313" y="180"/>
                </a:lnTo>
                <a:lnTo>
                  <a:pt x="313" y="180"/>
                </a:lnTo>
                <a:lnTo>
                  <a:pt x="313" y="180"/>
                </a:lnTo>
                <a:lnTo>
                  <a:pt x="308" y="185"/>
                </a:lnTo>
                <a:lnTo>
                  <a:pt x="302" y="191"/>
                </a:lnTo>
                <a:lnTo>
                  <a:pt x="296" y="195"/>
                </a:lnTo>
                <a:lnTo>
                  <a:pt x="292" y="199"/>
                </a:lnTo>
                <a:lnTo>
                  <a:pt x="290" y="203"/>
                </a:lnTo>
                <a:lnTo>
                  <a:pt x="287" y="206"/>
                </a:lnTo>
                <a:lnTo>
                  <a:pt x="285" y="208"/>
                </a:lnTo>
                <a:lnTo>
                  <a:pt x="283" y="210"/>
                </a:lnTo>
                <a:lnTo>
                  <a:pt x="281" y="212"/>
                </a:lnTo>
                <a:lnTo>
                  <a:pt x="279" y="214"/>
                </a:lnTo>
                <a:lnTo>
                  <a:pt x="279" y="214"/>
                </a:lnTo>
                <a:lnTo>
                  <a:pt x="279" y="214"/>
                </a:lnTo>
                <a:lnTo>
                  <a:pt x="287" y="214"/>
                </a:lnTo>
                <a:lnTo>
                  <a:pt x="296" y="214"/>
                </a:lnTo>
                <a:lnTo>
                  <a:pt x="304" y="214"/>
                </a:lnTo>
                <a:lnTo>
                  <a:pt x="311" y="214"/>
                </a:lnTo>
                <a:lnTo>
                  <a:pt x="317" y="214"/>
                </a:lnTo>
                <a:lnTo>
                  <a:pt x="323" y="214"/>
                </a:lnTo>
                <a:lnTo>
                  <a:pt x="334" y="214"/>
                </a:lnTo>
                <a:lnTo>
                  <a:pt x="344" y="214"/>
                </a:lnTo>
                <a:lnTo>
                  <a:pt x="352" y="214"/>
                </a:lnTo>
                <a:lnTo>
                  <a:pt x="359" y="214"/>
                </a:lnTo>
                <a:lnTo>
                  <a:pt x="365" y="214"/>
                </a:lnTo>
                <a:lnTo>
                  <a:pt x="369" y="214"/>
                </a:lnTo>
                <a:lnTo>
                  <a:pt x="371" y="214"/>
                </a:lnTo>
                <a:lnTo>
                  <a:pt x="373" y="214"/>
                </a:lnTo>
                <a:lnTo>
                  <a:pt x="375" y="214"/>
                </a:lnTo>
                <a:lnTo>
                  <a:pt x="376" y="214"/>
                </a:lnTo>
                <a:lnTo>
                  <a:pt x="376" y="214"/>
                </a:lnTo>
                <a:lnTo>
                  <a:pt x="376" y="214"/>
                </a:lnTo>
                <a:lnTo>
                  <a:pt x="382" y="214"/>
                </a:lnTo>
                <a:lnTo>
                  <a:pt x="386" y="212"/>
                </a:lnTo>
                <a:lnTo>
                  <a:pt x="390" y="210"/>
                </a:lnTo>
                <a:lnTo>
                  <a:pt x="394" y="206"/>
                </a:lnTo>
                <a:lnTo>
                  <a:pt x="397" y="203"/>
                </a:lnTo>
                <a:lnTo>
                  <a:pt x="399" y="199"/>
                </a:lnTo>
                <a:lnTo>
                  <a:pt x="401" y="195"/>
                </a:lnTo>
                <a:lnTo>
                  <a:pt x="401" y="189"/>
                </a:lnTo>
                <a:lnTo>
                  <a:pt x="401" y="178"/>
                </a:lnTo>
                <a:lnTo>
                  <a:pt x="401" y="168"/>
                </a:lnTo>
                <a:lnTo>
                  <a:pt x="401" y="157"/>
                </a:lnTo>
                <a:lnTo>
                  <a:pt x="401" y="149"/>
                </a:lnTo>
                <a:lnTo>
                  <a:pt x="401" y="139"/>
                </a:lnTo>
                <a:lnTo>
                  <a:pt x="401" y="132"/>
                </a:lnTo>
                <a:lnTo>
                  <a:pt x="401" y="124"/>
                </a:lnTo>
                <a:lnTo>
                  <a:pt x="401" y="117"/>
                </a:lnTo>
                <a:lnTo>
                  <a:pt x="401" y="111"/>
                </a:lnTo>
                <a:lnTo>
                  <a:pt x="401" y="105"/>
                </a:lnTo>
                <a:lnTo>
                  <a:pt x="401" y="99"/>
                </a:lnTo>
                <a:lnTo>
                  <a:pt x="401" y="96"/>
                </a:lnTo>
                <a:lnTo>
                  <a:pt x="401" y="88"/>
                </a:lnTo>
                <a:lnTo>
                  <a:pt x="401" y="80"/>
                </a:lnTo>
                <a:lnTo>
                  <a:pt x="401" y="76"/>
                </a:lnTo>
                <a:lnTo>
                  <a:pt x="401" y="73"/>
                </a:lnTo>
                <a:lnTo>
                  <a:pt x="401" y="69"/>
                </a:lnTo>
                <a:lnTo>
                  <a:pt x="401" y="67"/>
                </a:lnTo>
                <a:lnTo>
                  <a:pt x="401" y="67"/>
                </a:lnTo>
                <a:lnTo>
                  <a:pt x="401" y="65"/>
                </a:lnTo>
                <a:lnTo>
                  <a:pt x="401" y="65"/>
                </a:lnTo>
                <a:lnTo>
                  <a:pt x="390" y="65"/>
                </a:lnTo>
                <a:lnTo>
                  <a:pt x="380" y="65"/>
                </a:lnTo>
                <a:lnTo>
                  <a:pt x="369" y="65"/>
                </a:lnTo>
                <a:lnTo>
                  <a:pt x="361" y="65"/>
                </a:lnTo>
                <a:lnTo>
                  <a:pt x="352" y="65"/>
                </a:lnTo>
                <a:lnTo>
                  <a:pt x="344" y="65"/>
                </a:lnTo>
                <a:lnTo>
                  <a:pt x="336" y="65"/>
                </a:lnTo>
                <a:lnTo>
                  <a:pt x="329" y="65"/>
                </a:lnTo>
                <a:lnTo>
                  <a:pt x="323" y="65"/>
                </a:lnTo>
                <a:lnTo>
                  <a:pt x="317" y="65"/>
                </a:lnTo>
                <a:lnTo>
                  <a:pt x="311" y="65"/>
                </a:lnTo>
                <a:lnTo>
                  <a:pt x="308" y="65"/>
                </a:lnTo>
                <a:lnTo>
                  <a:pt x="300" y="65"/>
                </a:lnTo>
                <a:lnTo>
                  <a:pt x="292" y="65"/>
                </a:lnTo>
                <a:lnTo>
                  <a:pt x="287" y="65"/>
                </a:lnTo>
                <a:lnTo>
                  <a:pt x="283" y="65"/>
                </a:lnTo>
                <a:lnTo>
                  <a:pt x="281" y="65"/>
                </a:lnTo>
                <a:lnTo>
                  <a:pt x="279" y="65"/>
                </a:lnTo>
                <a:lnTo>
                  <a:pt x="277" y="65"/>
                </a:lnTo>
                <a:lnTo>
                  <a:pt x="277" y="65"/>
                </a:lnTo>
                <a:lnTo>
                  <a:pt x="277" y="65"/>
                </a:lnTo>
                <a:lnTo>
                  <a:pt x="271" y="65"/>
                </a:lnTo>
                <a:lnTo>
                  <a:pt x="268" y="67"/>
                </a:lnTo>
                <a:lnTo>
                  <a:pt x="264" y="69"/>
                </a:lnTo>
                <a:lnTo>
                  <a:pt x="260" y="73"/>
                </a:lnTo>
                <a:lnTo>
                  <a:pt x="256" y="76"/>
                </a:lnTo>
                <a:lnTo>
                  <a:pt x="254" y="80"/>
                </a:lnTo>
                <a:lnTo>
                  <a:pt x="252" y="84"/>
                </a:lnTo>
                <a:lnTo>
                  <a:pt x="252" y="90"/>
                </a:lnTo>
                <a:lnTo>
                  <a:pt x="252" y="99"/>
                </a:lnTo>
                <a:lnTo>
                  <a:pt x="252" y="107"/>
                </a:lnTo>
                <a:lnTo>
                  <a:pt x="252" y="115"/>
                </a:lnTo>
                <a:lnTo>
                  <a:pt x="252" y="122"/>
                </a:lnTo>
                <a:lnTo>
                  <a:pt x="252" y="128"/>
                </a:lnTo>
                <a:lnTo>
                  <a:pt x="252" y="134"/>
                </a:lnTo>
                <a:lnTo>
                  <a:pt x="252" y="145"/>
                </a:lnTo>
                <a:lnTo>
                  <a:pt x="254" y="155"/>
                </a:lnTo>
                <a:lnTo>
                  <a:pt x="254" y="162"/>
                </a:lnTo>
                <a:lnTo>
                  <a:pt x="254" y="168"/>
                </a:lnTo>
                <a:lnTo>
                  <a:pt x="254" y="174"/>
                </a:lnTo>
                <a:lnTo>
                  <a:pt x="254" y="178"/>
                </a:lnTo>
                <a:lnTo>
                  <a:pt x="254" y="182"/>
                </a:lnTo>
                <a:lnTo>
                  <a:pt x="254" y="183"/>
                </a:lnTo>
                <a:lnTo>
                  <a:pt x="254" y="183"/>
                </a:lnTo>
                <a:lnTo>
                  <a:pt x="254" y="185"/>
                </a:lnTo>
                <a:lnTo>
                  <a:pt x="254" y="185"/>
                </a:lnTo>
                <a:lnTo>
                  <a:pt x="254" y="185"/>
                </a:lnTo>
                <a:lnTo>
                  <a:pt x="260" y="180"/>
                </a:lnTo>
                <a:lnTo>
                  <a:pt x="266" y="174"/>
                </a:lnTo>
                <a:lnTo>
                  <a:pt x="269" y="170"/>
                </a:lnTo>
                <a:lnTo>
                  <a:pt x="273" y="166"/>
                </a:lnTo>
                <a:lnTo>
                  <a:pt x="277" y="162"/>
                </a:lnTo>
                <a:lnTo>
                  <a:pt x="281" y="159"/>
                </a:lnTo>
                <a:lnTo>
                  <a:pt x="283" y="157"/>
                </a:lnTo>
                <a:lnTo>
                  <a:pt x="285" y="155"/>
                </a:lnTo>
                <a:lnTo>
                  <a:pt x="287" y="153"/>
                </a:lnTo>
                <a:lnTo>
                  <a:pt x="289" y="151"/>
                </a:lnTo>
                <a:lnTo>
                  <a:pt x="289" y="151"/>
                </a:lnTo>
                <a:lnTo>
                  <a:pt x="289" y="151"/>
                </a:lnTo>
                <a:lnTo>
                  <a:pt x="289" y="143"/>
                </a:lnTo>
                <a:lnTo>
                  <a:pt x="289" y="136"/>
                </a:lnTo>
                <a:lnTo>
                  <a:pt x="289" y="130"/>
                </a:lnTo>
                <a:lnTo>
                  <a:pt x="289" y="124"/>
                </a:lnTo>
                <a:lnTo>
                  <a:pt x="289" y="120"/>
                </a:lnTo>
                <a:lnTo>
                  <a:pt x="289" y="117"/>
                </a:lnTo>
                <a:lnTo>
                  <a:pt x="289" y="113"/>
                </a:lnTo>
                <a:lnTo>
                  <a:pt x="289" y="111"/>
                </a:lnTo>
                <a:lnTo>
                  <a:pt x="289" y="109"/>
                </a:lnTo>
                <a:lnTo>
                  <a:pt x="289" y="109"/>
                </a:lnTo>
                <a:lnTo>
                  <a:pt x="289" y="107"/>
                </a:lnTo>
                <a:lnTo>
                  <a:pt x="289" y="105"/>
                </a:lnTo>
                <a:lnTo>
                  <a:pt x="289" y="105"/>
                </a:lnTo>
                <a:lnTo>
                  <a:pt x="289" y="103"/>
                </a:lnTo>
                <a:lnTo>
                  <a:pt x="290" y="101"/>
                </a:lnTo>
                <a:lnTo>
                  <a:pt x="292" y="101"/>
                </a:lnTo>
                <a:lnTo>
                  <a:pt x="294" y="99"/>
                </a:lnTo>
                <a:lnTo>
                  <a:pt x="308" y="99"/>
                </a:lnTo>
                <a:lnTo>
                  <a:pt x="317" y="99"/>
                </a:lnTo>
                <a:lnTo>
                  <a:pt x="327" y="101"/>
                </a:lnTo>
                <a:lnTo>
                  <a:pt x="336" y="101"/>
                </a:lnTo>
                <a:lnTo>
                  <a:pt x="342" y="101"/>
                </a:lnTo>
                <a:lnTo>
                  <a:pt x="350" y="101"/>
                </a:lnTo>
                <a:lnTo>
                  <a:pt x="353" y="101"/>
                </a:lnTo>
                <a:lnTo>
                  <a:pt x="357" y="101"/>
                </a:lnTo>
                <a:lnTo>
                  <a:pt x="361" y="101"/>
                </a:lnTo>
                <a:lnTo>
                  <a:pt x="363" y="101"/>
                </a:lnTo>
                <a:lnTo>
                  <a:pt x="365" y="101"/>
                </a:lnTo>
                <a:lnTo>
                  <a:pt x="365" y="101"/>
                </a:lnTo>
                <a:lnTo>
                  <a:pt x="367" y="101"/>
                </a:lnTo>
                <a:lnTo>
                  <a:pt x="367" y="101"/>
                </a:lnTo>
                <a:lnTo>
                  <a:pt x="367" y="101"/>
                </a:lnTo>
                <a:lnTo>
                  <a:pt x="367" y="101"/>
                </a:lnTo>
                <a:close/>
                <a:moveTo>
                  <a:pt x="0" y="0"/>
                </a:moveTo>
                <a:lnTo>
                  <a:pt x="0" y="0"/>
                </a:lnTo>
                <a:lnTo>
                  <a:pt x="0" y="17"/>
                </a:lnTo>
                <a:lnTo>
                  <a:pt x="0" y="32"/>
                </a:lnTo>
                <a:lnTo>
                  <a:pt x="0" y="46"/>
                </a:lnTo>
                <a:lnTo>
                  <a:pt x="0" y="59"/>
                </a:lnTo>
                <a:lnTo>
                  <a:pt x="0" y="73"/>
                </a:lnTo>
                <a:lnTo>
                  <a:pt x="0" y="84"/>
                </a:lnTo>
                <a:lnTo>
                  <a:pt x="0" y="96"/>
                </a:lnTo>
                <a:lnTo>
                  <a:pt x="0" y="105"/>
                </a:lnTo>
                <a:lnTo>
                  <a:pt x="0" y="115"/>
                </a:lnTo>
                <a:lnTo>
                  <a:pt x="0" y="122"/>
                </a:lnTo>
                <a:lnTo>
                  <a:pt x="0" y="130"/>
                </a:lnTo>
                <a:lnTo>
                  <a:pt x="0" y="138"/>
                </a:lnTo>
                <a:lnTo>
                  <a:pt x="0" y="143"/>
                </a:lnTo>
                <a:lnTo>
                  <a:pt x="0" y="149"/>
                </a:lnTo>
                <a:lnTo>
                  <a:pt x="0" y="155"/>
                </a:lnTo>
                <a:lnTo>
                  <a:pt x="0" y="159"/>
                </a:lnTo>
                <a:lnTo>
                  <a:pt x="0" y="164"/>
                </a:lnTo>
                <a:lnTo>
                  <a:pt x="0" y="166"/>
                </a:lnTo>
                <a:lnTo>
                  <a:pt x="0" y="172"/>
                </a:lnTo>
                <a:lnTo>
                  <a:pt x="0" y="176"/>
                </a:lnTo>
                <a:lnTo>
                  <a:pt x="0" y="180"/>
                </a:lnTo>
                <a:lnTo>
                  <a:pt x="0" y="182"/>
                </a:lnTo>
                <a:lnTo>
                  <a:pt x="0" y="182"/>
                </a:lnTo>
                <a:lnTo>
                  <a:pt x="0" y="182"/>
                </a:lnTo>
                <a:lnTo>
                  <a:pt x="0" y="182"/>
                </a:lnTo>
                <a:lnTo>
                  <a:pt x="2" y="189"/>
                </a:lnTo>
                <a:lnTo>
                  <a:pt x="4" y="195"/>
                </a:lnTo>
                <a:lnTo>
                  <a:pt x="8" y="201"/>
                </a:lnTo>
                <a:lnTo>
                  <a:pt x="12" y="204"/>
                </a:lnTo>
                <a:lnTo>
                  <a:pt x="17" y="208"/>
                </a:lnTo>
                <a:lnTo>
                  <a:pt x="23" y="212"/>
                </a:lnTo>
                <a:lnTo>
                  <a:pt x="29" y="214"/>
                </a:lnTo>
                <a:lnTo>
                  <a:pt x="36" y="214"/>
                </a:lnTo>
                <a:lnTo>
                  <a:pt x="36" y="214"/>
                </a:lnTo>
                <a:lnTo>
                  <a:pt x="36" y="214"/>
                </a:lnTo>
                <a:lnTo>
                  <a:pt x="38" y="214"/>
                </a:lnTo>
                <a:lnTo>
                  <a:pt x="40" y="214"/>
                </a:lnTo>
                <a:lnTo>
                  <a:pt x="44" y="214"/>
                </a:lnTo>
                <a:lnTo>
                  <a:pt x="48" y="214"/>
                </a:lnTo>
                <a:lnTo>
                  <a:pt x="55" y="214"/>
                </a:lnTo>
                <a:lnTo>
                  <a:pt x="59" y="214"/>
                </a:lnTo>
                <a:lnTo>
                  <a:pt x="63" y="214"/>
                </a:lnTo>
                <a:lnTo>
                  <a:pt x="69" y="214"/>
                </a:lnTo>
                <a:lnTo>
                  <a:pt x="73" y="214"/>
                </a:lnTo>
                <a:lnTo>
                  <a:pt x="80" y="214"/>
                </a:lnTo>
                <a:lnTo>
                  <a:pt x="86" y="214"/>
                </a:lnTo>
                <a:lnTo>
                  <a:pt x="94" y="214"/>
                </a:lnTo>
                <a:lnTo>
                  <a:pt x="101" y="214"/>
                </a:lnTo>
                <a:lnTo>
                  <a:pt x="109" y="214"/>
                </a:lnTo>
                <a:lnTo>
                  <a:pt x="119" y="214"/>
                </a:lnTo>
                <a:lnTo>
                  <a:pt x="128" y="214"/>
                </a:lnTo>
                <a:lnTo>
                  <a:pt x="140" y="214"/>
                </a:lnTo>
                <a:lnTo>
                  <a:pt x="151" y="214"/>
                </a:lnTo>
                <a:lnTo>
                  <a:pt x="164" y="214"/>
                </a:lnTo>
                <a:lnTo>
                  <a:pt x="176" y="214"/>
                </a:lnTo>
                <a:lnTo>
                  <a:pt x="191" y="214"/>
                </a:lnTo>
                <a:lnTo>
                  <a:pt x="191" y="214"/>
                </a:lnTo>
                <a:lnTo>
                  <a:pt x="191" y="214"/>
                </a:lnTo>
                <a:lnTo>
                  <a:pt x="189" y="212"/>
                </a:lnTo>
                <a:lnTo>
                  <a:pt x="185" y="208"/>
                </a:lnTo>
                <a:lnTo>
                  <a:pt x="183" y="206"/>
                </a:lnTo>
                <a:lnTo>
                  <a:pt x="182" y="204"/>
                </a:lnTo>
                <a:lnTo>
                  <a:pt x="178" y="201"/>
                </a:lnTo>
                <a:lnTo>
                  <a:pt x="174" y="197"/>
                </a:lnTo>
                <a:lnTo>
                  <a:pt x="170" y="193"/>
                </a:lnTo>
                <a:lnTo>
                  <a:pt x="164" y="187"/>
                </a:lnTo>
                <a:lnTo>
                  <a:pt x="159" y="182"/>
                </a:lnTo>
                <a:lnTo>
                  <a:pt x="151" y="174"/>
                </a:lnTo>
                <a:lnTo>
                  <a:pt x="151" y="174"/>
                </a:lnTo>
                <a:lnTo>
                  <a:pt x="151" y="174"/>
                </a:lnTo>
                <a:lnTo>
                  <a:pt x="149" y="174"/>
                </a:lnTo>
                <a:lnTo>
                  <a:pt x="147" y="174"/>
                </a:lnTo>
                <a:lnTo>
                  <a:pt x="145" y="174"/>
                </a:lnTo>
                <a:lnTo>
                  <a:pt x="143" y="174"/>
                </a:lnTo>
                <a:lnTo>
                  <a:pt x="138" y="174"/>
                </a:lnTo>
                <a:lnTo>
                  <a:pt x="134" y="174"/>
                </a:lnTo>
                <a:lnTo>
                  <a:pt x="126" y="174"/>
                </a:lnTo>
                <a:lnTo>
                  <a:pt x="119" y="174"/>
                </a:lnTo>
                <a:lnTo>
                  <a:pt x="107" y="174"/>
                </a:lnTo>
                <a:lnTo>
                  <a:pt x="101" y="174"/>
                </a:lnTo>
                <a:lnTo>
                  <a:pt x="96" y="174"/>
                </a:lnTo>
                <a:lnTo>
                  <a:pt x="90" y="174"/>
                </a:lnTo>
                <a:lnTo>
                  <a:pt x="82" y="174"/>
                </a:lnTo>
                <a:lnTo>
                  <a:pt x="75" y="174"/>
                </a:lnTo>
                <a:lnTo>
                  <a:pt x="67" y="174"/>
                </a:lnTo>
                <a:lnTo>
                  <a:pt x="57" y="174"/>
                </a:lnTo>
                <a:lnTo>
                  <a:pt x="48" y="174"/>
                </a:lnTo>
                <a:lnTo>
                  <a:pt x="46" y="174"/>
                </a:lnTo>
                <a:lnTo>
                  <a:pt x="44" y="172"/>
                </a:lnTo>
                <a:lnTo>
                  <a:pt x="42" y="170"/>
                </a:lnTo>
                <a:lnTo>
                  <a:pt x="40" y="168"/>
                </a:lnTo>
                <a:lnTo>
                  <a:pt x="40" y="168"/>
                </a:lnTo>
                <a:lnTo>
                  <a:pt x="40" y="166"/>
                </a:lnTo>
                <a:lnTo>
                  <a:pt x="40" y="166"/>
                </a:lnTo>
                <a:lnTo>
                  <a:pt x="40" y="164"/>
                </a:lnTo>
                <a:lnTo>
                  <a:pt x="40" y="160"/>
                </a:lnTo>
                <a:lnTo>
                  <a:pt x="40" y="157"/>
                </a:lnTo>
                <a:lnTo>
                  <a:pt x="40" y="151"/>
                </a:lnTo>
                <a:lnTo>
                  <a:pt x="40" y="145"/>
                </a:lnTo>
                <a:lnTo>
                  <a:pt x="40" y="136"/>
                </a:lnTo>
                <a:lnTo>
                  <a:pt x="40" y="132"/>
                </a:lnTo>
                <a:lnTo>
                  <a:pt x="40" y="126"/>
                </a:lnTo>
                <a:lnTo>
                  <a:pt x="40" y="120"/>
                </a:lnTo>
                <a:lnTo>
                  <a:pt x="40" y="115"/>
                </a:lnTo>
                <a:lnTo>
                  <a:pt x="40" y="107"/>
                </a:lnTo>
                <a:lnTo>
                  <a:pt x="40" y="99"/>
                </a:lnTo>
                <a:lnTo>
                  <a:pt x="40" y="92"/>
                </a:lnTo>
                <a:lnTo>
                  <a:pt x="40" y="82"/>
                </a:lnTo>
                <a:lnTo>
                  <a:pt x="40" y="73"/>
                </a:lnTo>
                <a:lnTo>
                  <a:pt x="40" y="63"/>
                </a:lnTo>
                <a:lnTo>
                  <a:pt x="40" y="52"/>
                </a:lnTo>
                <a:lnTo>
                  <a:pt x="40" y="40"/>
                </a:lnTo>
                <a:lnTo>
                  <a:pt x="42" y="40"/>
                </a:lnTo>
                <a:lnTo>
                  <a:pt x="42" y="40"/>
                </a:lnTo>
                <a:lnTo>
                  <a:pt x="42" y="40"/>
                </a:lnTo>
                <a:lnTo>
                  <a:pt x="44" y="40"/>
                </a:lnTo>
                <a:lnTo>
                  <a:pt x="48" y="40"/>
                </a:lnTo>
                <a:lnTo>
                  <a:pt x="52" y="40"/>
                </a:lnTo>
                <a:lnTo>
                  <a:pt x="57" y="40"/>
                </a:lnTo>
                <a:lnTo>
                  <a:pt x="63" y="40"/>
                </a:lnTo>
                <a:lnTo>
                  <a:pt x="73" y="40"/>
                </a:lnTo>
                <a:lnTo>
                  <a:pt x="77" y="40"/>
                </a:lnTo>
                <a:lnTo>
                  <a:pt x="82" y="40"/>
                </a:lnTo>
                <a:lnTo>
                  <a:pt x="88" y="40"/>
                </a:lnTo>
                <a:lnTo>
                  <a:pt x="94" y="40"/>
                </a:lnTo>
                <a:lnTo>
                  <a:pt x="101" y="40"/>
                </a:lnTo>
                <a:lnTo>
                  <a:pt x="109" y="40"/>
                </a:lnTo>
                <a:lnTo>
                  <a:pt x="117" y="40"/>
                </a:lnTo>
                <a:lnTo>
                  <a:pt x="126" y="40"/>
                </a:lnTo>
                <a:lnTo>
                  <a:pt x="136" y="40"/>
                </a:lnTo>
                <a:lnTo>
                  <a:pt x="145" y="40"/>
                </a:lnTo>
                <a:lnTo>
                  <a:pt x="157" y="40"/>
                </a:lnTo>
                <a:lnTo>
                  <a:pt x="168" y="40"/>
                </a:lnTo>
                <a:lnTo>
                  <a:pt x="170" y="40"/>
                </a:lnTo>
                <a:lnTo>
                  <a:pt x="172" y="42"/>
                </a:lnTo>
                <a:lnTo>
                  <a:pt x="174" y="44"/>
                </a:lnTo>
                <a:lnTo>
                  <a:pt x="176" y="48"/>
                </a:lnTo>
                <a:lnTo>
                  <a:pt x="176" y="48"/>
                </a:lnTo>
                <a:lnTo>
                  <a:pt x="176" y="48"/>
                </a:lnTo>
                <a:lnTo>
                  <a:pt x="176" y="48"/>
                </a:lnTo>
                <a:lnTo>
                  <a:pt x="176" y="50"/>
                </a:lnTo>
                <a:lnTo>
                  <a:pt x="176" y="52"/>
                </a:lnTo>
                <a:lnTo>
                  <a:pt x="176" y="55"/>
                </a:lnTo>
                <a:lnTo>
                  <a:pt x="176" y="59"/>
                </a:lnTo>
                <a:lnTo>
                  <a:pt x="176" y="65"/>
                </a:lnTo>
                <a:lnTo>
                  <a:pt x="176" y="71"/>
                </a:lnTo>
                <a:lnTo>
                  <a:pt x="176" y="78"/>
                </a:lnTo>
                <a:lnTo>
                  <a:pt x="176" y="88"/>
                </a:lnTo>
                <a:lnTo>
                  <a:pt x="176" y="99"/>
                </a:lnTo>
                <a:lnTo>
                  <a:pt x="176" y="105"/>
                </a:lnTo>
                <a:lnTo>
                  <a:pt x="176" y="113"/>
                </a:lnTo>
                <a:lnTo>
                  <a:pt x="176" y="118"/>
                </a:lnTo>
                <a:lnTo>
                  <a:pt x="176" y="126"/>
                </a:lnTo>
                <a:lnTo>
                  <a:pt x="176" y="136"/>
                </a:lnTo>
                <a:lnTo>
                  <a:pt x="176" y="143"/>
                </a:lnTo>
                <a:lnTo>
                  <a:pt x="176" y="143"/>
                </a:lnTo>
                <a:lnTo>
                  <a:pt x="176" y="145"/>
                </a:lnTo>
                <a:lnTo>
                  <a:pt x="178" y="145"/>
                </a:lnTo>
                <a:lnTo>
                  <a:pt x="180" y="149"/>
                </a:lnTo>
                <a:lnTo>
                  <a:pt x="182" y="151"/>
                </a:lnTo>
                <a:lnTo>
                  <a:pt x="185" y="155"/>
                </a:lnTo>
                <a:lnTo>
                  <a:pt x="187" y="157"/>
                </a:lnTo>
                <a:lnTo>
                  <a:pt x="191" y="160"/>
                </a:lnTo>
                <a:lnTo>
                  <a:pt x="197" y="166"/>
                </a:lnTo>
                <a:lnTo>
                  <a:pt x="203" y="172"/>
                </a:lnTo>
                <a:lnTo>
                  <a:pt x="208" y="178"/>
                </a:lnTo>
                <a:lnTo>
                  <a:pt x="216" y="185"/>
                </a:lnTo>
                <a:lnTo>
                  <a:pt x="216" y="183"/>
                </a:lnTo>
                <a:lnTo>
                  <a:pt x="216" y="183"/>
                </a:lnTo>
                <a:lnTo>
                  <a:pt x="216" y="182"/>
                </a:lnTo>
                <a:lnTo>
                  <a:pt x="216" y="180"/>
                </a:lnTo>
                <a:lnTo>
                  <a:pt x="216" y="176"/>
                </a:lnTo>
                <a:lnTo>
                  <a:pt x="216" y="172"/>
                </a:lnTo>
                <a:lnTo>
                  <a:pt x="216" y="166"/>
                </a:lnTo>
                <a:lnTo>
                  <a:pt x="216" y="162"/>
                </a:lnTo>
                <a:lnTo>
                  <a:pt x="216" y="157"/>
                </a:lnTo>
                <a:lnTo>
                  <a:pt x="216" y="153"/>
                </a:lnTo>
                <a:lnTo>
                  <a:pt x="216" y="147"/>
                </a:lnTo>
                <a:lnTo>
                  <a:pt x="216" y="141"/>
                </a:lnTo>
                <a:lnTo>
                  <a:pt x="216" y="136"/>
                </a:lnTo>
                <a:lnTo>
                  <a:pt x="216" y="128"/>
                </a:lnTo>
                <a:lnTo>
                  <a:pt x="216" y="120"/>
                </a:lnTo>
                <a:lnTo>
                  <a:pt x="216" y="113"/>
                </a:lnTo>
                <a:lnTo>
                  <a:pt x="216" y="103"/>
                </a:lnTo>
                <a:lnTo>
                  <a:pt x="216" y="94"/>
                </a:lnTo>
                <a:lnTo>
                  <a:pt x="216" y="82"/>
                </a:lnTo>
                <a:lnTo>
                  <a:pt x="216" y="71"/>
                </a:lnTo>
                <a:lnTo>
                  <a:pt x="216" y="59"/>
                </a:lnTo>
                <a:lnTo>
                  <a:pt x="216" y="46"/>
                </a:lnTo>
                <a:lnTo>
                  <a:pt x="216" y="32"/>
                </a:lnTo>
                <a:lnTo>
                  <a:pt x="214" y="25"/>
                </a:lnTo>
                <a:lnTo>
                  <a:pt x="212" y="19"/>
                </a:lnTo>
                <a:lnTo>
                  <a:pt x="210" y="15"/>
                </a:lnTo>
                <a:lnTo>
                  <a:pt x="206" y="10"/>
                </a:lnTo>
                <a:lnTo>
                  <a:pt x="201" y="6"/>
                </a:lnTo>
                <a:lnTo>
                  <a:pt x="195" y="4"/>
                </a:lnTo>
                <a:lnTo>
                  <a:pt x="189" y="2"/>
                </a:lnTo>
                <a:lnTo>
                  <a:pt x="183" y="0"/>
                </a:lnTo>
                <a:lnTo>
                  <a:pt x="183" y="0"/>
                </a:lnTo>
                <a:lnTo>
                  <a:pt x="182" y="0"/>
                </a:lnTo>
                <a:lnTo>
                  <a:pt x="182" y="0"/>
                </a:lnTo>
                <a:lnTo>
                  <a:pt x="180" y="0"/>
                </a:lnTo>
                <a:lnTo>
                  <a:pt x="178" y="0"/>
                </a:lnTo>
                <a:lnTo>
                  <a:pt x="174" y="0"/>
                </a:lnTo>
                <a:lnTo>
                  <a:pt x="168" y="0"/>
                </a:lnTo>
                <a:lnTo>
                  <a:pt x="164" y="0"/>
                </a:lnTo>
                <a:lnTo>
                  <a:pt x="161" y="0"/>
                </a:lnTo>
                <a:lnTo>
                  <a:pt x="155" y="0"/>
                </a:lnTo>
                <a:lnTo>
                  <a:pt x="151" y="0"/>
                </a:lnTo>
                <a:lnTo>
                  <a:pt x="145" y="0"/>
                </a:lnTo>
                <a:lnTo>
                  <a:pt x="138" y="0"/>
                </a:lnTo>
                <a:lnTo>
                  <a:pt x="132" y="0"/>
                </a:lnTo>
                <a:lnTo>
                  <a:pt x="124" y="0"/>
                </a:lnTo>
                <a:lnTo>
                  <a:pt x="115" y="0"/>
                </a:lnTo>
                <a:lnTo>
                  <a:pt x="105" y="0"/>
                </a:lnTo>
                <a:lnTo>
                  <a:pt x="96" y="0"/>
                </a:lnTo>
                <a:lnTo>
                  <a:pt x="84" y="0"/>
                </a:lnTo>
                <a:lnTo>
                  <a:pt x="73" y="0"/>
                </a:lnTo>
                <a:lnTo>
                  <a:pt x="61" y="0"/>
                </a:lnTo>
                <a:lnTo>
                  <a:pt x="48" y="0"/>
                </a:lnTo>
                <a:lnTo>
                  <a:pt x="33" y="0"/>
                </a:lnTo>
                <a:lnTo>
                  <a:pt x="17" y="0"/>
                </a:lnTo>
                <a:lnTo>
                  <a:pt x="0" y="0"/>
                </a:lnTo>
                <a:lnTo>
                  <a:pt x="0" y="0"/>
                </a:lnTo>
                <a:close/>
                <a:moveTo>
                  <a:pt x="289" y="311"/>
                </a:moveTo>
                <a:lnTo>
                  <a:pt x="283" y="306"/>
                </a:lnTo>
                <a:lnTo>
                  <a:pt x="277" y="300"/>
                </a:lnTo>
                <a:lnTo>
                  <a:pt x="273" y="296"/>
                </a:lnTo>
                <a:lnTo>
                  <a:pt x="269" y="292"/>
                </a:lnTo>
                <a:lnTo>
                  <a:pt x="266" y="289"/>
                </a:lnTo>
                <a:lnTo>
                  <a:pt x="262" y="285"/>
                </a:lnTo>
                <a:lnTo>
                  <a:pt x="260" y="283"/>
                </a:lnTo>
                <a:lnTo>
                  <a:pt x="258" y="281"/>
                </a:lnTo>
                <a:lnTo>
                  <a:pt x="256" y="279"/>
                </a:lnTo>
                <a:lnTo>
                  <a:pt x="254" y="277"/>
                </a:lnTo>
                <a:lnTo>
                  <a:pt x="254" y="277"/>
                </a:lnTo>
                <a:lnTo>
                  <a:pt x="254" y="277"/>
                </a:lnTo>
                <a:lnTo>
                  <a:pt x="254" y="287"/>
                </a:lnTo>
                <a:lnTo>
                  <a:pt x="254" y="296"/>
                </a:lnTo>
                <a:lnTo>
                  <a:pt x="254" y="304"/>
                </a:lnTo>
                <a:lnTo>
                  <a:pt x="254" y="311"/>
                </a:lnTo>
                <a:lnTo>
                  <a:pt x="254" y="319"/>
                </a:lnTo>
                <a:lnTo>
                  <a:pt x="254" y="327"/>
                </a:lnTo>
                <a:lnTo>
                  <a:pt x="254" y="332"/>
                </a:lnTo>
                <a:lnTo>
                  <a:pt x="254" y="338"/>
                </a:lnTo>
                <a:lnTo>
                  <a:pt x="254" y="350"/>
                </a:lnTo>
                <a:lnTo>
                  <a:pt x="254" y="357"/>
                </a:lnTo>
                <a:lnTo>
                  <a:pt x="254" y="365"/>
                </a:lnTo>
                <a:lnTo>
                  <a:pt x="254" y="371"/>
                </a:lnTo>
                <a:lnTo>
                  <a:pt x="254" y="374"/>
                </a:lnTo>
                <a:lnTo>
                  <a:pt x="254" y="378"/>
                </a:lnTo>
                <a:lnTo>
                  <a:pt x="254" y="380"/>
                </a:lnTo>
                <a:lnTo>
                  <a:pt x="254" y="382"/>
                </a:lnTo>
                <a:lnTo>
                  <a:pt x="254" y="382"/>
                </a:lnTo>
                <a:lnTo>
                  <a:pt x="254" y="382"/>
                </a:lnTo>
                <a:lnTo>
                  <a:pt x="254" y="384"/>
                </a:lnTo>
                <a:lnTo>
                  <a:pt x="254" y="390"/>
                </a:lnTo>
                <a:lnTo>
                  <a:pt x="256" y="396"/>
                </a:lnTo>
                <a:lnTo>
                  <a:pt x="260" y="401"/>
                </a:lnTo>
                <a:lnTo>
                  <a:pt x="264" y="405"/>
                </a:lnTo>
                <a:lnTo>
                  <a:pt x="268" y="409"/>
                </a:lnTo>
                <a:lnTo>
                  <a:pt x="273" y="413"/>
                </a:lnTo>
                <a:lnTo>
                  <a:pt x="279" y="415"/>
                </a:lnTo>
                <a:lnTo>
                  <a:pt x="285" y="415"/>
                </a:lnTo>
                <a:lnTo>
                  <a:pt x="296" y="415"/>
                </a:lnTo>
                <a:lnTo>
                  <a:pt x="308" y="415"/>
                </a:lnTo>
                <a:lnTo>
                  <a:pt x="319" y="415"/>
                </a:lnTo>
                <a:lnTo>
                  <a:pt x="329" y="415"/>
                </a:lnTo>
                <a:lnTo>
                  <a:pt x="338" y="415"/>
                </a:lnTo>
                <a:lnTo>
                  <a:pt x="346" y="415"/>
                </a:lnTo>
                <a:lnTo>
                  <a:pt x="353" y="415"/>
                </a:lnTo>
                <a:lnTo>
                  <a:pt x="361" y="415"/>
                </a:lnTo>
                <a:lnTo>
                  <a:pt x="367" y="415"/>
                </a:lnTo>
                <a:lnTo>
                  <a:pt x="373" y="415"/>
                </a:lnTo>
                <a:lnTo>
                  <a:pt x="378" y="415"/>
                </a:lnTo>
                <a:lnTo>
                  <a:pt x="384" y="415"/>
                </a:lnTo>
                <a:lnTo>
                  <a:pt x="388" y="417"/>
                </a:lnTo>
                <a:lnTo>
                  <a:pt x="392" y="417"/>
                </a:lnTo>
                <a:lnTo>
                  <a:pt x="399" y="417"/>
                </a:lnTo>
                <a:lnTo>
                  <a:pt x="405" y="417"/>
                </a:lnTo>
                <a:lnTo>
                  <a:pt x="409" y="417"/>
                </a:lnTo>
                <a:lnTo>
                  <a:pt x="413" y="417"/>
                </a:lnTo>
                <a:lnTo>
                  <a:pt x="415" y="417"/>
                </a:lnTo>
                <a:lnTo>
                  <a:pt x="415" y="417"/>
                </a:lnTo>
                <a:lnTo>
                  <a:pt x="417" y="417"/>
                </a:lnTo>
                <a:lnTo>
                  <a:pt x="417" y="417"/>
                </a:lnTo>
                <a:lnTo>
                  <a:pt x="417" y="403"/>
                </a:lnTo>
                <a:lnTo>
                  <a:pt x="417" y="394"/>
                </a:lnTo>
                <a:lnTo>
                  <a:pt x="417" y="382"/>
                </a:lnTo>
                <a:lnTo>
                  <a:pt x="417" y="373"/>
                </a:lnTo>
                <a:lnTo>
                  <a:pt x="417" y="363"/>
                </a:lnTo>
                <a:lnTo>
                  <a:pt x="417" y="355"/>
                </a:lnTo>
                <a:lnTo>
                  <a:pt x="417" y="348"/>
                </a:lnTo>
                <a:lnTo>
                  <a:pt x="417" y="340"/>
                </a:lnTo>
                <a:lnTo>
                  <a:pt x="417" y="334"/>
                </a:lnTo>
                <a:lnTo>
                  <a:pt x="417" y="327"/>
                </a:lnTo>
                <a:lnTo>
                  <a:pt x="417" y="323"/>
                </a:lnTo>
                <a:lnTo>
                  <a:pt x="417" y="317"/>
                </a:lnTo>
                <a:lnTo>
                  <a:pt x="417" y="313"/>
                </a:lnTo>
                <a:lnTo>
                  <a:pt x="417" y="308"/>
                </a:lnTo>
                <a:lnTo>
                  <a:pt x="417" y="302"/>
                </a:lnTo>
                <a:lnTo>
                  <a:pt x="417" y="296"/>
                </a:lnTo>
                <a:lnTo>
                  <a:pt x="417" y="292"/>
                </a:lnTo>
                <a:lnTo>
                  <a:pt x="417" y="289"/>
                </a:lnTo>
                <a:lnTo>
                  <a:pt x="417" y="287"/>
                </a:lnTo>
                <a:lnTo>
                  <a:pt x="417" y="287"/>
                </a:lnTo>
                <a:lnTo>
                  <a:pt x="417" y="285"/>
                </a:lnTo>
                <a:lnTo>
                  <a:pt x="417" y="285"/>
                </a:lnTo>
                <a:lnTo>
                  <a:pt x="415" y="279"/>
                </a:lnTo>
                <a:lnTo>
                  <a:pt x="413" y="271"/>
                </a:lnTo>
                <a:lnTo>
                  <a:pt x="411" y="267"/>
                </a:lnTo>
                <a:lnTo>
                  <a:pt x="407" y="262"/>
                </a:lnTo>
                <a:lnTo>
                  <a:pt x="401" y="258"/>
                </a:lnTo>
                <a:lnTo>
                  <a:pt x="397" y="254"/>
                </a:lnTo>
                <a:lnTo>
                  <a:pt x="392" y="252"/>
                </a:lnTo>
                <a:lnTo>
                  <a:pt x="384" y="252"/>
                </a:lnTo>
                <a:lnTo>
                  <a:pt x="375" y="252"/>
                </a:lnTo>
                <a:lnTo>
                  <a:pt x="367" y="252"/>
                </a:lnTo>
                <a:lnTo>
                  <a:pt x="359" y="252"/>
                </a:lnTo>
                <a:lnTo>
                  <a:pt x="352" y="252"/>
                </a:lnTo>
                <a:lnTo>
                  <a:pt x="344" y="252"/>
                </a:lnTo>
                <a:lnTo>
                  <a:pt x="338" y="252"/>
                </a:lnTo>
                <a:lnTo>
                  <a:pt x="331" y="252"/>
                </a:lnTo>
                <a:lnTo>
                  <a:pt x="325" y="252"/>
                </a:lnTo>
                <a:lnTo>
                  <a:pt x="315" y="252"/>
                </a:lnTo>
                <a:lnTo>
                  <a:pt x="308" y="252"/>
                </a:lnTo>
                <a:lnTo>
                  <a:pt x="302" y="252"/>
                </a:lnTo>
                <a:lnTo>
                  <a:pt x="296" y="252"/>
                </a:lnTo>
                <a:lnTo>
                  <a:pt x="292" y="252"/>
                </a:lnTo>
                <a:lnTo>
                  <a:pt x="289" y="252"/>
                </a:lnTo>
                <a:lnTo>
                  <a:pt x="287" y="252"/>
                </a:lnTo>
                <a:lnTo>
                  <a:pt x="285" y="252"/>
                </a:lnTo>
                <a:lnTo>
                  <a:pt x="283" y="252"/>
                </a:lnTo>
                <a:lnTo>
                  <a:pt x="283" y="252"/>
                </a:lnTo>
                <a:lnTo>
                  <a:pt x="283" y="252"/>
                </a:lnTo>
                <a:lnTo>
                  <a:pt x="289" y="258"/>
                </a:lnTo>
                <a:lnTo>
                  <a:pt x="294" y="264"/>
                </a:lnTo>
                <a:lnTo>
                  <a:pt x="300" y="269"/>
                </a:lnTo>
                <a:lnTo>
                  <a:pt x="304" y="273"/>
                </a:lnTo>
                <a:lnTo>
                  <a:pt x="306" y="275"/>
                </a:lnTo>
                <a:lnTo>
                  <a:pt x="310" y="279"/>
                </a:lnTo>
                <a:lnTo>
                  <a:pt x="311" y="281"/>
                </a:lnTo>
                <a:lnTo>
                  <a:pt x="313" y="283"/>
                </a:lnTo>
                <a:lnTo>
                  <a:pt x="315" y="285"/>
                </a:lnTo>
                <a:lnTo>
                  <a:pt x="317" y="287"/>
                </a:lnTo>
                <a:lnTo>
                  <a:pt x="317" y="287"/>
                </a:lnTo>
                <a:lnTo>
                  <a:pt x="317" y="287"/>
                </a:lnTo>
                <a:lnTo>
                  <a:pt x="329" y="287"/>
                </a:lnTo>
                <a:lnTo>
                  <a:pt x="336" y="287"/>
                </a:lnTo>
                <a:lnTo>
                  <a:pt x="344" y="287"/>
                </a:lnTo>
                <a:lnTo>
                  <a:pt x="350" y="287"/>
                </a:lnTo>
                <a:lnTo>
                  <a:pt x="355" y="287"/>
                </a:lnTo>
                <a:lnTo>
                  <a:pt x="361" y="287"/>
                </a:lnTo>
                <a:lnTo>
                  <a:pt x="365" y="287"/>
                </a:lnTo>
                <a:lnTo>
                  <a:pt x="367" y="287"/>
                </a:lnTo>
                <a:lnTo>
                  <a:pt x="369" y="287"/>
                </a:lnTo>
                <a:lnTo>
                  <a:pt x="371" y="287"/>
                </a:lnTo>
                <a:lnTo>
                  <a:pt x="373" y="287"/>
                </a:lnTo>
                <a:lnTo>
                  <a:pt x="373" y="287"/>
                </a:lnTo>
                <a:lnTo>
                  <a:pt x="375" y="287"/>
                </a:lnTo>
                <a:lnTo>
                  <a:pt x="375" y="287"/>
                </a:lnTo>
                <a:lnTo>
                  <a:pt x="376" y="289"/>
                </a:lnTo>
                <a:lnTo>
                  <a:pt x="378" y="290"/>
                </a:lnTo>
                <a:lnTo>
                  <a:pt x="380" y="292"/>
                </a:lnTo>
                <a:lnTo>
                  <a:pt x="380" y="296"/>
                </a:lnTo>
                <a:lnTo>
                  <a:pt x="380" y="304"/>
                </a:lnTo>
                <a:lnTo>
                  <a:pt x="380" y="310"/>
                </a:lnTo>
                <a:lnTo>
                  <a:pt x="380" y="323"/>
                </a:lnTo>
                <a:lnTo>
                  <a:pt x="380" y="334"/>
                </a:lnTo>
                <a:lnTo>
                  <a:pt x="380" y="344"/>
                </a:lnTo>
                <a:lnTo>
                  <a:pt x="380" y="352"/>
                </a:lnTo>
                <a:lnTo>
                  <a:pt x="380" y="359"/>
                </a:lnTo>
                <a:lnTo>
                  <a:pt x="380" y="365"/>
                </a:lnTo>
                <a:lnTo>
                  <a:pt x="380" y="369"/>
                </a:lnTo>
                <a:lnTo>
                  <a:pt x="380" y="373"/>
                </a:lnTo>
                <a:lnTo>
                  <a:pt x="380" y="376"/>
                </a:lnTo>
                <a:lnTo>
                  <a:pt x="380" y="378"/>
                </a:lnTo>
                <a:lnTo>
                  <a:pt x="380" y="378"/>
                </a:lnTo>
                <a:lnTo>
                  <a:pt x="380" y="380"/>
                </a:lnTo>
                <a:lnTo>
                  <a:pt x="380" y="380"/>
                </a:lnTo>
                <a:lnTo>
                  <a:pt x="380" y="380"/>
                </a:lnTo>
                <a:lnTo>
                  <a:pt x="373" y="380"/>
                </a:lnTo>
                <a:lnTo>
                  <a:pt x="365" y="380"/>
                </a:lnTo>
                <a:lnTo>
                  <a:pt x="353" y="380"/>
                </a:lnTo>
                <a:lnTo>
                  <a:pt x="342" y="380"/>
                </a:lnTo>
                <a:lnTo>
                  <a:pt x="331" y="380"/>
                </a:lnTo>
                <a:lnTo>
                  <a:pt x="323" y="380"/>
                </a:lnTo>
                <a:lnTo>
                  <a:pt x="317" y="380"/>
                </a:lnTo>
                <a:lnTo>
                  <a:pt x="311" y="380"/>
                </a:lnTo>
                <a:lnTo>
                  <a:pt x="306" y="380"/>
                </a:lnTo>
                <a:lnTo>
                  <a:pt x="302" y="380"/>
                </a:lnTo>
                <a:lnTo>
                  <a:pt x="300" y="380"/>
                </a:lnTo>
                <a:lnTo>
                  <a:pt x="298" y="380"/>
                </a:lnTo>
                <a:lnTo>
                  <a:pt x="296" y="380"/>
                </a:lnTo>
                <a:lnTo>
                  <a:pt x="296" y="380"/>
                </a:lnTo>
                <a:lnTo>
                  <a:pt x="296" y="380"/>
                </a:lnTo>
                <a:lnTo>
                  <a:pt x="296" y="380"/>
                </a:lnTo>
                <a:lnTo>
                  <a:pt x="292" y="380"/>
                </a:lnTo>
                <a:lnTo>
                  <a:pt x="290" y="378"/>
                </a:lnTo>
                <a:lnTo>
                  <a:pt x="289" y="376"/>
                </a:lnTo>
                <a:lnTo>
                  <a:pt x="289" y="373"/>
                </a:lnTo>
                <a:lnTo>
                  <a:pt x="289" y="363"/>
                </a:lnTo>
                <a:lnTo>
                  <a:pt x="289" y="353"/>
                </a:lnTo>
                <a:lnTo>
                  <a:pt x="289" y="344"/>
                </a:lnTo>
                <a:lnTo>
                  <a:pt x="289" y="338"/>
                </a:lnTo>
                <a:lnTo>
                  <a:pt x="289" y="332"/>
                </a:lnTo>
                <a:lnTo>
                  <a:pt x="289" y="327"/>
                </a:lnTo>
                <a:lnTo>
                  <a:pt x="289" y="323"/>
                </a:lnTo>
                <a:lnTo>
                  <a:pt x="289" y="319"/>
                </a:lnTo>
                <a:lnTo>
                  <a:pt x="289" y="317"/>
                </a:lnTo>
                <a:lnTo>
                  <a:pt x="289" y="315"/>
                </a:lnTo>
                <a:lnTo>
                  <a:pt x="289" y="313"/>
                </a:lnTo>
                <a:lnTo>
                  <a:pt x="289" y="313"/>
                </a:lnTo>
                <a:lnTo>
                  <a:pt x="289" y="311"/>
                </a:lnTo>
                <a:lnTo>
                  <a:pt x="289" y="311"/>
                </a:lnTo>
                <a:lnTo>
                  <a:pt x="289" y="311"/>
                </a:lnTo>
                <a:lnTo>
                  <a:pt x="289" y="311"/>
                </a:lnTo>
                <a:close/>
              </a:path>
            </a:pathLst>
          </a:custGeom>
          <a:solidFill>
            <a:srgbClr val="006DD6"/>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77" name="Rectangle 76"/>
          <p:cNvSpPr/>
          <p:nvPr/>
        </p:nvSpPr>
        <p:spPr>
          <a:xfrm>
            <a:off x="251079" y="2229623"/>
            <a:ext cx="3143999" cy="4285477"/>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defTabSz="932597"/>
            <a:endParaRPr lang="en-US" sz="1224" dirty="0" err="1">
              <a:solidFill>
                <a:prstClr val="white"/>
              </a:solidFill>
            </a:endParaRPr>
          </a:p>
        </p:txBody>
      </p:sp>
      <p:sp>
        <p:nvSpPr>
          <p:cNvPr id="80" name="Freeform 79"/>
          <p:cNvSpPr>
            <a:spLocks noChangeAspect="1"/>
          </p:cNvSpPr>
          <p:nvPr/>
        </p:nvSpPr>
        <p:spPr bwMode="auto">
          <a:xfrm>
            <a:off x="3169060" y="1624784"/>
            <a:ext cx="7820580" cy="4890316"/>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gradFill flip="none" rotWithShape="1">
            <a:gsLst>
              <a:gs pos="50000">
                <a:srgbClr val="5EB6DA"/>
              </a:gs>
              <a:gs pos="50000">
                <a:srgbClr val="3999C6"/>
              </a:gs>
            </a:gsLst>
            <a:lin ang="8100000" scaled="1"/>
            <a:tileRect/>
          </a:gradFill>
          <a:ln>
            <a:noFill/>
            <a:headEnd type="none" w="med" len="med"/>
            <a:tailEnd type="none" w="med" len="med"/>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p:cNvSpPr/>
          <p:nvPr/>
        </p:nvSpPr>
        <p:spPr>
          <a:xfrm>
            <a:off x="4924989" y="2979256"/>
            <a:ext cx="3291025" cy="557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3672" dirty="0">
              <a:solidFill>
                <a:srgbClr val="0078D7"/>
              </a:solidFill>
              <a:latin typeface="Segoe UI Light"/>
              <a:cs typeface="Segoe UI" panose="020B0502040204020203" pitchFamily="34" charset="0"/>
            </a:endParaRPr>
          </a:p>
        </p:txBody>
      </p:sp>
      <p:sp>
        <p:nvSpPr>
          <p:cNvPr id="82" name="Rectangle 81"/>
          <p:cNvSpPr/>
          <p:nvPr/>
        </p:nvSpPr>
        <p:spPr>
          <a:xfrm>
            <a:off x="4726709" y="2642630"/>
            <a:ext cx="4763314" cy="5462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5507" dirty="0">
                <a:solidFill>
                  <a:srgbClr val="FFFFFF"/>
                </a:solidFill>
                <a:latin typeface="Segoe UI Light"/>
                <a:cs typeface="Segoe UI" panose="020B0502040204020203" pitchFamily="34" charset="0"/>
              </a:rPr>
              <a:t>Azure IoT Suite</a:t>
            </a:r>
          </a:p>
        </p:txBody>
      </p:sp>
      <p:sp>
        <p:nvSpPr>
          <p:cNvPr id="107" name="Rectangle 106"/>
          <p:cNvSpPr/>
          <p:nvPr/>
        </p:nvSpPr>
        <p:spPr>
          <a:xfrm>
            <a:off x="8454158" y="5956476"/>
            <a:ext cx="1999137" cy="307777"/>
          </a:xfrm>
          <a:prstGeom prst="rect">
            <a:avLst/>
          </a:prstGeom>
        </p:spPr>
        <p:txBody>
          <a:bodyPr wrap="none" anchor="ctr">
            <a:spAutoFit/>
          </a:bodyPr>
          <a:lstStyle/>
          <a:p>
            <a:pPr algn="ctr" defTabSz="932290" fontAlgn="base">
              <a:spcBef>
                <a:spcPct val="0"/>
              </a:spcBef>
            </a:pPr>
            <a:r>
              <a:rPr lang="en-US" sz="1400" spc="-31" dirty="0">
                <a:solidFill>
                  <a:srgbClr val="FFFFFF"/>
                </a:solidFill>
                <a:latin typeface="Segoe UI Semibold" panose="020B0702040204020203" pitchFamily="34" charset="0"/>
              </a:rPr>
              <a:t>Predictive Maintenance</a:t>
            </a:r>
          </a:p>
        </p:txBody>
      </p:sp>
      <p:sp>
        <p:nvSpPr>
          <p:cNvPr id="108" name="Rectangle 107"/>
          <p:cNvSpPr/>
          <p:nvPr/>
        </p:nvSpPr>
        <p:spPr>
          <a:xfrm>
            <a:off x="4737617" y="5956476"/>
            <a:ext cx="2168499" cy="307777"/>
          </a:xfrm>
          <a:prstGeom prst="rect">
            <a:avLst/>
          </a:prstGeom>
        </p:spPr>
        <p:txBody>
          <a:bodyPr wrap="square" anchor="ctr">
            <a:spAutoFit/>
          </a:bodyPr>
          <a:lstStyle/>
          <a:p>
            <a:pPr algn="ctr" defTabSz="932290" fontAlgn="base">
              <a:spcBef>
                <a:spcPct val="0"/>
              </a:spcBef>
            </a:pPr>
            <a:r>
              <a:rPr lang="en-US" sz="1400" spc="-31" dirty="0">
                <a:solidFill>
                  <a:srgbClr val="FFFFFF"/>
                </a:solidFill>
                <a:latin typeface="Segoe UI Semibold" panose="020B0702040204020203" pitchFamily="34" charset="0"/>
              </a:rPr>
              <a:t>Remote Monitoring </a:t>
            </a:r>
          </a:p>
        </p:txBody>
      </p:sp>
      <p:sp>
        <p:nvSpPr>
          <p:cNvPr id="109" name="Rectangle 108"/>
          <p:cNvSpPr/>
          <p:nvPr/>
        </p:nvSpPr>
        <p:spPr>
          <a:xfrm>
            <a:off x="6680951" y="5956476"/>
            <a:ext cx="1734514" cy="307777"/>
          </a:xfrm>
          <a:prstGeom prst="rect">
            <a:avLst/>
          </a:prstGeom>
        </p:spPr>
        <p:txBody>
          <a:bodyPr wrap="none" anchor="ctr">
            <a:spAutoFit/>
          </a:bodyPr>
          <a:lstStyle/>
          <a:p>
            <a:pPr algn="ctr" defTabSz="932290" fontAlgn="base">
              <a:spcBef>
                <a:spcPct val="0"/>
              </a:spcBef>
            </a:pPr>
            <a:r>
              <a:rPr lang="en-US" sz="1400" spc="-31" dirty="0">
                <a:solidFill>
                  <a:srgbClr val="FFFFFF"/>
                </a:solidFill>
                <a:latin typeface="Segoe UI Semibold" panose="020B0702040204020203" pitchFamily="34" charset="0"/>
              </a:rPr>
              <a:t>Asset Management </a:t>
            </a:r>
          </a:p>
        </p:txBody>
      </p:sp>
      <p:sp>
        <p:nvSpPr>
          <p:cNvPr id="113" name="Rectangle 112"/>
          <p:cNvSpPr/>
          <p:nvPr/>
        </p:nvSpPr>
        <p:spPr>
          <a:xfrm>
            <a:off x="10453295" y="6141024"/>
            <a:ext cx="1893788" cy="523220"/>
          </a:xfrm>
          <a:prstGeom prst="rect">
            <a:avLst/>
          </a:prstGeom>
        </p:spPr>
        <p:txBody>
          <a:bodyPr wrap="none">
            <a:spAutoFit/>
          </a:bodyPr>
          <a:lstStyle/>
          <a:p>
            <a:pPr defTabSz="932290" fontAlgn="base">
              <a:spcBef>
                <a:spcPct val="0"/>
              </a:spcBef>
            </a:pPr>
            <a:r>
              <a:rPr lang="en-US" sz="2800" spc="-31" dirty="0">
                <a:solidFill>
                  <a:srgbClr val="2EAFE5"/>
                </a:solidFill>
                <a:latin typeface="Segoe UI Light"/>
              </a:rPr>
              <a:t>And more…</a:t>
            </a:r>
          </a:p>
        </p:txBody>
      </p:sp>
      <p:sp>
        <p:nvSpPr>
          <p:cNvPr id="115" name="Rectangle 114"/>
          <p:cNvSpPr/>
          <p:nvPr/>
        </p:nvSpPr>
        <p:spPr>
          <a:xfrm>
            <a:off x="3712168" y="5111202"/>
            <a:ext cx="2018327" cy="9861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lnSpc>
                <a:spcPct val="90000"/>
              </a:lnSpc>
            </a:pPr>
            <a:r>
              <a:rPr lang="en-US" sz="2000" dirty="0">
                <a:solidFill>
                  <a:srgbClr val="FFFFFF"/>
                </a:solidFill>
                <a:latin typeface="Segoe UI Light"/>
                <a:cs typeface="Segoe UI" panose="020B0502040204020203" pitchFamily="34" charset="0"/>
              </a:rPr>
              <a:t>Addresses</a:t>
            </a:r>
          </a:p>
          <a:p>
            <a:pPr defTabSz="932597">
              <a:lnSpc>
                <a:spcPct val="90000"/>
              </a:lnSpc>
            </a:pPr>
            <a:r>
              <a:rPr lang="en-US" sz="2000" dirty="0">
                <a:solidFill>
                  <a:srgbClr val="FFFFFF"/>
                </a:solidFill>
                <a:latin typeface="Segoe UI Light"/>
                <a:cs typeface="Segoe UI" panose="020B0502040204020203" pitchFamily="34" charset="0"/>
              </a:rPr>
              <a:t>common scenarios:</a:t>
            </a:r>
          </a:p>
        </p:txBody>
      </p:sp>
      <p:sp>
        <p:nvSpPr>
          <p:cNvPr id="104" name="Rectangle 103"/>
          <p:cNvSpPr/>
          <p:nvPr/>
        </p:nvSpPr>
        <p:spPr>
          <a:xfrm>
            <a:off x="3773033" y="3922370"/>
            <a:ext cx="1868585" cy="9861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lnSpc>
                <a:spcPct val="90000"/>
              </a:lnSpc>
            </a:pPr>
            <a:r>
              <a:rPr lang="en-US" sz="2000" dirty="0">
                <a:solidFill>
                  <a:srgbClr val="FFFFFF"/>
                </a:solidFill>
                <a:latin typeface="Segoe UI Light"/>
                <a:cs typeface="Segoe UI" panose="020B0502040204020203" pitchFamily="34" charset="0"/>
              </a:rPr>
              <a:t>Enables </a:t>
            </a:r>
            <a:br>
              <a:rPr lang="en-US" sz="2000" dirty="0">
                <a:solidFill>
                  <a:srgbClr val="FFFFFF"/>
                </a:solidFill>
                <a:latin typeface="Segoe UI Light"/>
                <a:cs typeface="Segoe UI" panose="020B0502040204020203" pitchFamily="34" charset="0"/>
              </a:rPr>
            </a:br>
            <a:r>
              <a:rPr lang="en-US" sz="2000" dirty="0">
                <a:solidFill>
                  <a:srgbClr val="FFFFFF"/>
                </a:solidFill>
                <a:latin typeface="Segoe UI Light"/>
                <a:cs typeface="Segoe UI" panose="020B0502040204020203" pitchFamily="34" charset="0"/>
              </a:rPr>
              <a:t>you to</a:t>
            </a:r>
          </a:p>
        </p:txBody>
      </p:sp>
      <p:sp>
        <p:nvSpPr>
          <p:cNvPr id="86" name="Freeform 85"/>
          <p:cNvSpPr>
            <a:spLocks/>
          </p:cNvSpPr>
          <p:nvPr/>
        </p:nvSpPr>
        <p:spPr bwMode="black">
          <a:xfrm>
            <a:off x="6332752" y="4182421"/>
            <a:ext cx="317478" cy="23265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bg2"/>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solidFill>
                <a:prstClr val="black"/>
              </a:solidFill>
            </a:endParaRPr>
          </a:p>
        </p:txBody>
      </p:sp>
      <p:sp>
        <p:nvSpPr>
          <p:cNvPr id="87" name="Freeform 86"/>
          <p:cNvSpPr>
            <a:spLocks/>
          </p:cNvSpPr>
          <p:nvPr/>
        </p:nvSpPr>
        <p:spPr bwMode="black">
          <a:xfrm>
            <a:off x="8338075" y="4182421"/>
            <a:ext cx="317478" cy="23265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bg2"/>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836">
              <a:solidFill>
                <a:prstClr val="black"/>
              </a:solidFill>
            </a:endParaRPr>
          </a:p>
        </p:txBody>
      </p:sp>
      <p:sp>
        <p:nvSpPr>
          <p:cNvPr id="98" name="Rectangle 97"/>
          <p:cNvSpPr/>
          <p:nvPr/>
        </p:nvSpPr>
        <p:spPr>
          <a:xfrm>
            <a:off x="7063396" y="4486732"/>
            <a:ext cx="969624" cy="307777"/>
          </a:xfrm>
          <a:prstGeom prst="rect">
            <a:avLst/>
          </a:prstGeom>
        </p:spPr>
        <p:txBody>
          <a:bodyPr wrap="none">
            <a:spAutoFit/>
          </a:bodyPr>
          <a:lstStyle/>
          <a:p>
            <a:pPr algn="ctr" defTabSz="932597"/>
            <a:r>
              <a:rPr lang="en-US" sz="1400" spc="-31" dirty="0">
                <a:solidFill>
                  <a:srgbClr val="FFFFFF"/>
                </a:solidFill>
                <a:latin typeface="Segoe UI Semibold" panose="020B0702040204020203" pitchFamily="34" charset="0"/>
              </a:rPr>
              <a:t>Mine data</a:t>
            </a:r>
          </a:p>
        </p:txBody>
      </p:sp>
      <p:grpSp>
        <p:nvGrpSpPr>
          <p:cNvPr id="99" name="Group 98"/>
          <p:cNvGrpSpPr/>
          <p:nvPr/>
        </p:nvGrpSpPr>
        <p:grpSpPr>
          <a:xfrm>
            <a:off x="7017145" y="3909017"/>
            <a:ext cx="1062126" cy="622844"/>
            <a:chOff x="3247547" y="3536524"/>
            <a:chExt cx="1991936" cy="1168094"/>
          </a:xfrm>
        </p:grpSpPr>
        <p:sp>
          <p:nvSpPr>
            <p:cNvPr id="105" name="Freeform 104"/>
            <p:cNvSpPr/>
            <p:nvPr/>
          </p:nvSpPr>
          <p:spPr>
            <a:xfrm>
              <a:off x="3247547" y="3536524"/>
              <a:ext cx="1991936" cy="1168094"/>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93260" bIns="93260" rtlCol="0" anchor="b"/>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45640" fontAlgn="base">
                <a:spcBef>
                  <a:spcPct val="0"/>
                </a:spcBef>
                <a:spcAft>
                  <a:spcPct val="0"/>
                </a:spcAft>
              </a:pPr>
              <a:endParaRPr lang="en-US" sz="1428" spc="-31" dirty="0">
                <a:solidFill>
                  <a:srgbClr val="002050"/>
                </a:solidFill>
                <a:ea typeface="Segoe UI" pitchFamily="34" charset="0"/>
                <a:cs typeface="Segoe UI" pitchFamily="34" charset="0"/>
              </a:endParaRPr>
            </a:p>
          </p:txBody>
        </p:sp>
        <p:sp>
          <p:nvSpPr>
            <p:cNvPr id="106" name="Freeform 81"/>
            <p:cNvSpPr>
              <a:spLocks noEditPoints="1"/>
            </p:cNvSpPr>
            <p:nvPr/>
          </p:nvSpPr>
          <p:spPr bwMode="black">
            <a:xfrm>
              <a:off x="3900003" y="3963476"/>
              <a:ext cx="809626" cy="450620"/>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bg1"/>
            </a:solidFill>
            <a:ln>
              <a:noFill/>
            </a:ln>
          </p:spPr>
          <p:txBody>
            <a:bodyPr vert="horz" wrap="square" lIns="83943" tIns="41972" rIns="83943" bIns="41972" numCol="1" anchor="t" anchorCtr="0" compatLnSpc="1">
              <a:prstTxWarp prst="textNoShape">
                <a:avLst/>
              </a:prstTxWarp>
            </a:bodyPr>
            <a:lstStyle/>
            <a:p>
              <a:pPr defTabSz="1109758"/>
              <a:endParaRPr lang="en-US" sz="1428" spc="-31">
                <a:solidFill>
                  <a:srgbClr val="002050"/>
                </a:solidFill>
              </a:endParaRPr>
            </a:p>
          </p:txBody>
        </p:sp>
      </p:grpSp>
      <p:sp>
        <p:nvSpPr>
          <p:cNvPr id="100" name="Rectangle 99"/>
          <p:cNvSpPr/>
          <p:nvPr/>
        </p:nvSpPr>
        <p:spPr>
          <a:xfrm>
            <a:off x="8927044" y="4486732"/>
            <a:ext cx="1053365" cy="307777"/>
          </a:xfrm>
          <a:prstGeom prst="rect">
            <a:avLst/>
          </a:prstGeom>
        </p:spPr>
        <p:txBody>
          <a:bodyPr wrap="none">
            <a:spAutoFit/>
          </a:bodyPr>
          <a:lstStyle/>
          <a:p>
            <a:pPr algn="ctr" defTabSz="932597"/>
            <a:r>
              <a:rPr lang="en-US" sz="1400" spc="-31" dirty="0">
                <a:solidFill>
                  <a:srgbClr val="FFFFFF"/>
                </a:solidFill>
                <a:latin typeface="Segoe UI Semibold" panose="020B0702040204020203" pitchFamily="34" charset="0"/>
              </a:rPr>
              <a:t>Take action</a:t>
            </a:r>
          </a:p>
        </p:txBody>
      </p:sp>
      <p:sp>
        <p:nvSpPr>
          <p:cNvPr id="102" name="Rectangle 101"/>
          <p:cNvSpPr/>
          <p:nvPr/>
        </p:nvSpPr>
        <p:spPr>
          <a:xfrm>
            <a:off x="4952324" y="4486732"/>
            <a:ext cx="1336070" cy="307777"/>
          </a:xfrm>
          <a:prstGeom prst="rect">
            <a:avLst/>
          </a:prstGeom>
        </p:spPr>
        <p:txBody>
          <a:bodyPr wrap="none">
            <a:spAutoFit/>
          </a:bodyPr>
          <a:lstStyle/>
          <a:p>
            <a:pPr algn="ctr" defTabSz="932597"/>
            <a:r>
              <a:rPr lang="en-US" sz="1400" spc="-31" dirty="0">
                <a:solidFill>
                  <a:srgbClr val="FFFFFF"/>
                </a:solidFill>
                <a:latin typeface="Segoe UI Semibold" panose="020B0702040204020203" pitchFamily="34" charset="0"/>
              </a:rPr>
              <a:t>Connect assets</a:t>
            </a:r>
          </a:p>
        </p:txBody>
      </p:sp>
      <p:grpSp>
        <p:nvGrpSpPr>
          <p:cNvPr id="31" name="Group 30"/>
          <p:cNvGrpSpPr/>
          <p:nvPr/>
        </p:nvGrpSpPr>
        <p:grpSpPr>
          <a:xfrm>
            <a:off x="5231855" y="3407879"/>
            <a:ext cx="777009" cy="1096946"/>
            <a:chOff x="5831103" y="3630867"/>
            <a:chExt cx="777009" cy="1096946"/>
          </a:xfrm>
        </p:grpSpPr>
        <p:grpSp>
          <p:nvGrpSpPr>
            <p:cNvPr id="30" name="Group 29"/>
            <p:cNvGrpSpPr/>
            <p:nvPr/>
          </p:nvGrpSpPr>
          <p:grpSpPr>
            <a:xfrm>
              <a:off x="5831103" y="4310720"/>
              <a:ext cx="777009" cy="417093"/>
              <a:chOff x="5831103" y="4310720"/>
              <a:chExt cx="777009" cy="417093"/>
            </a:xfrm>
          </p:grpSpPr>
          <p:pic>
            <p:nvPicPr>
              <p:cNvPr id="78" name="Picture 77"/>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108817" y="4310720"/>
                <a:ext cx="221581" cy="417093"/>
              </a:xfrm>
              <a:prstGeom prst="rect">
                <a:avLst/>
              </a:prstGeom>
            </p:spPr>
          </p:pic>
          <p:pic>
            <p:nvPicPr>
              <p:cNvPr id="79" name="Picture 78"/>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5831103" y="4310720"/>
                <a:ext cx="221581" cy="417093"/>
              </a:xfrm>
              <a:prstGeom prst="rect">
                <a:avLst/>
              </a:prstGeom>
            </p:spPr>
          </p:pic>
          <p:pic>
            <p:nvPicPr>
              <p:cNvPr id="85" name="Picture 84"/>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386531" y="4310720"/>
                <a:ext cx="221581" cy="417093"/>
              </a:xfrm>
              <a:prstGeom prst="rect">
                <a:avLst/>
              </a:prstGeom>
            </p:spPr>
          </p:pic>
        </p:grpSp>
        <p:pic>
          <p:nvPicPr>
            <p:cNvPr id="75" name="Picture 74"/>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5896656" y="3630867"/>
              <a:ext cx="645903" cy="392962"/>
            </a:xfrm>
            <a:prstGeom prst="rect">
              <a:avLst/>
            </a:prstGeom>
          </p:spPr>
        </p:pic>
        <p:sp>
          <p:nvSpPr>
            <p:cNvPr id="126" name="Freeform 125"/>
            <p:cNvSpPr/>
            <p:nvPr/>
          </p:nvSpPr>
          <p:spPr bwMode="auto">
            <a:xfrm>
              <a:off x="5925936" y="4017105"/>
              <a:ext cx="587342" cy="284689"/>
            </a:xfrm>
            <a:custGeom>
              <a:avLst/>
              <a:gdLst>
                <a:gd name="connsiteX0" fmla="*/ 384201 w 722682"/>
                <a:gd name="connsiteY0" fmla="*/ 256138 h 350289"/>
                <a:gd name="connsiteX1" fmla="*/ 384201 w 722682"/>
                <a:gd name="connsiteY1" fmla="*/ 336591 h 350289"/>
                <a:gd name="connsiteX2" fmla="*/ 338482 w 722682"/>
                <a:gd name="connsiteY2" fmla="*/ 336591 h 350289"/>
                <a:gd name="connsiteX3" fmla="*/ 338482 w 722682"/>
                <a:gd name="connsiteY3" fmla="*/ 256384 h 350289"/>
                <a:gd name="connsiteX4" fmla="*/ 360731 w 722682"/>
                <a:gd name="connsiteY4" fmla="*/ 260876 h 350289"/>
                <a:gd name="connsiteX5" fmla="*/ 421747 w 722682"/>
                <a:gd name="connsiteY5" fmla="*/ 178194 h 350289"/>
                <a:gd name="connsiteX6" fmla="*/ 616857 w 722682"/>
                <a:gd name="connsiteY6" fmla="*/ 178194 h 350289"/>
                <a:gd name="connsiteX7" fmla="*/ 722682 w 722682"/>
                <a:gd name="connsiteY7" fmla="*/ 284019 h 350289"/>
                <a:gd name="connsiteX8" fmla="*/ 722682 w 722682"/>
                <a:gd name="connsiteY8" fmla="*/ 350289 h 350289"/>
                <a:gd name="connsiteX9" fmla="*/ 678203 w 722682"/>
                <a:gd name="connsiteY9" fmla="*/ 350289 h 350289"/>
                <a:gd name="connsiteX10" fmla="*/ 678203 w 722682"/>
                <a:gd name="connsiteY10" fmla="*/ 288490 h 350289"/>
                <a:gd name="connsiteX11" fmla="*/ 605284 w 722682"/>
                <a:gd name="connsiteY11" fmla="*/ 215571 h 350289"/>
                <a:gd name="connsiteX12" fmla="*/ 418957 w 722682"/>
                <a:gd name="connsiteY12" fmla="*/ 215571 h 350289"/>
                <a:gd name="connsiteX13" fmla="*/ 428093 w 722682"/>
                <a:gd name="connsiteY13" fmla="*/ 193514 h 350289"/>
                <a:gd name="connsiteX14" fmla="*/ 105825 w 722682"/>
                <a:gd name="connsiteY14" fmla="*/ 178194 h 350289"/>
                <a:gd name="connsiteX15" fmla="*/ 299715 w 722682"/>
                <a:gd name="connsiteY15" fmla="*/ 178194 h 350289"/>
                <a:gd name="connsiteX16" fmla="*/ 293369 w 722682"/>
                <a:gd name="connsiteY16" fmla="*/ 193514 h 350289"/>
                <a:gd name="connsiteX17" fmla="*/ 302506 w 722682"/>
                <a:gd name="connsiteY17" fmla="*/ 215571 h 350289"/>
                <a:gd name="connsiteX18" fmla="*/ 117398 w 722682"/>
                <a:gd name="connsiteY18" fmla="*/ 215571 h 350289"/>
                <a:gd name="connsiteX19" fmla="*/ 44479 w 722682"/>
                <a:gd name="connsiteY19" fmla="*/ 288490 h 350289"/>
                <a:gd name="connsiteX20" fmla="*/ 44479 w 722682"/>
                <a:gd name="connsiteY20" fmla="*/ 350289 h 350289"/>
                <a:gd name="connsiteX21" fmla="*/ 0 w 722682"/>
                <a:gd name="connsiteY21" fmla="*/ 350289 h 350289"/>
                <a:gd name="connsiteX22" fmla="*/ 0 w 722682"/>
                <a:gd name="connsiteY22" fmla="*/ 284019 h 350289"/>
                <a:gd name="connsiteX23" fmla="*/ 105825 w 722682"/>
                <a:gd name="connsiteY23" fmla="*/ 178194 h 350289"/>
                <a:gd name="connsiteX24" fmla="*/ 338482 w 722682"/>
                <a:gd name="connsiteY24" fmla="*/ 0 h 350289"/>
                <a:gd name="connsiteX25" fmla="*/ 384201 w 722682"/>
                <a:gd name="connsiteY25" fmla="*/ 0 h 350289"/>
                <a:gd name="connsiteX26" fmla="*/ 384201 w 722682"/>
                <a:gd name="connsiteY26" fmla="*/ 130891 h 350289"/>
                <a:gd name="connsiteX27" fmla="*/ 383890 w 722682"/>
                <a:gd name="connsiteY27" fmla="*/ 130828 h 350289"/>
                <a:gd name="connsiteX28" fmla="*/ 400696 w 722682"/>
                <a:gd name="connsiteY28" fmla="*/ 142159 h 350289"/>
                <a:gd name="connsiteX29" fmla="*/ 416997 w 722682"/>
                <a:gd name="connsiteY29" fmla="*/ 181513 h 350289"/>
                <a:gd name="connsiteX30" fmla="*/ 361342 w 722682"/>
                <a:gd name="connsiteY30" fmla="*/ 237168 h 350289"/>
                <a:gd name="connsiteX31" fmla="*/ 305687 w 722682"/>
                <a:gd name="connsiteY31" fmla="*/ 181513 h 350289"/>
                <a:gd name="connsiteX32" fmla="*/ 321988 w 722682"/>
                <a:gd name="connsiteY32" fmla="*/ 142159 h 350289"/>
                <a:gd name="connsiteX33" fmla="*/ 339318 w 722682"/>
                <a:gd name="connsiteY33" fmla="*/ 130475 h 350289"/>
                <a:gd name="connsiteX34" fmla="*/ 338482 w 722682"/>
                <a:gd name="connsiteY34" fmla="*/ 130644 h 35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22682" h="350289">
                  <a:moveTo>
                    <a:pt x="384201" y="256138"/>
                  </a:moveTo>
                  <a:lnTo>
                    <a:pt x="384201" y="336591"/>
                  </a:lnTo>
                  <a:lnTo>
                    <a:pt x="338482" y="336591"/>
                  </a:lnTo>
                  <a:lnTo>
                    <a:pt x="338482" y="256384"/>
                  </a:lnTo>
                  <a:lnTo>
                    <a:pt x="360731" y="260876"/>
                  </a:lnTo>
                  <a:close/>
                  <a:moveTo>
                    <a:pt x="421747" y="178194"/>
                  </a:moveTo>
                  <a:lnTo>
                    <a:pt x="616857" y="178194"/>
                  </a:lnTo>
                  <a:cubicBezTo>
                    <a:pt x="675303" y="178194"/>
                    <a:pt x="722682" y="225573"/>
                    <a:pt x="722682" y="284019"/>
                  </a:cubicBezTo>
                  <a:lnTo>
                    <a:pt x="722682" y="350289"/>
                  </a:lnTo>
                  <a:lnTo>
                    <a:pt x="678203" y="350289"/>
                  </a:lnTo>
                  <a:lnTo>
                    <a:pt x="678203" y="288490"/>
                  </a:lnTo>
                  <a:cubicBezTo>
                    <a:pt x="678203" y="248218"/>
                    <a:pt x="645556" y="215571"/>
                    <a:pt x="605284" y="215571"/>
                  </a:cubicBezTo>
                  <a:lnTo>
                    <a:pt x="418957" y="215571"/>
                  </a:lnTo>
                  <a:lnTo>
                    <a:pt x="428093" y="193514"/>
                  </a:lnTo>
                  <a:close/>
                  <a:moveTo>
                    <a:pt x="105825" y="178194"/>
                  </a:moveTo>
                  <a:lnTo>
                    <a:pt x="299715" y="178194"/>
                  </a:lnTo>
                  <a:lnTo>
                    <a:pt x="293369" y="193514"/>
                  </a:lnTo>
                  <a:lnTo>
                    <a:pt x="302506" y="215571"/>
                  </a:lnTo>
                  <a:lnTo>
                    <a:pt x="117398" y="215571"/>
                  </a:lnTo>
                  <a:cubicBezTo>
                    <a:pt x="77126" y="215571"/>
                    <a:pt x="44479" y="248218"/>
                    <a:pt x="44479" y="288490"/>
                  </a:cubicBezTo>
                  <a:lnTo>
                    <a:pt x="44479" y="350289"/>
                  </a:lnTo>
                  <a:lnTo>
                    <a:pt x="0" y="350289"/>
                  </a:lnTo>
                  <a:lnTo>
                    <a:pt x="0" y="284019"/>
                  </a:lnTo>
                  <a:cubicBezTo>
                    <a:pt x="0" y="225573"/>
                    <a:pt x="47379" y="178194"/>
                    <a:pt x="105825" y="178194"/>
                  </a:cubicBezTo>
                  <a:close/>
                  <a:moveTo>
                    <a:pt x="338482" y="0"/>
                  </a:moveTo>
                  <a:lnTo>
                    <a:pt x="384201" y="0"/>
                  </a:lnTo>
                  <a:lnTo>
                    <a:pt x="384201" y="130891"/>
                  </a:lnTo>
                  <a:lnTo>
                    <a:pt x="383890" y="130828"/>
                  </a:lnTo>
                  <a:lnTo>
                    <a:pt x="400696" y="142159"/>
                  </a:lnTo>
                  <a:cubicBezTo>
                    <a:pt x="410768" y="152231"/>
                    <a:pt x="416997" y="166145"/>
                    <a:pt x="416997" y="181513"/>
                  </a:cubicBezTo>
                  <a:cubicBezTo>
                    <a:pt x="416997" y="212250"/>
                    <a:pt x="392079" y="237168"/>
                    <a:pt x="361342" y="237168"/>
                  </a:cubicBezTo>
                  <a:cubicBezTo>
                    <a:pt x="330605" y="237168"/>
                    <a:pt x="305687" y="212250"/>
                    <a:pt x="305687" y="181513"/>
                  </a:cubicBezTo>
                  <a:cubicBezTo>
                    <a:pt x="305687" y="166145"/>
                    <a:pt x="311917" y="152231"/>
                    <a:pt x="321988" y="142159"/>
                  </a:cubicBezTo>
                  <a:lnTo>
                    <a:pt x="339318" y="130475"/>
                  </a:lnTo>
                  <a:lnTo>
                    <a:pt x="338482" y="130644"/>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27" name="Picture 126"/>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9184315" y="3520192"/>
            <a:ext cx="538823" cy="1029291"/>
          </a:xfrm>
          <a:prstGeom prst="rect">
            <a:avLst/>
          </a:prstGeom>
        </p:spPr>
      </p:pic>
      <p:grpSp>
        <p:nvGrpSpPr>
          <p:cNvPr id="137" name="Group 136"/>
          <p:cNvGrpSpPr/>
          <p:nvPr/>
        </p:nvGrpSpPr>
        <p:grpSpPr>
          <a:xfrm>
            <a:off x="5164873" y="4927634"/>
            <a:ext cx="910973" cy="910974"/>
            <a:chOff x="2835703" y="1466154"/>
            <a:chExt cx="3733800" cy="3733800"/>
          </a:xfrm>
        </p:grpSpPr>
        <p:sp>
          <p:nvSpPr>
            <p:cNvPr id="139" name="Oval 138"/>
            <p:cNvSpPr/>
            <p:nvPr/>
          </p:nvSpPr>
          <p:spPr>
            <a:xfrm>
              <a:off x="2835703" y="1466154"/>
              <a:ext cx="3733800" cy="3733800"/>
            </a:xfrm>
            <a:prstGeom prst="ellipse">
              <a:avLst/>
            </a:prstGeom>
            <a:solidFill>
              <a:sysClr val="windowText" lastClr="000000">
                <a:lumMod val="75000"/>
                <a:lumOff val="25000"/>
              </a:sysClr>
            </a:solidFill>
            <a:ln w="38100" cap="flat" cmpd="sng" algn="ctr">
              <a:solidFill>
                <a:sysClr val="windowText" lastClr="000000">
                  <a:lumMod val="95000"/>
                  <a:lumOff val="5000"/>
                </a:sysClr>
              </a:solidFill>
              <a:prstDash val="solid"/>
            </a:ln>
            <a:effectLst>
              <a:reflection blurRad="63500" stA="30000" endPos="13000" dir="5400000" sy="-100000" algn="bl" rotWithShape="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en-US" sz="1000" kern="0" smtClean="0">
                <a:solidFill>
                  <a:prstClr val="white"/>
                </a:solidFill>
                <a:latin typeface="Segoe UI Semibold" panose="020B0702040204020203" pitchFamily="34" charset="0"/>
              </a:endParaRPr>
            </a:p>
          </p:txBody>
        </p:sp>
        <p:sp>
          <p:nvSpPr>
            <p:cNvPr id="140" name="Pie 139"/>
            <p:cNvSpPr/>
            <p:nvPr/>
          </p:nvSpPr>
          <p:spPr>
            <a:xfrm>
              <a:off x="3018716" y="1634394"/>
              <a:ext cx="3367774" cy="3367774"/>
            </a:xfrm>
            <a:prstGeom prst="pie">
              <a:avLst>
                <a:gd name="adj1" fmla="val 7958015"/>
                <a:gd name="adj2" fmla="val 10834480"/>
              </a:avLst>
            </a:prstGeom>
            <a:solidFill>
              <a:srgbClr val="C0504D"/>
            </a:solidFill>
            <a:ln w="12700" cap="flat" cmpd="sng" algn="ctr">
              <a:solidFill>
                <a:sysClr val="window" lastClr="FFFFFF"/>
              </a:solidFill>
              <a:prstDash val="solid"/>
            </a:ln>
            <a:effectLst/>
          </p:spPr>
          <p:txBody>
            <a:bodyPr rtlCol="0" anchor="ctr"/>
            <a:lstStyle/>
            <a:p>
              <a:pPr algn="ctr" defTabSz="914400">
                <a:defRPr/>
              </a:pPr>
              <a:endParaRPr lang="en-US" sz="1000" kern="0" smtClean="0">
                <a:solidFill>
                  <a:prstClr val="black"/>
                </a:solidFill>
                <a:latin typeface="Segoe UI Semibold" panose="020B0702040204020203" pitchFamily="34" charset="0"/>
              </a:endParaRPr>
            </a:p>
          </p:txBody>
        </p:sp>
        <p:sp>
          <p:nvSpPr>
            <p:cNvPr id="141" name="Pie 140"/>
            <p:cNvSpPr/>
            <p:nvPr/>
          </p:nvSpPr>
          <p:spPr>
            <a:xfrm>
              <a:off x="3018716" y="1634394"/>
              <a:ext cx="3367774" cy="3367774"/>
            </a:xfrm>
            <a:prstGeom prst="pie">
              <a:avLst>
                <a:gd name="adj1" fmla="val 10866796"/>
                <a:gd name="adj2" fmla="val 18852925"/>
              </a:avLst>
            </a:prstGeom>
            <a:solidFill>
              <a:srgbClr val="FFC000"/>
            </a:solidFill>
            <a:ln w="12700" cap="flat" cmpd="sng" algn="ctr">
              <a:solidFill>
                <a:sysClr val="window" lastClr="FFFFFF"/>
              </a:solidFill>
              <a:prstDash val="solid"/>
            </a:ln>
            <a:effectLst/>
          </p:spPr>
          <p:txBody>
            <a:bodyPr rtlCol="0" anchor="ctr"/>
            <a:lstStyle/>
            <a:p>
              <a:pPr algn="ctr" defTabSz="914400">
                <a:defRPr/>
              </a:pPr>
              <a:endParaRPr lang="en-US" sz="1000" kern="0" smtClean="0">
                <a:solidFill>
                  <a:prstClr val="black"/>
                </a:solidFill>
                <a:latin typeface="Segoe UI Semibold" panose="020B0702040204020203" pitchFamily="34" charset="0"/>
              </a:endParaRPr>
            </a:p>
          </p:txBody>
        </p:sp>
        <p:sp>
          <p:nvSpPr>
            <p:cNvPr id="142" name="Pie 141"/>
            <p:cNvSpPr/>
            <p:nvPr/>
          </p:nvSpPr>
          <p:spPr>
            <a:xfrm>
              <a:off x="3018716" y="1634394"/>
              <a:ext cx="3367774" cy="3367774"/>
            </a:xfrm>
            <a:prstGeom prst="pie">
              <a:avLst>
                <a:gd name="adj1" fmla="val 18875985"/>
                <a:gd name="adj2" fmla="val 2709812"/>
              </a:avLst>
            </a:prstGeom>
            <a:solidFill>
              <a:srgbClr val="00B050"/>
            </a:solidFill>
            <a:ln w="12700" cap="flat" cmpd="sng" algn="ctr">
              <a:solidFill>
                <a:sysClr val="window" lastClr="FFFFFF"/>
              </a:solidFill>
              <a:prstDash val="solid"/>
            </a:ln>
            <a:effectLst/>
          </p:spPr>
          <p:txBody>
            <a:bodyPr rtlCol="0" anchor="ctr"/>
            <a:lstStyle/>
            <a:p>
              <a:pPr algn="ctr" defTabSz="914400">
                <a:defRPr/>
              </a:pPr>
              <a:endParaRPr lang="en-US" sz="1000" kern="0" smtClean="0">
                <a:solidFill>
                  <a:prstClr val="black"/>
                </a:solidFill>
                <a:latin typeface="Segoe UI Semibold" panose="020B0702040204020203" pitchFamily="34" charset="0"/>
              </a:endParaRPr>
            </a:p>
          </p:txBody>
        </p:sp>
        <p:grpSp>
          <p:nvGrpSpPr>
            <p:cNvPr id="143" name="Group 142"/>
            <p:cNvGrpSpPr/>
            <p:nvPr/>
          </p:nvGrpSpPr>
          <p:grpSpPr>
            <a:xfrm>
              <a:off x="3292903" y="1908229"/>
              <a:ext cx="2819400" cy="3044771"/>
              <a:chOff x="3292903" y="1908229"/>
              <a:chExt cx="2819400" cy="3044771"/>
            </a:xfrm>
          </p:grpSpPr>
          <p:sp>
            <p:nvSpPr>
              <p:cNvPr id="145" name="Oval 144"/>
              <p:cNvSpPr/>
              <p:nvPr/>
            </p:nvSpPr>
            <p:spPr>
              <a:xfrm>
                <a:off x="3292903" y="1908229"/>
                <a:ext cx="2819400" cy="2819400"/>
              </a:xfrm>
              <a:prstGeom prst="ellipse">
                <a:avLst/>
              </a:prstGeom>
              <a:solidFill>
                <a:sysClr val="windowText" lastClr="000000">
                  <a:lumMod val="75000"/>
                  <a:lumOff val="25000"/>
                </a:sysClr>
              </a:solidFill>
              <a:ln w="12700" cap="flat" cmpd="sng" algn="ctr">
                <a:solidFill>
                  <a:sysClr val="window" lastClr="FFFFFF">
                    <a:lumMod val="95000"/>
                  </a:sysClr>
                </a:solidFill>
                <a:prstDash val="solid"/>
              </a:ln>
              <a:effectLst/>
            </p:spPr>
            <p:txBody>
              <a:bodyPr rtlCol="0" anchor="ctr"/>
              <a:lstStyle/>
              <a:p>
                <a:pPr algn="ctr" defTabSz="914400">
                  <a:defRPr/>
                </a:pPr>
                <a:endParaRPr lang="en-US" sz="1000" kern="0" smtClean="0">
                  <a:solidFill>
                    <a:prstClr val="white"/>
                  </a:solidFill>
                  <a:latin typeface="Segoe UI Semibold" panose="020B0702040204020203" pitchFamily="34" charset="0"/>
                </a:endParaRPr>
              </a:p>
            </p:txBody>
          </p:sp>
          <p:sp>
            <p:nvSpPr>
              <p:cNvPr id="146" name="Diamond 10"/>
              <p:cNvSpPr/>
              <p:nvPr/>
            </p:nvSpPr>
            <p:spPr>
              <a:xfrm>
                <a:off x="3469921" y="3216819"/>
                <a:ext cx="2535671" cy="1498542"/>
              </a:xfrm>
              <a:custGeom>
                <a:avLst/>
                <a:gdLst>
                  <a:gd name="connsiteX0" fmla="*/ 0 w 2590800"/>
                  <a:gd name="connsiteY0" fmla="*/ 1295400 h 2590800"/>
                  <a:gd name="connsiteX1" fmla="*/ 1295400 w 2590800"/>
                  <a:gd name="connsiteY1" fmla="*/ 0 h 2590800"/>
                  <a:gd name="connsiteX2" fmla="*/ 2590800 w 2590800"/>
                  <a:gd name="connsiteY2" fmla="*/ 1295400 h 2590800"/>
                  <a:gd name="connsiteX3" fmla="*/ 1295400 w 2590800"/>
                  <a:gd name="connsiteY3" fmla="*/ 2590800 h 2590800"/>
                  <a:gd name="connsiteX4" fmla="*/ 0 w 2590800"/>
                  <a:gd name="connsiteY4" fmla="*/ 1295400 h 2590800"/>
                  <a:gd name="connsiteX0" fmla="*/ 0 w 2590800"/>
                  <a:gd name="connsiteY0" fmla="*/ 1295400 h 1304440"/>
                  <a:gd name="connsiteX1" fmla="*/ 1295400 w 2590800"/>
                  <a:gd name="connsiteY1" fmla="*/ 0 h 1304440"/>
                  <a:gd name="connsiteX2" fmla="*/ 2590800 w 2590800"/>
                  <a:gd name="connsiteY2" fmla="*/ 1295400 h 1304440"/>
                  <a:gd name="connsiteX3" fmla="*/ 1210159 w 2590800"/>
                  <a:gd name="connsiteY3" fmla="*/ 1304440 h 1304440"/>
                  <a:gd name="connsiteX4" fmla="*/ 0 w 2590800"/>
                  <a:gd name="connsiteY4" fmla="*/ 1295400 h 1304440"/>
                  <a:gd name="connsiteX0" fmla="*/ 0 w 2590800"/>
                  <a:gd name="connsiteY0" fmla="*/ 1295400 h 1295400"/>
                  <a:gd name="connsiteX1" fmla="*/ 1295400 w 2590800"/>
                  <a:gd name="connsiteY1" fmla="*/ 0 h 1295400"/>
                  <a:gd name="connsiteX2" fmla="*/ 2590800 w 2590800"/>
                  <a:gd name="connsiteY2" fmla="*/ 1295400 h 1295400"/>
                  <a:gd name="connsiteX3" fmla="*/ 0 w 2590800"/>
                  <a:gd name="connsiteY3" fmla="*/ 1295400 h 1295400"/>
                  <a:gd name="connsiteX0" fmla="*/ 0 w 2466814"/>
                  <a:gd name="connsiteY0" fmla="*/ 1295400 h 1295400"/>
                  <a:gd name="connsiteX1" fmla="*/ 1295400 w 2466814"/>
                  <a:gd name="connsiteY1" fmla="*/ 0 h 1295400"/>
                  <a:gd name="connsiteX2" fmla="*/ 2466814 w 2466814"/>
                  <a:gd name="connsiteY2" fmla="*/ 1194661 h 1295400"/>
                  <a:gd name="connsiteX3" fmla="*/ 0 w 2466814"/>
                  <a:gd name="connsiteY3" fmla="*/ 1295400 h 1295400"/>
                  <a:gd name="connsiteX0" fmla="*/ 0 w 2358326"/>
                  <a:gd name="connsiteY0" fmla="*/ 1241156 h 1241156"/>
                  <a:gd name="connsiteX1" fmla="*/ 1186912 w 2358326"/>
                  <a:gd name="connsiteY1" fmla="*/ 0 h 1241156"/>
                  <a:gd name="connsiteX2" fmla="*/ 2358326 w 2358326"/>
                  <a:gd name="connsiteY2" fmla="*/ 1194661 h 1241156"/>
                  <a:gd name="connsiteX3" fmla="*/ 0 w 2358326"/>
                  <a:gd name="connsiteY3" fmla="*/ 1241156 h 1241156"/>
                  <a:gd name="connsiteX0" fmla="*/ 0 w 2327330"/>
                  <a:gd name="connsiteY0" fmla="*/ 1225658 h 1225658"/>
                  <a:gd name="connsiteX1" fmla="*/ 1155916 w 2327330"/>
                  <a:gd name="connsiteY1" fmla="*/ 0 h 1225658"/>
                  <a:gd name="connsiteX2" fmla="*/ 2327330 w 2327330"/>
                  <a:gd name="connsiteY2" fmla="*/ 1194661 h 1225658"/>
                  <a:gd name="connsiteX3" fmla="*/ 0 w 2327330"/>
                  <a:gd name="connsiteY3" fmla="*/ 1225658 h 1225658"/>
                </a:gdLst>
                <a:ahLst/>
                <a:cxnLst>
                  <a:cxn ang="0">
                    <a:pos x="connsiteX0" y="connsiteY0"/>
                  </a:cxn>
                  <a:cxn ang="0">
                    <a:pos x="connsiteX1" y="connsiteY1"/>
                  </a:cxn>
                  <a:cxn ang="0">
                    <a:pos x="connsiteX2" y="connsiteY2"/>
                  </a:cxn>
                  <a:cxn ang="0">
                    <a:pos x="connsiteX3" y="connsiteY3"/>
                  </a:cxn>
                </a:cxnLst>
                <a:rect l="l" t="t" r="r" b="b"/>
                <a:pathLst>
                  <a:path w="2327330" h="1225658">
                    <a:moveTo>
                      <a:pt x="0" y="1225658"/>
                    </a:moveTo>
                    <a:lnTo>
                      <a:pt x="1155916" y="0"/>
                    </a:lnTo>
                    <a:lnTo>
                      <a:pt x="2327330" y="1194661"/>
                    </a:lnTo>
                    <a:lnTo>
                      <a:pt x="0" y="1225658"/>
                    </a:lnTo>
                    <a:close/>
                  </a:path>
                </a:pathLst>
              </a:custGeom>
              <a:solidFill>
                <a:sysClr val="windowText" lastClr="000000">
                  <a:lumMod val="75000"/>
                  <a:lumOff val="25000"/>
                </a:sysClr>
              </a:solidFill>
              <a:ln w="25400" cap="flat" cmpd="sng" algn="ctr">
                <a:noFill/>
                <a:prstDash val="solid"/>
              </a:ln>
              <a:effectLst/>
            </p:spPr>
            <p:txBody>
              <a:bodyPr rtlCol="0" anchor="ctr"/>
              <a:lstStyle/>
              <a:p>
                <a:pPr algn="ctr" defTabSz="914400">
                  <a:defRPr/>
                </a:pPr>
                <a:r>
                  <a:rPr lang="en-US" sz="1000" kern="0" dirty="0" smtClean="0">
                    <a:solidFill>
                      <a:prstClr val="white"/>
                    </a:solidFill>
                    <a:latin typeface="Segoe UI Semibold" panose="020B0702040204020203" pitchFamily="34" charset="0"/>
                  </a:rPr>
                  <a:t>       </a:t>
                </a:r>
              </a:p>
            </p:txBody>
          </p:sp>
          <p:sp>
            <p:nvSpPr>
              <p:cNvPr id="147" name="Rectangle 146"/>
              <p:cNvSpPr/>
              <p:nvPr/>
            </p:nvSpPr>
            <p:spPr>
              <a:xfrm>
                <a:off x="3962400" y="4495800"/>
                <a:ext cx="1447800" cy="457200"/>
              </a:xfrm>
              <a:prstGeom prst="rect">
                <a:avLst/>
              </a:prstGeom>
              <a:solidFill>
                <a:sysClr val="windowText" lastClr="000000">
                  <a:lumMod val="75000"/>
                  <a:lumOff val="25000"/>
                </a:sysClr>
              </a:solidFill>
              <a:ln w="25400" cap="flat" cmpd="sng" algn="ctr">
                <a:noFill/>
                <a:prstDash val="solid"/>
              </a:ln>
              <a:effectLst/>
            </p:spPr>
            <p:txBody>
              <a:bodyPr rtlCol="0" anchor="ctr"/>
              <a:lstStyle/>
              <a:p>
                <a:pPr algn="ctr" defTabSz="914400">
                  <a:defRPr/>
                </a:pPr>
                <a:endParaRPr lang="en-US" sz="1000" kern="0" smtClean="0">
                  <a:solidFill>
                    <a:prstClr val="white"/>
                  </a:solidFill>
                  <a:latin typeface="Segoe UI Semibold" panose="020B0702040204020203" pitchFamily="34" charset="0"/>
                </a:endParaRPr>
              </a:p>
            </p:txBody>
          </p:sp>
        </p:grpSp>
        <p:sp>
          <p:nvSpPr>
            <p:cNvPr id="144" name="TextBox 143"/>
            <p:cNvSpPr txBox="1"/>
            <p:nvPr/>
          </p:nvSpPr>
          <p:spPr>
            <a:xfrm>
              <a:off x="3634465" y="4419600"/>
              <a:ext cx="2366594" cy="630739"/>
            </a:xfrm>
            <a:prstGeom prst="rect">
              <a:avLst/>
            </a:prstGeom>
            <a:noFill/>
          </p:spPr>
          <p:txBody>
            <a:bodyPr wrap="none" rtlCol="0">
              <a:spAutoFit/>
            </a:bodyPr>
            <a:lstStyle/>
            <a:p>
              <a:pPr algn="ctr" defTabSz="914400">
                <a:defRPr/>
              </a:pPr>
              <a:r>
                <a:rPr lang="en-US" sz="400" kern="0" spc="100" dirty="0" smtClean="0">
                  <a:solidFill>
                    <a:prstClr val="white"/>
                  </a:solidFill>
                  <a:latin typeface="Segoe UI Semibold" panose="020B0702040204020203" pitchFamily="34" charset="0"/>
                </a:rPr>
                <a:t>Monitoring</a:t>
              </a:r>
            </a:p>
          </p:txBody>
        </p:sp>
      </p:grpSp>
      <p:grpSp>
        <p:nvGrpSpPr>
          <p:cNvPr id="133" name="Pointer"/>
          <p:cNvGrpSpPr/>
          <p:nvPr/>
        </p:nvGrpSpPr>
        <p:grpSpPr>
          <a:xfrm rot="4589729">
            <a:off x="5568954" y="4958502"/>
            <a:ext cx="102810" cy="863136"/>
            <a:chOff x="4572000" y="1647986"/>
            <a:chExt cx="457200" cy="3838414"/>
          </a:xfrm>
        </p:grpSpPr>
        <p:sp>
          <p:nvSpPr>
            <p:cNvPr id="134" name="Isosceles Triangle 133"/>
            <p:cNvSpPr/>
            <p:nvPr/>
          </p:nvSpPr>
          <p:spPr>
            <a:xfrm>
              <a:off x="4686300" y="1647986"/>
              <a:ext cx="228600" cy="2466814"/>
            </a:xfrm>
            <a:prstGeom prst="triangle">
              <a:avLst/>
            </a:prstGeom>
            <a:solidFill>
              <a:srgbClr val="C00000"/>
            </a:solidFill>
            <a:ln w="25400" cap="flat" cmpd="sng" algn="ctr">
              <a:noFill/>
              <a:prstDash val="solid"/>
            </a:ln>
            <a:effectLst>
              <a:outerShdw blurRad="50800" dist="38100" dir="2700000" algn="tl" rotWithShape="0">
                <a:prstClr val="black">
                  <a:alpha val="40000"/>
                </a:prstClr>
              </a:outerShdw>
            </a:effectLst>
            <a:scene3d>
              <a:camera prst="orthographicFront"/>
              <a:lightRig rig="threePt" dir="t"/>
            </a:scene3d>
            <a:sp3d>
              <a:bevelT w="0" h="12700" prst="convex"/>
            </a:sp3d>
          </p:spPr>
          <p:txBody>
            <a:bodyPr rtlCol="0" anchor="ctr"/>
            <a:lstStyle/>
            <a:p>
              <a:pPr algn="ctr" defTabSz="914400">
                <a:defRPr/>
              </a:pPr>
              <a:endParaRPr lang="en-US" sz="1000" kern="0" smtClean="0">
                <a:solidFill>
                  <a:prstClr val="white"/>
                </a:solidFill>
                <a:latin typeface="Segoe UI Semibold" panose="020B0702040204020203" pitchFamily="34" charset="0"/>
              </a:endParaRPr>
            </a:p>
          </p:txBody>
        </p:sp>
        <p:sp>
          <p:nvSpPr>
            <p:cNvPr id="135" name="Oval 134"/>
            <p:cNvSpPr/>
            <p:nvPr/>
          </p:nvSpPr>
          <p:spPr>
            <a:xfrm>
              <a:off x="4572000" y="3337302"/>
              <a:ext cx="457200" cy="457200"/>
            </a:xfrm>
            <a:prstGeom prst="ellipse">
              <a:avLst/>
            </a:prstGeom>
            <a:solidFill>
              <a:sysClr val="windowText" lastClr="000000">
                <a:lumMod val="75000"/>
                <a:lumOff val="25000"/>
              </a:sysClr>
            </a:solidFill>
            <a:ln w="25400" cap="flat" cmpd="sng" algn="ctr">
              <a:solidFill>
                <a:sysClr val="windowText" lastClr="000000">
                  <a:lumMod val="75000"/>
                  <a:lumOff val="25000"/>
                </a:sysClr>
              </a:solidFill>
              <a:prstDash val="solid"/>
            </a:ln>
            <a:effectLst/>
            <a:scene3d>
              <a:camera prst="orthographicFront"/>
              <a:lightRig rig="threePt" dir="t"/>
            </a:scene3d>
            <a:sp3d>
              <a:bevelT w="88900" h="44450" prst="riblet"/>
            </a:sp3d>
          </p:spPr>
          <p:txBody>
            <a:bodyPr rtlCol="0" anchor="ctr"/>
            <a:lstStyle/>
            <a:p>
              <a:pPr algn="ctr" defTabSz="914400">
                <a:defRPr/>
              </a:pPr>
              <a:endParaRPr lang="en-US" sz="1000" kern="0" smtClean="0">
                <a:solidFill>
                  <a:prstClr val="white"/>
                </a:solidFill>
                <a:latin typeface="Segoe UI Semibold" panose="020B0702040204020203" pitchFamily="34" charset="0"/>
              </a:endParaRPr>
            </a:p>
          </p:txBody>
        </p:sp>
        <p:sp>
          <p:nvSpPr>
            <p:cNvPr id="136" name="Rectangle 135"/>
            <p:cNvSpPr/>
            <p:nvPr/>
          </p:nvSpPr>
          <p:spPr>
            <a:xfrm>
              <a:off x="4800600" y="3450956"/>
              <a:ext cx="45719" cy="2035444"/>
            </a:xfrm>
            <a:prstGeom prst="rect">
              <a:avLst/>
            </a:prstGeom>
            <a:noFill/>
            <a:ln w="25400" cap="flat" cmpd="sng" algn="ctr">
              <a:noFill/>
              <a:prstDash val="solid"/>
            </a:ln>
            <a:effectLst/>
            <a:scene3d>
              <a:camera prst="orthographicFront"/>
              <a:lightRig rig="threePt" dir="t"/>
            </a:scene3d>
            <a:sp3d>
              <a:bevelT w="6350" h="25400" prst="convex"/>
            </a:sp3d>
          </p:spPr>
          <p:txBody>
            <a:bodyPr rtlCol="0" anchor="ctr"/>
            <a:lstStyle/>
            <a:p>
              <a:pPr algn="ctr" defTabSz="914400">
                <a:defRPr/>
              </a:pPr>
              <a:endParaRPr lang="en-US" sz="1000" kern="0" smtClean="0">
                <a:solidFill>
                  <a:prstClr val="white"/>
                </a:solidFill>
                <a:latin typeface="Segoe UI Semibold" panose="020B0702040204020203" pitchFamily="34" charset="0"/>
              </a:endParaRPr>
            </a:p>
          </p:txBody>
        </p:sp>
      </p:grpSp>
      <p:pic>
        <p:nvPicPr>
          <p:cNvPr id="148" name="Picture 147"/>
          <p:cNvPicPr>
            <a:picLocks noChangeAspect="1"/>
          </p:cNvPicPr>
          <p:nvPr/>
        </p:nvPicPr>
        <p:blipFill>
          <a:blip r:embed="rId19"/>
          <a:stretch>
            <a:fillRect/>
          </a:stretch>
        </p:blipFill>
        <p:spPr>
          <a:xfrm>
            <a:off x="6869945" y="4911690"/>
            <a:ext cx="1356527" cy="914400"/>
          </a:xfrm>
          <a:prstGeom prst="rect">
            <a:avLst/>
          </a:prstGeom>
        </p:spPr>
      </p:pic>
      <p:grpSp>
        <p:nvGrpSpPr>
          <p:cNvPr id="322" name="Group 321"/>
          <p:cNvGrpSpPr>
            <a:grpSpLocks noChangeAspect="1"/>
          </p:cNvGrpSpPr>
          <p:nvPr/>
        </p:nvGrpSpPr>
        <p:grpSpPr>
          <a:xfrm>
            <a:off x="8940518" y="4995135"/>
            <a:ext cx="1026416" cy="822960"/>
            <a:chOff x="10515600" y="5097461"/>
            <a:chExt cx="1425576" cy="1142999"/>
          </a:xfrm>
        </p:grpSpPr>
        <p:sp>
          <p:nvSpPr>
            <p:cNvPr id="34" name="AutoShape 28"/>
            <p:cNvSpPr>
              <a:spLocks noChangeAspect="1" noChangeArrowheads="1" noTextEdit="1"/>
            </p:cNvSpPr>
            <p:nvPr/>
          </p:nvSpPr>
          <p:spPr bwMode="auto">
            <a:xfrm>
              <a:off x="10515600" y="5097461"/>
              <a:ext cx="1425575"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5" name="Freeform 30"/>
            <p:cNvSpPr>
              <a:spLocks noEditPoints="1"/>
            </p:cNvSpPr>
            <p:nvPr/>
          </p:nvSpPr>
          <p:spPr bwMode="auto">
            <a:xfrm>
              <a:off x="10520363" y="5710235"/>
              <a:ext cx="1420813" cy="498475"/>
            </a:xfrm>
            <a:custGeom>
              <a:avLst/>
              <a:gdLst>
                <a:gd name="T0" fmla="*/ 308 w 323"/>
                <a:gd name="T1" fmla="*/ 6 h 113"/>
                <a:gd name="T2" fmla="*/ 317 w 323"/>
                <a:gd name="T3" fmla="*/ 15 h 113"/>
                <a:gd name="T4" fmla="*/ 317 w 323"/>
                <a:gd name="T5" fmla="*/ 98 h 113"/>
                <a:gd name="T6" fmla="*/ 308 w 323"/>
                <a:gd name="T7" fmla="*/ 107 h 113"/>
                <a:gd name="T8" fmla="*/ 15 w 323"/>
                <a:gd name="T9" fmla="*/ 107 h 113"/>
                <a:gd name="T10" fmla="*/ 6 w 323"/>
                <a:gd name="T11" fmla="*/ 98 h 113"/>
                <a:gd name="T12" fmla="*/ 6 w 323"/>
                <a:gd name="T13" fmla="*/ 15 h 113"/>
                <a:gd name="T14" fmla="*/ 15 w 323"/>
                <a:gd name="T15" fmla="*/ 6 h 113"/>
                <a:gd name="T16" fmla="*/ 308 w 323"/>
                <a:gd name="T17" fmla="*/ 6 h 113"/>
                <a:gd name="T18" fmla="*/ 308 w 323"/>
                <a:gd name="T19" fmla="*/ 0 h 113"/>
                <a:gd name="T20" fmla="*/ 15 w 323"/>
                <a:gd name="T21" fmla="*/ 0 h 113"/>
                <a:gd name="T22" fmla="*/ 0 w 323"/>
                <a:gd name="T23" fmla="*/ 15 h 113"/>
                <a:gd name="T24" fmla="*/ 0 w 323"/>
                <a:gd name="T25" fmla="*/ 98 h 113"/>
                <a:gd name="T26" fmla="*/ 15 w 323"/>
                <a:gd name="T27" fmla="*/ 113 h 113"/>
                <a:gd name="T28" fmla="*/ 308 w 323"/>
                <a:gd name="T29" fmla="*/ 113 h 113"/>
                <a:gd name="T30" fmla="*/ 323 w 323"/>
                <a:gd name="T31" fmla="*/ 98 h 113"/>
                <a:gd name="T32" fmla="*/ 323 w 323"/>
                <a:gd name="T33" fmla="*/ 15 h 113"/>
                <a:gd name="T34" fmla="*/ 308 w 323"/>
                <a:gd name="T35"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113">
                  <a:moveTo>
                    <a:pt x="308" y="6"/>
                  </a:moveTo>
                  <a:cubicBezTo>
                    <a:pt x="313" y="6"/>
                    <a:pt x="317" y="10"/>
                    <a:pt x="317" y="15"/>
                  </a:cubicBezTo>
                  <a:cubicBezTo>
                    <a:pt x="317" y="98"/>
                    <a:pt x="317" y="98"/>
                    <a:pt x="317" y="98"/>
                  </a:cubicBezTo>
                  <a:cubicBezTo>
                    <a:pt x="317" y="103"/>
                    <a:pt x="313" y="107"/>
                    <a:pt x="308" y="107"/>
                  </a:cubicBezTo>
                  <a:cubicBezTo>
                    <a:pt x="15" y="107"/>
                    <a:pt x="15" y="107"/>
                    <a:pt x="15" y="107"/>
                  </a:cubicBezTo>
                  <a:cubicBezTo>
                    <a:pt x="10" y="107"/>
                    <a:pt x="6" y="103"/>
                    <a:pt x="6" y="98"/>
                  </a:cubicBezTo>
                  <a:cubicBezTo>
                    <a:pt x="6" y="15"/>
                    <a:pt x="6" y="15"/>
                    <a:pt x="6" y="15"/>
                  </a:cubicBezTo>
                  <a:cubicBezTo>
                    <a:pt x="6" y="10"/>
                    <a:pt x="10" y="6"/>
                    <a:pt x="15" y="6"/>
                  </a:cubicBezTo>
                  <a:cubicBezTo>
                    <a:pt x="308" y="6"/>
                    <a:pt x="308" y="6"/>
                    <a:pt x="308" y="6"/>
                  </a:cubicBezTo>
                  <a:moveTo>
                    <a:pt x="308" y="0"/>
                  </a:moveTo>
                  <a:cubicBezTo>
                    <a:pt x="15" y="0"/>
                    <a:pt x="15" y="0"/>
                    <a:pt x="15" y="0"/>
                  </a:cubicBezTo>
                  <a:cubicBezTo>
                    <a:pt x="7" y="0"/>
                    <a:pt x="0" y="7"/>
                    <a:pt x="0" y="15"/>
                  </a:cubicBezTo>
                  <a:cubicBezTo>
                    <a:pt x="0" y="98"/>
                    <a:pt x="0" y="98"/>
                    <a:pt x="0" y="98"/>
                  </a:cubicBezTo>
                  <a:cubicBezTo>
                    <a:pt x="0" y="106"/>
                    <a:pt x="7" y="113"/>
                    <a:pt x="15" y="113"/>
                  </a:cubicBezTo>
                  <a:cubicBezTo>
                    <a:pt x="308" y="113"/>
                    <a:pt x="308" y="113"/>
                    <a:pt x="308" y="113"/>
                  </a:cubicBezTo>
                  <a:cubicBezTo>
                    <a:pt x="316" y="113"/>
                    <a:pt x="323" y="106"/>
                    <a:pt x="323" y="98"/>
                  </a:cubicBezTo>
                  <a:cubicBezTo>
                    <a:pt x="323" y="15"/>
                    <a:pt x="323" y="15"/>
                    <a:pt x="323" y="15"/>
                  </a:cubicBezTo>
                  <a:cubicBezTo>
                    <a:pt x="323" y="7"/>
                    <a:pt x="316" y="0"/>
                    <a:pt x="308" y="0"/>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6" name="Freeform 31"/>
            <p:cNvSpPr>
              <a:spLocks/>
            </p:cNvSpPr>
            <p:nvPr/>
          </p:nvSpPr>
          <p:spPr bwMode="auto">
            <a:xfrm>
              <a:off x="10520363" y="5102223"/>
              <a:ext cx="1420813" cy="952499"/>
            </a:xfrm>
            <a:custGeom>
              <a:avLst/>
              <a:gdLst>
                <a:gd name="T0" fmla="*/ 323 w 323"/>
                <a:gd name="T1" fmla="*/ 204 h 216"/>
                <a:gd name="T2" fmla="*/ 311 w 323"/>
                <a:gd name="T3" fmla="*/ 216 h 216"/>
                <a:gd name="T4" fmla="*/ 13 w 323"/>
                <a:gd name="T5" fmla="*/ 216 h 216"/>
                <a:gd name="T6" fmla="*/ 0 w 323"/>
                <a:gd name="T7" fmla="*/ 204 h 216"/>
                <a:gd name="T8" fmla="*/ 0 w 323"/>
                <a:gd name="T9" fmla="*/ 12 h 216"/>
                <a:gd name="T10" fmla="*/ 13 w 323"/>
                <a:gd name="T11" fmla="*/ 0 h 216"/>
                <a:gd name="T12" fmla="*/ 311 w 323"/>
                <a:gd name="T13" fmla="*/ 0 h 216"/>
                <a:gd name="T14" fmla="*/ 323 w 323"/>
                <a:gd name="T15" fmla="*/ 12 h 216"/>
                <a:gd name="T16" fmla="*/ 323 w 323"/>
                <a:gd name="T17" fmla="*/ 20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 h="216">
                  <a:moveTo>
                    <a:pt x="323" y="204"/>
                  </a:moveTo>
                  <a:cubicBezTo>
                    <a:pt x="323" y="210"/>
                    <a:pt x="317" y="216"/>
                    <a:pt x="311" y="216"/>
                  </a:cubicBezTo>
                  <a:cubicBezTo>
                    <a:pt x="13" y="216"/>
                    <a:pt x="13" y="216"/>
                    <a:pt x="13" y="216"/>
                  </a:cubicBezTo>
                  <a:cubicBezTo>
                    <a:pt x="6" y="216"/>
                    <a:pt x="0" y="210"/>
                    <a:pt x="0" y="204"/>
                  </a:cubicBezTo>
                  <a:cubicBezTo>
                    <a:pt x="0" y="12"/>
                    <a:pt x="0" y="12"/>
                    <a:pt x="0" y="12"/>
                  </a:cubicBezTo>
                  <a:cubicBezTo>
                    <a:pt x="0" y="5"/>
                    <a:pt x="6" y="0"/>
                    <a:pt x="13" y="0"/>
                  </a:cubicBezTo>
                  <a:cubicBezTo>
                    <a:pt x="311" y="0"/>
                    <a:pt x="311" y="0"/>
                    <a:pt x="311" y="0"/>
                  </a:cubicBezTo>
                  <a:cubicBezTo>
                    <a:pt x="317" y="0"/>
                    <a:pt x="323" y="5"/>
                    <a:pt x="323" y="12"/>
                  </a:cubicBezTo>
                  <a:lnTo>
                    <a:pt x="323" y="204"/>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7" name="Freeform 32"/>
            <p:cNvSpPr>
              <a:spLocks/>
            </p:cNvSpPr>
            <p:nvPr/>
          </p:nvSpPr>
          <p:spPr bwMode="auto">
            <a:xfrm>
              <a:off x="10687050" y="6146798"/>
              <a:ext cx="1055688" cy="93662"/>
            </a:xfrm>
            <a:custGeom>
              <a:avLst/>
              <a:gdLst>
                <a:gd name="T0" fmla="*/ 0 w 240"/>
                <a:gd name="T1" fmla="*/ 0 h 21"/>
                <a:gd name="T2" fmla="*/ 27 w 240"/>
                <a:gd name="T3" fmla="*/ 21 h 21"/>
                <a:gd name="T4" fmla="*/ 212 w 240"/>
                <a:gd name="T5" fmla="*/ 21 h 21"/>
                <a:gd name="T6" fmla="*/ 240 w 240"/>
                <a:gd name="T7" fmla="*/ 0 h 21"/>
                <a:gd name="T8" fmla="*/ 0 w 240"/>
                <a:gd name="T9" fmla="*/ 0 h 21"/>
              </a:gdLst>
              <a:ahLst/>
              <a:cxnLst>
                <a:cxn ang="0">
                  <a:pos x="T0" y="T1"/>
                </a:cxn>
                <a:cxn ang="0">
                  <a:pos x="T2" y="T3"/>
                </a:cxn>
                <a:cxn ang="0">
                  <a:pos x="T4" y="T5"/>
                </a:cxn>
                <a:cxn ang="0">
                  <a:pos x="T6" y="T7"/>
                </a:cxn>
                <a:cxn ang="0">
                  <a:pos x="T8" y="T9"/>
                </a:cxn>
              </a:cxnLst>
              <a:rect l="0" t="0" r="r" b="b"/>
              <a:pathLst>
                <a:path w="240" h="21">
                  <a:moveTo>
                    <a:pt x="0" y="0"/>
                  </a:moveTo>
                  <a:cubicBezTo>
                    <a:pt x="3" y="12"/>
                    <a:pt x="14" y="21"/>
                    <a:pt x="27" y="21"/>
                  </a:cubicBezTo>
                  <a:cubicBezTo>
                    <a:pt x="212" y="21"/>
                    <a:pt x="212" y="21"/>
                    <a:pt x="212" y="21"/>
                  </a:cubicBezTo>
                  <a:cubicBezTo>
                    <a:pt x="225" y="21"/>
                    <a:pt x="237" y="12"/>
                    <a:pt x="240" y="0"/>
                  </a:cubicBezTo>
                  <a:lnTo>
                    <a:pt x="0"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8" name="Oval 33"/>
            <p:cNvSpPr>
              <a:spLocks noChangeArrowheads="1"/>
            </p:cNvSpPr>
            <p:nvPr/>
          </p:nvSpPr>
          <p:spPr bwMode="auto">
            <a:xfrm>
              <a:off x="11188700" y="5957885"/>
              <a:ext cx="52388" cy="52387"/>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39" name="Rectangle 34"/>
            <p:cNvSpPr>
              <a:spLocks noChangeArrowheads="1"/>
            </p:cNvSpPr>
            <p:nvPr/>
          </p:nvSpPr>
          <p:spPr bwMode="auto">
            <a:xfrm>
              <a:off x="10625138" y="5203823"/>
              <a:ext cx="1211263" cy="669924"/>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1" name="Rectangle 53"/>
            <p:cNvSpPr>
              <a:spLocks noChangeArrowheads="1"/>
            </p:cNvSpPr>
            <p:nvPr/>
          </p:nvSpPr>
          <p:spPr bwMode="auto">
            <a:xfrm>
              <a:off x="11769725" y="5251448"/>
              <a:ext cx="39688" cy="36512"/>
            </a:xfrm>
            <a:prstGeom prst="rect">
              <a:avLst/>
            </a:pr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149" name="Picture 148"/>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10833076" y="5283835"/>
              <a:ext cx="820303" cy="520062"/>
            </a:xfrm>
            <a:prstGeom prst="rect">
              <a:avLst/>
            </a:prstGeom>
          </p:spPr>
        </p:pic>
      </p:grpSp>
    </p:spTree>
    <p:extLst>
      <p:ext uri="{BB962C8B-B14F-4D97-AF65-F5344CB8AC3E}">
        <p14:creationId xmlns:p14="http://schemas.microsoft.com/office/powerpoint/2010/main" val="2321381587"/>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loud"/>
          <p:cNvSpPr>
            <a:spLocks noChangeAspect="1"/>
          </p:cNvSpPr>
          <p:nvPr/>
        </p:nvSpPr>
        <p:spPr bwMode="black">
          <a:xfrm>
            <a:off x="3133179" y="982662"/>
            <a:ext cx="9197743" cy="54507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2">
              <a:lumMod val="20000"/>
              <a:lumOff val="80000"/>
            </a:schemeClr>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algn="ctr">
              <a:lnSpc>
                <a:spcPct val="80000"/>
              </a:lnSpc>
            </a:pPr>
            <a:endParaRPr lang="en-US" sz="4400" spc="-150" dirty="0">
              <a:solidFill>
                <a:srgbClr val="FFFFFF"/>
              </a:solidFill>
              <a:latin typeface="Segoe UI Light"/>
            </a:endParaRPr>
          </a:p>
        </p:txBody>
      </p:sp>
      <p:cxnSp>
        <p:nvCxnSpPr>
          <p:cNvPr id="227" name="2 fg"/>
          <p:cNvCxnSpPr/>
          <p:nvPr/>
        </p:nvCxnSpPr>
        <p:spPr>
          <a:xfrm>
            <a:off x="1005627" y="5160033"/>
            <a:ext cx="338743" cy="10454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9" name="2   Arrow fg"/>
          <p:cNvCxnSpPr/>
          <p:nvPr/>
        </p:nvCxnSpPr>
        <p:spPr>
          <a:xfrm>
            <a:off x="2179637" y="5495042"/>
            <a:ext cx="1593360" cy="317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3" name="2 Arrow"/>
          <p:cNvCxnSpPr/>
          <p:nvPr/>
        </p:nvCxnSpPr>
        <p:spPr>
          <a:xfrm>
            <a:off x="1010114" y="2267026"/>
            <a:ext cx="2780886" cy="1305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2 Field Gateway"/>
          <p:cNvGrpSpPr/>
          <p:nvPr/>
        </p:nvGrpSpPr>
        <p:grpSpPr>
          <a:xfrm>
            <a:off x="1386312" y="4957895"/>
            <a:ext cx="769091" cy="1063609"/>
            <a:chOff x="1547306" y="5067599"/>
            <a:chExt cx="769091" cy="1063609"/>
          </a:xfrm>
        </p:grpSpPr>
        <p:sp>
          <p:nvSpPr>
            <p:cNvPr id="15" name="Rectangle 14"/>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chemeClr val="tx1"/>
                  </a:solidFill>
                  <a:latin typeface="Segoe UI Semibold" panose="020B0702040204020203" pitchFamily="34" charset="0"/>
                  <a:ea typeface="Segoe UI" pitchFamily="34" charset="0"/>
                  <a:cs typeface="Segoe UI" pitchFamily="34" charset="0"/>
                </a:rPr>
                <a:t>Field Gateway</a:t>
              </a:r>
            </a:p>
          </p:txBody>
        </p:sp>
        <p:sp>
          <p:nvSpPr>
            <p:cNvPr id="75"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grpSp>
      <p:sp>
        <p:nvSpPr>
          <p:cNvPr id="28" name="Rectangle 27"/>
          <p:cNvSpPr/>
          <p:nvPr/>
        </p:nvSpPr>
        <p:spPr bwMode="auto">
          <a:xfrm>
            <a:off x="1" y="1768156"/>
            <a:ext cx="1004696" cy="43325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solidFill>
                <a:schemeClr val="tx1"/>
              </a:solidFill>
              <a:ea typeface="Segoe UI" pitchFamily="34" charset="0"/>
              <a:cs typeface="Segoe UI" pitchFamily="34" charset="0"/>
            </a:endParaRPr>
          </a:p>
        </p:txBody>
      </p:sp>
      <p:sp>
        <p:nvSpPr>
          <p:cNvPr id="27" name="2 Device"/>
          <p:cNvSpPr txBox="1"/>
          <p:nvPr/>
        </p:nvSpPr>
        <p:spPr>
          <a:xfrm>
            <a:off x="1367461" y="6100731"/>
            <a:ext cx="3583925" cy="677108"/>
          </a:xfrm>
          <a:prstGeom prst="rect">
            <a:avLst/>
          </a:prstGeom>
          <a:gradFill>
            <a:gsLst>
              <a:gs pos="28000">
                <a:srgbClr val="5EB6DA"/>
              </a:gs>
              <a:gs pos="28000">
                <a:srgbClr val="3999C6"/>
              </a:gs>
            </a:gsLst>
            <a:lin ang="8100000" scaled="1"/>
          </a:gradFill>
        </p:spPr>
        <p:txBody>
          <a:bodyPr wrap="square" lIns="91440" tIns="91440" rIns="0" bIns="91440" rtlCol="0">
            <a:spAutoFit/>
          </a:bodyPr>
          <a:lstStyle>
            <a:defPPr>
              <a:defRPr lang="en-US"/>
            </a:defPPr>
            <a:lvl1pPr defTabSz="932597">
              <a:defRPr sz="1600">
                <a:solidFill>
                  <a:schemeClr val="bg2"/>
                </a:solidFill>
              </a:defRPr>
            </a:lvl1pPr>
          </a:lstStyle>
          <a:p>
            <a:r>
              <a:rPr lang="en-US" dirty="0">
                <a:solidFill>
                  <a:schemeClr val="tx1"/>
                </a:solidFill>
              </a:rPr>
              <a:t>Device </a:t>
            </a:r>
          </a:p>
          <a:p>
            <a:r>
              <a:rPr lang="en-US" dirty="0">
                <a:solidFill>
                  <a:schemeClr val="tx1"/>
                </a:solidFill>
              </a:rPr>
              <a:t>Connectivity &amp; Management</a:t>
            </a:r>
          </a:p>
        </p:txBody>
      </p:sp>
      <p:sp>
        <p:nvSpPr>
          <p:cNvPr id="5" name="Title 4"/>
          <p:cNvSpPr>
            <a:spLocks noGrp="1"/>
          </p:cNvSpPr>
          <p:nvPr>
            <p:ph type="title"/>
          </p:nvPr>
        </p:nvSpPr>
        <p:spPr/>
        <p:txBody>
          <a:bodyPr/>
          <a:lstStyle/>
          <a:p>
            <a:pPr lvl="0"/>
            <a:r>
              <a:rPr lang="en-US" dirty="0">
                <a:solidFill>
                  <a:schemeClr val="tx1"/>
                </a:solidFill>
              </a:rPr>
              <a:t>IoT Device &amp; Cloud </a:t>
            </a:r>
            <a:r>
              <a:rPr lang="en-US" dirty="0" smtClean="0">
                <a:solidFill>
                  <a:schemeClr val="tx1"/>
                </a:solidFill>
              </a:rPr>
              <a:t>Patterns</a:t>
            </a:r>
            <a:endParaRPr lang="en-US" dirty="0">
              <a:solidFill>
                <a:schemeClr val="tx1"/>
              </a:solidFill>
            </a:endParaRPr>
          </a:p>
        </p:txBody>
      </p:sp>
      <p:grpSp>
        <p:nvGrpSpPr>
          <p:cNvPr id="228" name="1 Devices - sensors"/>
          <p:cNvGrpSpPr/>
          <p:nvPr/>
        </p:nvGrpSpPr>
        <p:grpSpPr>
          <a:xfrm>
            <a:off x="115914" y="2043077"/>
            <a:ext cx="871159" cy="3991585"/>
            <a:chOff x="276909" y="1995490"/>
            <a:chExt cx="871159" cy="3991585"/>
          </a:xfrm>
        </p:grpSpPr>
        <p:sp>
          <p:nvSpPr>
            <p:cNvPr id="230" name="Rectangle 229"/>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32" name="TextBox 231"/>
            <p:cNvSpPr txBox="1"/>
            <p:nvPr/>
          </p:nvSpPr>
          <p:spPr>
            <a:xfrm rot="16200000">
              <a:off x="-1511456" y="3783855"/>
              <a:ext cx="3976839" cy="400110"/>
            </a:xfrm>
            <a:prstGeom prst="rect">
              <a:avLst/>
            </a:prstGeom>
            <a:noFill/>
            <a:ln>
              <a:noFill/>
              <a:headEnd type="none" w="med" len="med"/>
              <a:tailEnd type="none" w="med" len="med"/>
            </a:ln>
          </p:spPr>
          <p:txBody>
            <a:bodyPr wrap="square" lIns="0" tIns="0" rIns="0" bIns="0" rtlCol="0">
              <a:spAutoFit/>
            </a:bodyPr>
            <a:lstStyle/>
            <a:p>
              <a:pPr algn="ctr" defTabSz="932384"/>
              <a:r>
                <a:rPr lang="en-US" sz="1400" spc="-38" dirty="0">
                  <a:latin typeface="Segoe UI Black" panose="020B0A02040204020203" pitchFamily="34" charset="0"/>
                  <a:ea typeface="Segoe UI Black" panose="020B0A02040204020203" pitchFamily="34" charset="0"/>
                  <a:cs typeface="Segoe UI Black" panose="020B0A02040204020203" pitchFamily="34" charset="0"/>
                </a:rPr>
                <a:t>Devices</a:t>
              </a:r>
            </a:p>
            <a:p>
              <a:pPr algn="ctr" defTabSz="932384"/>
              <a:r>
                <a:rPr lang="en-US" sz="1200" spc="-38" dirty="0">
                  <a:latin typeface="Segoe UI Semibold" panose="020B0702040204020203" pitchFamily="34" charset="0"/>
                  <a:ea typeface="Segoe UI" pitchFamily="34" charset="0"/>
                  <a:cs typeface="Segoe UI Semibold" panose="020B0702040204020203" pitchFamily="34" charset="0"/>
                </a:rPr>
                <a:t>RTOS, </a:t>
              </a:r>
              <a:r>
                <a:rPr lang="en-US" sz="1200" spc="-38" dirty="0" smtClean="0">
                  <a:latin typeface="Segoe UI Semibold" panose="020B0702040204020203" pitchFamily="34" charset="0"/>
                  <a:ea typeface="Segoe UI" pitchFamily="34" charset="0"/>
                  <a:cs typeface="Segoe UI Semibold" panose="020B0702040204020203" pitchFamily="34" charset="0"/>
                </a:rPr>
                <a:t>Linux</a:t>
              </a:r>
              <a:r>
                <a:rPr lang="en-US" sz="1200" spc="-38" dirty="0">
                  <a:latin typeface="Segoe UI Semibold" panose="020B0702040204020203" pitchFamily="34" charset="0"/>
                  <a:ea typeface="Segoe UI" pitchFamily="34" charset="0"/>
                  <a:cs typeface="Segoe UI Semibold" panose="020B0702040204020203" pitchFamily="34" charset="0"/>
                </a:rPr>
                <a:t>, </a:t>
              </a:r>
              <a:r>
                <a:rPr lang="en-US" sz="1200" spc="-38" dirty="0" smtClean="0">
                  <a:latin typeface="Segoe UI Semibold" panose="020B0702040204020203" pitchFamily="34" charset="0"/>
                  <a:ea typeface="Segoe UI" pitchFamily="34" charset="0"/>
                  <a:cs typeface="Segoe UI Semibold" panose="020B0702040204020203" pitchFamily="34" charset="0"/>
                </a:rPr>
                <a:t>Windows, Android</a:t>
              </a:r>
              <a:r>
                <a:rPr lang="en-US" sz="1200" spc="-38" dirty="0">
                  <a:latin typeface="Segoe UI Semibold" panose="020B0702040204020203" pitchFamily="34" charset="0"/>
                  <a:ea typeface="Segoe UI" pitchFamily="34" charset="0"/>
                  <a:cs typeface="Segoe UI Semibold" panose="020B0702040204020203" pitchFamily="34" charset="0"/>
                </a:rPr>
                <a:t>, </a:t>
              </a:r>
              <a:r>
                <a:rPr lang="en-US" sz="1200" spc="-38" dirty="0" smtClean="0">
                  <a:latin typeface="Segoe UI Semibold" panose="020B0702040204020203" pitchFamily="34" charset="0"/>
                  <a:ea typeface="Segoe UI" pitchFamily="34" charset="0"/>
                  <a:cs typeface="Segoe UI Semibold" panose="020B0702040204020203" pitchFamily="34" charset="0"/>
                </a:rPr>
                <a:t>iOS </a:t>
              </a:r>
              <a:endParaRPr lang="en-US" sz="1200" spc="-38" dirty="0">
                <a:latin typeface="Segoe UI Semibold" panose="020B0702040204020203" pitchFamily="34" charset="0"/>
                <a:ea typeface="Segoe UI" pitchFamily="34" charset="0"/>
                <a:cs typeface="Segoe UI Semibold" panose="020B0702040204020203" pitchFamily="34" charset="0"/>
              </a:endParaRPr>
            </a:p>
          </p:txBody>
        </p:sp>
        <p:sp>
          <p:nvSpPr>
            <p:cNvPr id="234"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sp>
          <p:nvSpPr>
            <p:cNvPr id="235" name="Rectangle 234"/>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36"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sp>
          <p:nvSpPr>
            <p:cNvPr id="240" name="Rectangle 239"/>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41"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sp>
          <p:nvSpPr>
            <p:cNvPr id="242" name="Rectangle 241"/>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43"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sp>
          <p:nvSpPr>
            <p:cNvPr id="244" name="Rectangle 243"/>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45"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sp>
          <p:nvSpPr>
            <p:cNvPr id="246" name="Rectangle 245"/>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47"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sp>
          <p:nvSpPr>
            <p:cNvPr id="248" name="Rectangle 247"/>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52"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sp>
          <p:nvSpPr>
            <p:cNvPr id="253" name="Rectangle 252"/>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54"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sp>
          <p:nvSpPr>
            <p:cNvPr id="255" name="Rectangle 254"/>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56"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sp>
          <p:nvSpPr>
            <p:cNvPr id="257" name="Rectangle 256"/>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58"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sp>
          <p:nvSpPr>
            <p:cNvPr id="259" name="Rectangle 258"/>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60"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grpSp>
      <p:grpSp>
        <p:nvGrpSpPr>
          <p:cNvPr id="159" name="2 Cloud Gateway"/>
          <p:cNvGrpSpPr/>
          <p:nvPr/>
        </p:nvGrpSpPr>
        <p:grpSpPr>
          <a:xfrm>
            <a:off x="3793359" y="2009904"/>
            <a:ext cx="1150668" cy="3976839"/>
            <a:chOff x="3791485" y="2035023"/>
            <a:chExt cx="1150668" cy="3976839"/>
          </a:xfrm>
        </p:grpSpPr>
        <p:sp>
          <p:nvSpPr>
            <p:cNvPr id="18" name="Rectangle 17"/>
            <p:cNvSpPr/>
            <p:nvPr/>
          </p:nvSpPr>
          <p:spPr bwMode="auto">
            <a:xfrm>
              <a:off x="3791485" y="2035023"/>
              <a:ext cx="1150668"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pPr>
              <a:r>
                <a:rPr lang="en-US" sz="11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Cloud </a:t>
              </a:r>
              <a:r>
                <a:rPr lang="en-US" sz="1100" dirty="0" smtClean="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Gateway</a:t>
              </a:r>
            </a:p>
            <a:p>
              <a:pPr defTabSz="913748" fontAlgn="base">
                <a:lnSpc>
                  <a:spcPct val="90000"/>
                </a:lnSpc>
                <a:spcBef>
                  <a:spcPct val="0"/>
                </a:spcBef>
              </a:pPr>
              <a:endParaRPr lang="en-US" sz="800" dirty="0">
                <a:solidFill>
                  <a:schemeClr val="tx1"/>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pPr>
              <a:r>
                <a:rPr lang="en-US" sz="1100" dirty="0" smtClean="0">
                  <a:solidFill>
                    <a:schemeClr val="tx1"/>
                  </a:solidFill>
                  <a:latin typeface="Segoe UI Semibold" panose="020B0702040204020203" pitchFamily="34" charset="0"/>
                  <a:ea typeface="Segoe UI" pitchFamily="34" charset="0"/>
                  <a:cs typeface="Segoe UI" pitchFamily="34" charset="0"/>
                </a:rPr>
                <a:t>Event Hubs</a:t>
              </a:r>
            </a:p>
            <a:p>
              <a:pPr defTabSz="913748" fontAlgn="base">
                <a:lnSpc>
                  <a:spcPct val="90000"/>
                </a:lnSpc>
                <a:spcBef>
                  <a:spcPct val="0"/>
                </a:spcBef>
              </a:pPr>
              <a:endParaRPr lang="en-US" sz="1100" dirty="0">
                <a:solidFill>
                  <a:schemeClr val="tx1"/>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pPr>
              <a:endParaRPr lang="en-US" sz="1100" dirty="0" smtClean="0">
                <a:solidFill>
                  <a:schemeClr val="tx1"/>
                </a:solidFill>
                <a:latin typeface="Segoe UI Semibold" panose="020B0702040204020203" pitchFamily="34" charset="0"/>
                <a:ea typeface="Segoe UI" pitchFamily="34" charset="0"/>
                <a:cs typeface="Segoe UI" pitchFamily="34" charset="0"/>
              </a:endParaRPr>
            </a:p>
          </p:txBody>
        </p:sp>
        <p:grpSp>
          <p:nvGrpSpPr>
            <p:cNvPr id="158" name="Group 157"/>
            <p:cNvGrpSpPr/>
            <p:nvPr/>
          </p:nvGrpSpPr>
          <p:grpSpPr>
            <a:xfrm>
              <a:off x="3937962" y="4220314"/>
              <a:ext cx="828566" cy="927456"/>
              <a:chOff x="3889804" y="5487538"/>
              <a:chExt cx="981581" cy="1503220"/>
            </a:xfrm>
          </p:grpSpPr>
          <p:grpSp>
            <p:nvGrpSpPr>
              <p:cNvPr id="23" name="Group 22"/>
              <p:cNvGrpSpPr/>
              <p:nvPr/>
            </p:nvGrpSpPr>
            <p:grpSpPr>
              <a:xfrm>
                <a:off x="4088812" y="5729791"/>
                <a:ext cx="640699" cy="978963"/>
                <a:chOff x="3994659" y="7008702"/>
                <a:chExt cx="745465" cy="1374671"/>
              </a:xfrm>
            </p:grpSpPr>
            <p:sp>
              <p:nvSpPr>
                <p:cNvPr id="192" name="Rectangle 191"/>
                <p:cNvSpPr/>
                <p:nvPr>
                  <p:custDataLst>
                    <p:tags r:id="rId1"/>
                  </p:custDataLst>
                </p:nvPr>
              </p:nvSpPr>
              <p:spPr bwMode="auto">
                <a:xfrm>
                  <a:off x="3994660" y="7008702"/>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solidFill>
                      <a:schemeClr val="tx1"/>
                    </a:solidFill>
                    <a:ea typeface="Segoe UI" pitchFamily="34" charset="0"/>
                    <a:cs typeface="Segoe UI" pitchFamily="34" charset="0"/>
                  </a:endParaRPr>
                </a:p>
              </p:txBody>
            </p:sp>
            <p:sp>
              <p:nvSpPr>
                <p:cNvPr id="193" name="Rectangle 192"/>
                <p:cNvSpPr/>
                <p:nvPr>
                  <p:custDataLst>
                    <p:tags r:id="rId2"/>
                  </p:custDataLst>
                </p:nvPr>
              </p:nvSpPr>
              <p:spPr bwMode="auto">
                <a:xfrm>
                  <a:off x="4285367" y="7262718"/>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solidFill>
                      <a:schemeClr val="tx1"/>
                    </a:solidFill>
                    <a:ea typeface="Segoe UI" pitchFamily="34" charset="0"/>
                    <a:cs typeface="Segoe UI" pitchFamily="34" charset="0"/>
                  </a:endParaRPr>
                </a:p>
              </p:txBody>
            </p:sp>
            <p:sp>
              <p:nvSpPr>
                <p:cNvPr id="194" name="Rectangle 193"/>
                <p:cNvSpPr/>
                <p:nvPr>
                  <p:custDataLst>
                    <p:tags r:id="rId3"/>
                  </p:custDataLst>
                </p:nvPr>
              </p:nvSpPr>
              <p:spPr bwMode="auto">
                <a:xfrm>
                  <a:off x="3994660" y="7513156"/>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solidFill>
                      <a:schemeClr val="tx1"/>
                    </a:solidFill>
                    <a:ea typeface="Segoe UI" pitchFamily="34" charset="0"/>
                    <a:cs typeface="Segoe UI" pitchFamily="34" charset="0"/>
                  </a:endParaRPr>
                </a:p>
              </p:txBody>
            </p:sp>
            <p:sp>
              <p:nvSpPr>
                <p:cNvPr id="195" name="Rectangle 194"/>
                <p:cNvSpPr/>
                <p:nvPr>
                  <p:custDataLst>
                    <p:tags r:id="rId4"/>
                  </p:custDataLst>
                </p:nvPr>
              </p:nvSpPr>
              <p:spPr bwMode="auto">
                <a:xfrm>
                  <a:off x="4285367" y="7799834"/>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solidFill>
                      <a:schemeClr val="tx1"/>
                    </a:solidFill>
                    <a:ea typeface="Segoe UI" pitchFamily="34" charset="0"/>
                    <a:cs typeface="Segoe UI" pitchFamily="34" charset="0"/>
                  </a:endParaRPr>
                </a:p>
              </p:txBody>
            </p:sp>
            <p:sp>
              <p:nvSpPr>
                <p:cNvPr id="196" name="Rectangle 195"/>
                <p:cNvSpPr/>
                <p:nvPr>
                  <p:custDataLst>
                    <p:tags r:id="rId5"/>
                  </p:custDataLst>
                </p:nvPr>
              </p:nvSpPr>
              <p:spPr bwMode="auto">
                <a:xfrm>
                  <a:off x="3994659" y="8017615"/>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solidFill>
                      <a:schemeClr val="tx1"/>
                    </a:solidFill>
                    <a:ea typeface="Segoe UI" pitchFamily="34" charset="0"/>
                    <a:cs typeface="Segoe UI" pitchFamily="34" charset="0"/>
                  </a:endParaRPr>
                </a:p>
              </p:txBody>
            </p:sp>
            <p:sp>
              <p:nvSpPr>
                <p:cNvPr id="200" name="Rectangle 199"/>
                <p:cNvSpPr/>
                <p:nvPr>
                  <p:custDataLst>
                    <p:tags r:id="rId6"/>
                  </p:custDataLst>
                </p:nvPr>
              </p:nvSpPr>
              <p:spPr bwMode="auto">
                <a:xfrm>
                  <a:off x="4557245" y="7511743"/>
                  <a:ext cx="182879"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solidFill>
                      <a:schemeClr val="tx1"/>
                    </a:solidFill>
                    <a:ea typeface="Segoe UI" pitchFamily="34" charset="0"/>
                    <a:cs typeface="Segoe UI" pitchFamily="34" charset="0"/>
                  </a:endParaRPr>
                </a:p>
              </p:txBody>
            </p:sp>
          </p:grpSp>
          <p:sp>
            <p:nvSpPr>
              <p:cNvPr id="329" name="Freeform 328"/>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0" name="Freeform 329"/>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cxnSp>
        <p:nvCxnSpPr>
          <p:cNvPr id="138" name="2 fg"/>
          <p:cNvCxnSpPr/>
          <p:nvPr/>
        </p:nvCxnSpPr>
        <p:spPr>
          <a:xfrm flipV="1">
            <a:off x="1001852" y="5515260"/>
            <a:ext cx="345623" cy="3572"/>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9" name="2 fg"/>
          <p:cNvCxnSpPr/>
          <p:nvPr/>
        </p:nvCxnSpPr>
        <p:spPr>
          <a:xfrm flipV="1">
            <a:off x="996283" y="5764545"/>
            <a:ext cx="340045" cy="11241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2 fg"/>
          <p:cNvCxnSpPr/>
          <p:nvPr/>
        </p:nvCxnSpPr>
        <p:spPr>
          <a:xfrm flipV="1">
            <a:off x="1003336" y="4597486"/>
            <a:ext cx="333731" cy="20013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87" name="2 Field Gateway"/>
          <p:cNvGrpSpPr/>
          <p:nvPr/>
        </p:nvGrpSpPr>
        <p:grpSpPr>
          <a:xfrm>
            <a:off x="1384343" y="3692659"/>
            <a:ext cx="769091" cy="1063609"/>
            <a:chOff x="1547306" y="5067599"/>
            <a:chExt cx="769091" cy="1063609"/>
          </a:xfrm>
        </p:grpSpPr>
        <p:sp>
          <p:nvSpPr>
            <p:cNvPr id="188" name="Rectangle 187"/>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chemeClr val="tx1"/>
                  </a:solidFill>
                  <a:latin typeface="Segoe UI Semibold" panose="020B0702040204020203" pitchFamily="34" charset="0"/>
                  <a:ea typeface="Segoe UI" pitchFamily="34" charset="0"/>
                  <a:cs typeface="Segoe UI" pitchFamily="34" charset="0"/>
                </a:rPr>
                <a:t>Field Gateway</a:t>
              </a:r>
            </a:p>
          </p:txBody>
        </p:sp>
        <p:sp>
          <p:nvSpPr>
            <p:cNvPr id="189"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grpSp>
      <p:grpSp>
        <p:nvGrpSpPr>
          <p:cNvPr id="191" name="3 Protocol Adaptation"/>
          <p:cNvGrpSpPr/>
          <p:nvPr/>
        </p:nvGrpSpPr>
        <p:grpSpPr>
          <a:xfrm>
            <a:off x="2149195" y="3694038"/>
            <a:ext cx="808360" cy="1062230"/>
            <a:chOff x="2505117" y="3539000"/>
            <a:chExt cx="877565" cy="1062230"/>
          </a:xfrm>
        </p:grpSpPr>
        <p:sp>
          <p:nvSpPr>
            <p:cNvPr id="197" name="Rectangle 196"/>
            <p:cNvSpPr/>
            <p:nvPr/>
          </p:nvSpPr>
          <p:spPr bwMode="auto">
            <a:xfrm>
              <a:off x="2505117" y="3539000"/>
              <a:ext cx="877565"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chemeClr val="tx1"/>
                  </a:solidFill>
                  <a:latin typeface="Segoe UI Semibold" panose="020B0702040204020203" pitchFamily="34" charset="0"/>
                  <a:ea typeface="Segoe UI" pitchFamily="34" charset="0"/>
                  <a:cs typeface="Segoe UI" pitchFamily="34" charset="0"/>
                </a:rPr>
                <a:t>Protocol Adaptation</a:t>
              </a:r>
            </a:p>
          </p:txBody>
        </p:sp>
        <p:sp>
          <p:nvSpPr>
            <p:cNvPr id="198"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04"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05"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206" name="Elbow Connector 205"/>
            <p:cNvCxnSpPr>
              <a:stCxn id="198" idx="3"/>
              <a:endCxn id="204"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Elbow Connector 206"/>
            <p:cNvCxnSpPr>
              <a:stCxn id="201" idx="3"/>
              <a:endCxn id="204"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8" name="Elbow Connector 207"/>
            <p:cNvCxnSpPr>
              <a:stCxn id="203" idx="3"/>
              <a:endCxn id="204"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9" name="Elbow Connector 208"/>
            <p:cNvCxnSpPr>
              <a:stCxn id="205" idx="3"/>
              <a:endCxn id="204"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10" name="2   Arrow fg"/>
          <p:cNvCxnSpPr/>
          <p:nvPr/>
        </p:nvCxnSpPr>
        <p:spPr>
          <a:xfrm>
            <a:off x="2976172" y="4229247"/>
            <a:ext cx="765584" cy="221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5" name="2 fg"/>
          <p:cNvCxnSpPr/>
          <p:nvPr/>
        </p:nvCxnSpPr>
        <p:spPr>
          <a:xfrm>
            <a:off x="1005901" y="3719760"/>
            <a:ext cx="325659" cy="16009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6" name="2 fg"/>
          <p:cNvCxnSpPr/>
          <p:nvPr/>
        </p:nvCxnSpPr>
        <p:spPr>
          <a:xfrm>
            <a:off x="1009301" y="4092932"/>
            <a:ext cx="327027" cy="5814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7" name="2 fg"/>
          <p:cNvCxnSpPr/>
          <p:nvPr/>
        </p:nvCxnSpPr>
        <p:spPr>
          <a:xfrm flipV="1">
            <a:off x="1011809" y="4373170"/>
            <a:ext cx="319751" cy="86945"/>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5761037" y="2009904"/>
            <a:ext cx="6096000" cy="3902607"/>
          </a:xfrm>
          <a:prstGeom prst="rect">
            <a:avLst/>
          </a:prstGeom>
          <a:noFill/>
        </p:spPr>
        <p:txBody>
          <a:bodyPr wrap="square" lIns="182880" tIns="146304" rIns="182880" bIns="146304" rtlCol="0">
            <a:spAutoFit/>
          </a:bodyPr>
          <a:lstStyle/>
          <a:p>
            <a:pPr>
              <a:lnSpc>
                <a:spcPct val="90000"/>
              </a:lnSpc>
              <a:spcAft>
                <a:spcPts val="600"/>
              </a:spcAft>
            </a:pPr>
            <a:r>
              <a:rPr lang="en-US" sz="2400" b="1" dirty="0" smtClean="0">
                <a:solidFill>
                  <a:sysClr val="windowText" lastClr="000000"/>
                </a:solidFill>
                <a:ea typeface="Segoe UI Black" panose="020B0A02040204020203" pitchFamily="34" charset="0"/>
                <a:cs typeface="Segoe UI Black" panose="020B0A02040204020203" pitchFamily="34" charset="0"/>
              </a:rPr>
              <a:t>Event Hubs</a:t>
            </a:r>
          </a:p>
          <a:p>
            <a:pPr marL="342900" indent="-342900">
              <a:lnSpc>
                <a:spcPct val="90000"/>
              </a:lnSpc>
              <a:spcAft>
                <a:spcPts val="600"/>
              </a:spcAft>
              <a:buFont typeface="Arial" panose="020B0604020202020204" pitchFamily="34" charset="0"/>
              <a:buChar char="•"/>
            </a:pPr>
            <a:r>
              <a:rPr lang="en-US" sz="2400" dirty="0" smtClean="0">
                <a:solidFill>
                  <a:sysClr val="windowText" lastClr="000000"/>
                </a:solidFill>
                <a:cs typeface="Segoe UI Semibold" panose="020B0702040204020203" pitchFamily="34" charset="0"/>
              </a:rPr>
              <a:t>High scale telemetry ingestion service</a:t>
            </a:r>
          </a:p>
          <a:p>
            <a:pPr marL="342900" indent="-342900">
              <a:lnSpc>
                <a:spcPct val="90000"/>
              </a:lnSpc>
              <a:spcAft>
                <a:spcPts val="600"/>
              </a:spcAft>
              <a:buFont typeface="Arial" panose="020B0604020202020204" pitchFamily="34" charset="0"/>
              <a:buChar char="•"/>
            </a:pPr>
            <a:r>
              <a:rPr lang="en-US" sz="2400" dirty="0" smtClean="0">
                <a:solidFill>
                  <a:sysClr val="windowText" lastClr="000000"/>
                </a:solidFill>
                <a:cs typeface="Segoe UI Semibold" panose="020B0702040204020203" pitchFamily="34" charset="0"/>
              </a:rPr>
              <a:t>HTTP/AMQP protocol support</a:t>
            </a:r>
            <a:endParaRPr lang="en-US" sz="2400" dirty="0">
              <a:solidFill>
                <a:sysClr val="windowText" lastClr="000000"/>
              </a:solidFill>
              <a:cs typeface="Segoe UI Semibold" panose="020B0702040204020203" pitchFamily="34" charset="0"/>
            </a:endParaRPr>
          </a:p>
          <a:p>
            <a:pPr marL="342900" indent="-342900">
              <a:lnSpc>
                <a:spcPct val="90000"/>
              </a:lnSpc>
              <a:spcAft>
                <a:spcPts val="600"/>
              </a:spcAft>
              <a:buFont typeface="Arial" panose="020B0604020202020204" pitchFamily="34" charset="0"/>
              <a:buChar char="•"/>
            </a:pPr>
            <a:r>
              <a:rPr lang="en-US" sz="2400" dirty="0" smtClean="0">
                <a:solidFill>
                  <a:sysClr val="windowText" lastClr="000000"/>
                </a:solidFill>
                <a:cs typeface="Segoe UI Semibold" panose="020B0702040204020203" pitchFamily="34" charset="0"/>
              </a:rPr>
              <a:t>Each Event Hub supports</a:t>
            </a:r>
          </a:p>
          <a:p>
            <a:pPr marL="809271" lvl="1" indent="-342900">
              <a:lnSpc>
                <a:spcPct val="90000"/>
              </a:lnSpc>
              <a:spcAft>
                <a:spcPts val="600"/>
              </a:spcAft>
              <a:buFont typeface="Arial" panose="020B0604020202020204" pitchFamily="34" charset="0"/>
              <a:buChar char="•"/>
            </a:pPr>
            <a:r>
              <a:rPr lang="en-US" sz="2400" dirty="0" smtClean="0">
                <a:solidFill>
                  <a:sysClr val="windowText" lastClr="000000"/>
                </a:solidFill>
                <a:cs typeface="Segoe UI Semibold" panose="020B0702040204020203" pitchFamily="34" charset="0"/>
              </a:rPr>
              <a:t>1 million publishers</a:t>
            </a:r>
          </a:p>
          <a:p>
            <a:pPr marL="809271" lvl="1" indent="-342900">
              <a:lnSpc>
                <a:spcPct val="90000"/>
              </a:lnSpc>
              <a:spcAft>
                <a:spcPts val="600"/>
              </a:spcAft>
              <a:buFont typeface="Arial" panose="020B0604020202020204" pitchFamily="34" charset="0"/>
              <a:buChar char="•"/>
            </a:pPr>
            <a:r>
              <a:rPr lang="en-US" sz="2400" dirty="0" smtClean="0">
                <a:solidFill>
                  <a:sysClr val="windowText" lastClr="000000"/>
                </a:solidFill>
                <a:cs typeface="Segoe UI Semibold" panose="020B0702040204020203" pitchFamily="34" charset="0"/>
              </a:rPr>
              <a:t>1GB/s ingress</a:t>
            </a:r>
          </a:p>
          <a:p>
            <a:pPr marL="342900" indent="-342900">
              <a:lnSpc>
                <a:spcPct val="90000"/>
              </a:lnSpc>
              <a:spcAft>
                <a:spcPts val="600"/>
              </a:spcAft>
              <a:buFont typeface="Arial" panose="020B0604020202020204" pitchFamily="34" charset="0"/>
              <a:buChar char="•"/>
            </a:pPr>
            <a:r>
              <a:rPr lang="en-US" sz="2400" dirty="0" smtClean="0">
                <a:solidFill>
                  <a:sysClr val="windowText" lastClr="000000"/>
                </a:solidFill>
                <a:cs typeface="Segoe UI Semibold" panose="020B0702040204020203" pitchFamily="34" charset="0"/>
              </a:rPr>
              <a:t>Generally available worldwide</a:t>
            </a:r>
          </a:p>
          <a:p>
            <a:pPr marL="809271" lvl="1" indent="-342900">
              <a:lnSpc>
                <a:spcPct val="90000"/>
              </a:lnSpc>
              <a:spcAft>
                <a:spcPts val="600"/>
              </a:spcAft>
              <a:buFont typeface="Arial" panose="020B0604020202020204" pitchFamily="34" charset="0"/>
              <a:buChar char="•"/>
            </a:pPr>
            <a:r>
              <a:rPr lang="en-US" sz="2400" dirty="0" smtClean="0">
                <a:solidFill>
                  <a:sysClr val="windowText" lastClr="000000"/>
                </a:solidFill>
                <a:cs typeface="Segoe UI Semibold" panose="020B0702040204020203" pitchFamily="34" charset="0"/>
              </a:rPr>
              <a:t>18 Billion messages per day</a:t>
            </a:r>
          </a:p>
          <a:p>
            <a:pPr marL="809271" lvl="1" indent="-342900">
              <a:lnSpc>
                <a:spcPct val="90000"/>
              </a:lnSpc>
              <a:spcAft>
                <a:spcPts val="600"/>
              </a:spcAft>
              <a:buFont typeface="Arial" panose="020B0604020202020204" pitchFamily="34" charset="0"/>
              <a:buChar char="•"/>
            </a:pPr>
            <a:r>
              <a:rPr lang="en-US" sz="2400" dirty="0" smtClean="0">
                <a:solidFill>
                  <a:sysClr val="windowText" lastClr="000000"/>
                </a:solidFill>
                <a:cs typeface="Segoe UI Semibold" panose="020B0702040204020203" pitchFamily="34" charset="0"/>
              </a:rPr>
              <a:t>60+ TB ingested per day</a:t>
            </a:r>
          </a:p>
        </p:txBody>
      </p:sp>
    </p:spTree>
    <p:extLst>
      <p:ext uri="{BB962C8B-B14F-4D97-AF65-F5344CB8AC3E}">
        <p14:creationId xmlns:p14="http://schemas.microsoft.com/office/powerpoint/2010/main" val="2329145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3"/>
                                        </p:tgtEl>
                                        <p:attrNameLst>
                                          <p:attrName>style.visibility</p:attrName>
                                        </p:attrNameLst>
                                      </p:cBhvr>
                                      <p:to>
                                        <p:strVal val="visible"/>
                                      </p:to>
                                    </p:set>
                                    <p:animEffect transition="in" filter="fade">
                                      <p:cBhvr>
                                        <p:cTn id="12" dur="500"/>
                                        <p:tgtEl>
                                          <p:spTgt spid="233"/>
                                        </p:tgtEl>
                                      </p:cBhvr>
                                    </p:animEffect>
                                  </p:childTnLst>
                                </p:cTn>
                              </p:par>
                              <p:par>
                                <p:cTn id="13" presetID="10" presetClass="entr" presetSubtype="0" fill="hold" nodeType="withEffect">
                                  <p:stCondLst>
                                    <p:cond delay="0"/>
                                  </p:stCondLst>
                                  <p:childTnLst>
                                    <p:set>
                                      <p:cBhvr>
                                        <p:cTn id="14" dur="1" fill="hold">
                                          <p:stCondLst>
                                            <p:cond delay="0"/>
                                          </p:stCondLst>
                                        </p:cTn>
                                        <p:tgtEl>
                                          <p:spTgt spid="159"/>
                                        </p:tgtEl>
                                        <p:attrNameLst>
                                          <p:attrName>style.visibility</p:attrName>
                                        </p:attrNameLst>
                                      </p:cBhvr>
                                      <p:to>
                                        <p:strVal val="visible"/>
                                      </p:to>
                                    </p:set>
                                    <p:animEffect transition="in" filter="fade">
                                      <p:cBhvr>
                                        <p:cTn id="15" dur="500"/>
                                        <p:tgtEl>
                                          <p:spTgt spid="15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7"/>
                                        </p:tgtEl>
                                        <p:attrNameLst>
                                          <p:attrName>style.visibility</p:attrName>
                                        </p:attrNameLst>
                                      </p:cBhvr>
                                      <p:to>
                                        <p:strVal val="visible"/>
                                      </p:to>
                                    </p:set>
                                    <p:animEffect transition="in" filter="fade">
                                      <p:cBhvr>
                                        <p:cTn id="23" dur="500"/>
                                        <p:tgtEl>
                                          <p:spTgt spid="227"/>
                                        </p:tgtEl>
                                      </p:cBhvr>
                                    </p:animEffect>
                                  </p:childTnLst>
                                </p:cTn>
                              </p:par>
                              <p:par>
                                <p:cTn id="24" presetID="10" presetClass="entr" presetSubtype="0" fill="hold" nodeType="withEffect">
                                  <p:stCondLst>
                                    <p:cond delay="0"/>
                                  </p:stCondLst>
                                  <p:childTnLst>
                                    <p:set>
                                      <p:cBhvr>
                                        <p:cTn id="25" dur="1" fill="hold">
                                          <p:stCondLst>
                                            <p:cond delay="0"/>
                                          </p:stCondLst>
                                        </p:cTn>
                                        <p:tgtEl>
                                          <p:spTgt spid="138"/>
                                        </p:tgtEl>
                                        <p:attrNameLst>
                                          <p:attrName>style.visibility</p:attrName>
                                        </p:attrNameLst>
                                      </p:cBhvr>
                                      <p:to>
                                        <p:strVal val="visible"/>
                                      </p:to>
                                    </p:set>
                                    <p:animEffect transition="in" filter="fade">
                                      <p:cBhvr>
                                        <p:cTn id="26" dur="500"/>
                                        <p:tgtEl>
                                          <p:spTgt spid="138"/>
                                        </p:tgtEl>
                                      </p:cBhvr>
                                    </p:animEffect>
                                  </p:childTnLst>
                                </p:cTn>
                              </p:par>
                              <p:par>
                                <p:cTn id="27" presetID="10" presetClass="entr" presetSubtype="0" fill="hold" nodeType="withEffect">
                                  <p:stCondLst>
                                    <p:cond delay="0"/>
                                  </p:stCondLst>
                                  <p:childTnLst>
                                    <p:set>
                                      <p:cBhvr>
                                        <p:cTn id="28" dur="1" fill="hold">
                                          <p:stCondLst>
                                            <p:cond delay="0"/>
                                          </p:stCondLst>
                                        </p:cTn>
                                        <p:tgtEl>
                                          <p:spTgt spid="139"/>
                                        </p:tgtEl>
                                        <p:attrNameLst>
                                          <p:attrName>style.visibility</p:attrName>
                                        </p:attrNameLst>
                                      </p:cBhvr>
                                      <p:to>
                                        <p:strVal val="visible"/>
                                      </p:to>
                                    </p:set>
                                    <p:animEffect transition="in" filter="fade">
                                      <p:cBhvr>
                                        <p:cTn id="29" dur="500"/>
                                        <p:tgtEl>
                                          <p:spTgt spid="139"/>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nodeType="withEffect">
                                  <p:stCondLst>
                                    <p:cond delay="0"/>
                                  </p:stCondLst>
                                  <p:childTnLst>
                                    <p:set>
                                      <p:cBhvr>
                                        <p:cTn id="34" dur="1" fill="hold">
                                          <p:stCondLst>
                                            <p:cond delay="0"/>
                                          </p:stCondLst>
                                        </p:cTn>
                                        <p:tgtEl>
                                          <p:spTgt spid="229"/>
                                        </p:tgtEl>
                                        <p:attrNameLst>
                                          <p:attrName>style.visibility</p:attrName>
                                        </p:attrNameLst>
                                      </p:cBhvr>
                                      <p:to>
                                        <p:strVal val="visible"/>
                                      </p:to>
                                    </p:set>
                                    <p:animEffect transition="in" filter="fade">
                                      <p:cBhvr>
                                        <p:cTn id="35" dur="500"/>
                                        <p:tgtEl>
                                          <p:spTgt spid="22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41"/>
                                        </p:tgtEl>
                                        <p:attrNameLst>
                                          <p:attrName>style.visibility</p:attrName>
                                        </p:attrNameLst>
                                      </p:cBhvr>
                                      <p:to>
                                        <p:strVal val="visible"/>
                                      </p:to>
                                    </p:set>
                                    <p:animEffect transition="in" filter="fade">
                                      <p:cBhvr>
                                        <p:cTn id="40" dur="500"/>
                                        <p:tgtEl>
                                          <p:spTgt spid="141"/>
                                        </p:tgtEl>
                                      </p:cBhvr>
                                    </p:animEffect>
                                  </p:childTnLst>
                                </p:cTn>
                              </p:par>
                              <p:par>
                                <p:cTn id="41" presetID="10" presetClass="entr" presetSubtype="0" fill="hold" nodeType="withEffect">
                                  <p:stCondLst>
                                    <p:cond delay="0"/>
                                  </p:stCondLst>
                                  <p:childTnLst>
                                    <p:set>
                                      <p:cBhvr>
                                        <p:cTn id="42" dur="1" fill="hold">
                                          <p:stCondLst>
                                            <p:cond delay="0"/>
                                          </p:stCondLst>
                                        </p:cTn>
                                        <p:tgtEl>
                                          <p:spTgt spid="217"/>
                                        </p:tgtEl>
                                        <p:attrNameLst>
                                          <p:attrName>style.visibility</p:attrName>
                                        </p:attrNameLst>
                                      </p:cBhvr>
                                      <p:to>
                                        <p:strVal val="visible"/>
                                      </p:to>
                                    </p:set>
                                    <p:animEffect transition="in" filter="fade">
                                      <p:cBhvr>
                                        <p:cTn id="43" dur="500"/>
                                        <p:tgtEl>
                                          <p:spTgt spid="217"/>
                                        </p:tgtEl>
                                      </p:cBhvr>
                                    </p:animEffect>
                                  </p:childTnLst>
                                </p:cTn>
                              </p:par>
                              <p:par>
                                <p:cTn id="44" presetID="10" presetClass="entr" presetSubtype="0" fill="hold" nodeType="withEffect">
                                  <p:stCondLst>
                                    <p:cond delay="0"/>
                                  </p:stCondLst>
                                  <p:childTnLst>
                                    <p:set>
                                      <p:cBhvr>
                                        <p:cTn id="45" dur="1" fill="hold">
                                          <p:stCondLst>
                                            <p:cond delay="0"/>
                                          </p:stCondLst>
                                        </p:cTn>
                                        <p:tgtEl>
                                          <p:spTgt spid="216"/>
                                        </p:tgtEl>
                                        <p:attrNameLst>
                                          <p:attrName>style.visibility</p:attrName>
                                        </p:attrNameLst>
                                      </p:cBhvr>
                                      <p:to>
                                        <p:strVal val="visible"/>
                                      </p:to>
                                    </p:set>
                                    <p:animEffect transition="in" filter="fade">
                                      <p:cBhvr>
                                        <p:cTn id="46" dur="500"/>
                                        <p:tgtEl>
                                          <p:spTgt spid="216"/>
                                        </p:tgtEl>
                                      </p:cBhvr>
                                    </p:animEffect>
                                  </p:childTnLst>
                                </p:cTn>
                              </p:par>
                              <p:par>
                                <p:cTn id="47" presetID="10" presetClass="entr" presetSubtype="0" fill="hold" nodeType="withEffect">
                                  <p:stCondLst>
                                    <p:cond delay="0"/>
                                  </p:stCondLst>
                                  <p:childTnLst>
                                    <p:set>
                                      <p:cBhvr>
                                        <p:cTn id="48" dur="1" fill="hold">
                                          <p:stCondLst>
                                            <p:cond delay="0"/>
                                          </p:stCondLst>
                                        </p:cTn>
                                        <p:tgtEl>
                                          <p:spTgt spid="215"/>
                                        </p:tgtEl>
                                        <p:attrNameLst>
                                          <p:attrName>style.visibility</p:attrName>
                                        </p:attrNameLst>
                                      </p:cBhvr>
                                      <p:to>
                                        <p:strVal val="visible"/>
                                      </p:to>
                                    </p:set>
                                    <p:animEffect transition="in" filter="fade">
                                      <p:cBhvr>
                                        <p:cTn id="49" dur="500"/>
                                        <p:tgtEl>
                                          <p:spTgt spid="215"/>
                                        </p:tgtEl>
                                      </p:cBhvr>
                                    </p:animEffect>
                                  </p:childTnLst>
                                </p:cTn>
                              </p:par>
                              <p:par>
                                <p:cTn id="50" presetID="10" presetClass="entr" presetSubtype="0" fill="hold" nodeType="withEffect">
                                  <p:stCondLst>
                                    <p:cond delay="0"/>
                                  </p:stCondLst>
                                  <p:childTnLst>
                                    <p:set>
                                      <p:cBhvr>
                                        <p:cTn id="51" dur="1" fill="hold">
                                          <p:stCondLst>
                                            <p:cond delay="0"/>
                                          </p:stCondLst>
                                        </p:cTn>
                                        <p:tgtEl>
                                          <p:spTgt spid="187"/>
                                        </p:tgtEl>
                                        <p:attrNameLst>
                                          <p:attrName>style.visibility</p:attrName>
                                        </p:attrNameLst>
                                      </p:cBhvr>
                                      <p:to>
                                        <p:strVal val="visible"/>
                                      </p:to>
                                    </p:set>
                                    <p:animEffect transition="in" filter="fade">
                                      <p:cBhvr>
                                        <p:cTn id="52" dur="500"/>
                                        <p:tgtEl>
                                          <p:spTgt spid="187"/>
                                        </p:tgtEl>
                                      </p:cBhvr>
                                    </p:animEffect>
                                  </p:childTnLst>
                                </p:cTn>
                              </p:par>
                              <p:par>
                                <p:cTn id="53" presetID="10" presetClass="entr" presetSubtype="0" fill="hold" nodeType="withEffect">
                                  <p:stCondLst>
                                    <p:cond delay="0"/>
                                  </p:stCondLst>
                                  <p:childTnLst>
                                    <p:set>
                                      <p:cBhvr>
                                        <p:cTn id="54" dur="1" fill="hold">
                                          <p:stCondLst>
                                            <p:cond delay="0"/>
                                          </p:stCondLst>
                                        </p:cTn>
                                        <p:tgtEl>
                                          <p:spTgt spid="191"/>
                                        </p:tgtEl>
                                        <p:attrNameLst>
                                          <p:attrName>style.visibility</p:attrName>
                                        </p:attrNameLst>
                                      </p:cBhvr>
                                      <p:to>
                                        <p:strVal val="visible"/>
                                      </p:to>
                                    </p:set>
                                    <p:animEffect transition="in" filter="fade">
                                      <p:cBhvr>
                                        <p:cTn id="55" dur="500"/>
                                        <p:tgtEl>
                                          <p:spTgt spid="191"/>
                                        </p:tgtEl>
                                      </p:cBhvr>
                                    </p:animEffect>
                                  </p:childTnLst>
                                </p:cTn>
                              </p:par>
                              <p:par>
                                <p:cTn id="56" presetID="10" presetClass="entr" presetSubtype="0" fill="hold" nodeType="withEffect">
                                  <p:stCondLst>
                                    <p:cond delay="0"/>
                                  </p:stCondLst>
                                  <p:childTnLst>
                                    <p:set>
                                      <p:cBhvr>
                                        <p:cTn id="57" dur="1" fill="hold">
                                          <p:stCondLst>
                                            <p:cond delay="0"/>
                                          </p:stCondLst>
                                        </p:cTn>
                                        <p:tgtEl>
                                          <p:spTgt spid="210"/>
                                        </p:tgtEl>
                                        <p:attrNameLst>
                                          <p:attrName>style.visibility</p:attrName>
                                        </p:attrNameLst>
                                      </p:cBhvr>
                                      <p:to>
                                        <p:strVal val="visible"/>
                                      </p:to>
                                    </p:set>
                                    <p:animEffect transition="in" filter="fade">
                                      <p:cBhvr>
                                        <p:cTn id="58" dur="500"/>
                                        <p:tgtEl>
                                          <p:spTgt spid="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loud"/>
          <p:cNvSpPr>
            <a:spLocks noChangeAspect="1"/>
          </p:cNvSpPr>
          <p:nvPr/>
        </p:nvSpPr>
        <p:spPr bwMode="black">
          <a:xfrm>
            <a:off x="3133179" y="982662"/>
            <a:ext cx="9197743" cy="54507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2">
              <a:lumMod val="20000"/>
              <a:lumOff val="80000"/>
            </a:schemeClr>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algn="ctr">
              <a:lnSpc>
                <a:spcPct val="80000"/>
              </a:lnSpc>
            </a:pPr>
            <a:endParaRPr lang="en-US" sz="4400" spc="-150" dirty="0">
              <a:solidFill>
                <a:srgbClr val="FFFFFF"/>
              </a:solidFill>
              <a:latin typeface="Segoe UI Light"/>
            </a:endParaRPr>
          </a:p>
        </p:txBody>
      </p:sp>
      <p:cxnSp>
        <p:nvCxnSpPr>
          <p:cNvPr id="227" name="2 fg"/>
          <p:cNvCxnSpPr/>
          <p:nvPr/>
        </p:nvCxnSpPr>
        <p:spPr>
          <a:xfrm>
            <a:off x="1005627" y="5160033"/>
            <a:ext cx="338743" cy="10454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9" name="2   Arrow fg"/>
          <p:cNvCxnSpPr/>
          <p:nvPr/>
        </p:nvCxnSpPr>
        <p:spPr>
          <a:xfrm>
            <a:off x="2179637" y="5495042"/>
            <a:ext cx="1593360" cy="317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3" name="2 Arrow"/>
          <p:cNvCxnSpPr/>
          <p:nvPr/>
        </p:nvCxnSpPr>
        <p:spPr>
          <a:xfrm>
            <a:off x="1010114" y="2267026"/>
            <a:ext cx="2780886" cy="1305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2 Field Gateway"/>
          <p:cNvGrpSpPr/>
          <p:nvPr/>
        </p:nvGrpSpPr>
        <p:grpSpPr>
          <a:xfrm>
            <a:off x="1386312" y="4957895"/>
            <a:ext cx="769091" cy="1063609"/>
            <a:chOff x="1547306" y="5067599"/>
            <a:chExt cx="769091" cy="1063609"/>
          </a:xfrm>
        </p:grpSpPr>
        <p:sp>
          <p:nvSpPr>
            <p:cNvPr id="15" name="Rectangle 14"/>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chemeClr val="tx1"/>
                  </a:solidFill>
                  <a:latin typeface="Segoe UI Semibold" panose="020B0702040204020203" pitchFamily="34" charset="0"/>
                  <a:ea typeface="Segoe UI" pitchFamily="34" charset="0"/>
                  <a:cs typeface="Segoe UI" pitchFamily="34" charset="0"/>
                </a:rPr>
                <a:t>Field Gateway</a:t>
              </a:r>
            </a:p>
          </p:txBody>
        </p:sp>
        <p:sp>
          <p:nvSpPr>
            <p:cNvPr id="75"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grpSp>
      <p:sp>
        <p:nvSpPr>
          <p:cNvPr id="28" name="Rectangle 27"/>
          <p:cNvSpPr/>
          <p:nvPr/>
        </p:nvSpPr>
        <p:spPr bwMode="auto">
          <a:xfrm>
            <a:off x="1" y="1768156"/>
            <a:ext cx="1004696" cy="43325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solidFill>
                <a:schemeClr val="tx1"/>
              </a:solidFill>
              <a:ea typeface="Segoe UI" pitchFamily="34" charset="0"/>
              <a:cs typeface="Segoe UI" pitchFamily="34" charset="0"/>
            </a:endParaRPr>
          </a:p>
        </p:txBody>
      </p:sp>
      <p:sp>
        <p:nvSpPr>
          <p:cNvPr id="27" name="2 Device"/>
          <p:cNvSpPr txBox="1"/>
          <p:nvPr/>
        </p:nvSpPr>
        <p:spPr>
          <a:xfrm>
            <a:off x="1367461" y="6100731"/>
            <a:ext cx="3583925" cy="677108"/>
          </a:xfrm>
          <a:prstGeom prst="rect">
            <a:avLst/>
          </a:prstGeom>
          <a:gradFill>
            <a:gsLst>
              <a:gs pos="28000">
                <a:srgbClr val="5EB6DA"/>
              </a:gs>
              <a:gs pos="28000">
                <a:srgbClr val="3999C6"/>
              </a:gs>
            </a:gsLst>
            <a:lin ang="8100000" scaled="1"/>
          </a:gradFill>
        </p:spPr>
        <p:txBody>
          <a:bodyPr wrap="square" lIns="91440" tIns="91440" rIns="0" bIns="91440" rtlCol="0">
            <a:spAutoFit/>
          </a:bodyPr>
          <a:lstStyle>
            <a:defPPr>
              <a:defRPr lang="en-US"/>
            </a:defPPr>
            <a:lvl1pPr defTabSz="932597">
              <a:defRPr sz="1600">
                <a:solidFill>
                  <a:schemeClr val="bg2"/>
                </a:solidFill>
              </a:defRPr>
            </a:lvl1pPr>
          </a:lstStyle>
          <a:p>
            <a:r>
              <a:rPr lang="en-US" dirty="0">
                <a:solidFill>
                  <a:schemeClr val="tx1"/>
                </a:solidFill>
              </a:rPr>
              <a:t>Device </a:t>
            </a:r>
          </a:p>
          <a:p>
            <a:r>
              <a:rPr lang="en-US" dirty="0">
                <a:solidFill>
                  <a:schemeClr val="tx1"/>
                </a:solidFill>
              </a:rPr>
              <a:t>Connectivity &amp; Management</a:t>
            </a:r>
          </a:p>
        </p:txBody>
      </p:sp>
      <p:sp>
        <p:nvSpPr>
          <p:cNvPr id="5" name="Title 4"/>
          <p:cNvSpPr>
            <a:spLocks noGrp="1"/>
          </p:cNvSpPr>
          <p:nvPr>
            <p:ph type="title"/>
          </p:nvPr>
        </p:nvSpPr>
        <p:spPr/>
        <p:txBody>
          <a:bodyPr/>
          <a:lstStyle/>
          <a:p>
            <a:pPr lvl="0"/>
            <a:r>
              <a:rPr lang="en-US" dirty="0">
                <a:solidFill>
                  <a:schemeClr val="tx1"/>
                </a:solidFill>
              </a:rPr>
              <a:t>IoT Device &amp; Cloud </a:t>
            </a:r>
            <a:r>
              <a:rPr lang="en-US" dirty="0" smtClean="0">
                <a:solidFill>
                  <a:schemeClr val="tx1"/>
                </a:solidFill>
              </a:rPr>
              <a:t>Patterns</a:t>
            </a:r>
            <a:endParaRPr lang="en-US" dirty="0">
              <a:solidFill>
                <a:schemeClr val="tx1"/>
              </a:solidFill>
            </a:endParaRPr>
          </a:p>
        </p:txBody>
      </p:sp>
      <p:grpSp>
        <p:nvGrpSpPr>
          <p:cNvPr id="228" name="1 Devices - sensors"/>
          <p:cNvGrpSpPr/>
          <p:nvPr/>
        </p:nvGrpSpPr>
        <p:grpSpPr>
          <a:xfrm>
            <a:off x="115914" y="2043077"/>
            <a:ext cx="871159" cy="3991585"/>
            <a:chOff x="276909" y="1995490"/>
            <a:chExt cx="871159" cy="3991585"/>
          </a:xfrm>
        </p:grpSpPr>
        <p:sp>
          <p:nvSpPr>
            <p:cNvPr id="230" name="Rectangle 229"/>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32" name="TextBox 231"/>
            <p:cNvSpPr txBox="1"/>
            <p:nvPr/>
          </p:nvSpPr>
          <p:spPr>
            <a:xfrm rot="16200000">
              <a:off x="-1511456" y="3783855"/>
              <a:ext cx="3976839" cy="400110"/>
            </a:xfrm>
            <a:prstGeom prst="rect">
              <a:avLst/>
            </a:prstGeom>
            <a:noFill/>
            <a:ln>
              <a:noFill/>
              <a:headEnd type="none" w="med" len="med"/>
              <a:tailEnd type="none" w="med" len="med"/>
            </a:ln>
          </p:spPr>
          <p:txBody>
            <a:bodyPr wrap="square" lIns="0" tIns="0" rIns="0" bIns="0" rtlCol="0">
              <a:spAutoFit/>
            </a:bodyPr>
            <a:lstStyle/>
            <a:p>
              <a:pPr algn="ctr" defTabSz="932384"/>
              <a:r>
                <a:rPr lang="en-US" sz="1400" spc="-38" dirty="0">
                  <a:latin typeface="Segoe UI Black" panose="020B0A02040204020203" pitchFamily="34" charset="0"/>
                  <a:ea typeface="Segoe UI Black" panose="020B0A02040204020203" pitchFamily="34" charset="0"/>
                  <a:cs typeface="Segoe UI Black" panose="020B0A02040204020203" pitchFamily="34" charset="0"/>
                </a:rPr>
                <a:t>Devices</a:t>
              </a:r>
            </a:p>
            <a:p>
              <a:pPr algn="ctr" defTabSz="932384"/>
              <a:r>
                <a:rPr lang="en-US" sz="1200" spc="-38" dirty="0">
                  <a:latin typeface="Segoe UI Semibold" panose="020B0702040204020203" pitchFamily="34" charset="0"/>
                  <a:ea typeface="Segoe UI" pitchFamily="34" charset="0"/>
                  <a:cs typeface="Segoe UI Semibold" panose="020B0702040204020203" pitchFamily="34" charset="0"/>
                </a:rPr>
                <a:t>RTOS, </a:t>
              </a:r>
              <a:r>
                <a:rPr lang="en-US" sz="1200" spc="-38" dirty="0" smtClean="0">
                  <a:latin typeface="Segoe UI Semibold" panose="020B0702040204020203" pitchFamily="34" charset="0"/>
                  <a:ea typeface="Segoe UI" pitchFamily="34" charset="0"/>
                  <a:cs typeface="Segoe UI Semibold" panose="020B0702040204020203" pitchFamily="34" charset="0"/>
                </a:rPr>
                <a:t>Linux</a:t>
              </a:r>
              <a:r>
                <a:rPr lang="en-US" sz="1200" spc="-38" dirty="0">
                  <a:latin typeface="Segoe UI Semibold" panose="020B0702040204020203" pitchFamily="34" charset="0"/>
                  <a:ea typeface="Segoe UI" pitchFamily="34" charset="0"/>
                  <a:cs typeface="Segoe UI Semibold" panose="020B0702040204020203" pitchFamily="34" charset="0"/>
                </a:rPr>
                <a:t>, </a:t>
              </a:r>
              <a:r>
                <a:rPr lang="en-US" sz="1200" spc="-38" dirty="0" smtClean="0">
                  <a:latin typeface="Segoe UI Semibold" panose="020B0702040204020203" pitchFamily="34" charset="0"/>
                  <a:ea typeface="Segoe UI" pitchFamily="34" charset="0"/>
                  <a:cs typeface="Segoe UI Semibold" panose="020B0702040204020203" pitchFamily="34" charset="0"/>
                </a:rPr>
                <a:t>Windows, Android</a:t>
              </a:r>
              <a:r>
                <a:rPr lang="en-US" sz="1200" spc="-38" dirty="0">
                  <a:latin typeface="Segoe UI Semibold" panose="020B0702040204020203" pitchFamily="34" charset="0"/>
                  <a:ea typeface="Segoe UI" pitchFamily="34" charset="0"/>
                  <a:cs typeface="Segoe UI Semibold" panose="020B0702040204020203" pitchFamily="34" charset="0"/>
                </a:rPr>
                <a:t>, </a:t>
              </a:r>
              <a:r>
                <a:rPr lang="en-US" sz="1200" spc="-38" dirty="0" smtClean="0">
                  <a:latin typeface="Segoe UI Semibold" panose="020B0702040204020203" pitchFamily="34" charset="0"/>
                  <a:ea typeface="Segoe UI" pitchFamily="34" charset="0"/>
                  <a:cs typeface="Segoe UI Semibold" panose="020B0702040204020203" pitchFamily="34" charset="0"/>
                </a:rPr>
                <a:t>iOS </a:t>
              </a:r>
              <a:endParaRPr lang="en-US" sz="1200" spc="-38" dirty="0">
                <a:latin typeface="Segoe UI Semibold" panose="020B0702040204020203" pitchFamily="34" charset="0"/>
                <a:ea typeface="Segoe UI" pitchFamily="34" charset="0"/>
                <a:cs typeface="Segoe UI Semibold" panose="020B0702040204020203" pitchFamily="34" charset="0"/>
              </a:endParaRPr>
            </a:p>
          </p:txBody>
        </p:sp>
        <p:sp>
          <p:nvSpPr>
            <p:cNvPr id="234"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sp>
          <p:nvSpPr>
            <p:cNvPr id="235" name="Rectangle 234"/>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36"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sp>
          <p:nvSpPr>
            <p:cNvPr id="240" name="Rectangle 239"/>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41"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sp>
          <p:nvSpPr>
            <p:cNvPr id="242" name="Rectangle 241"/>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43"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sp>
          <p:nvSpPr>
            <p:cNvPr id="244" name="Rectangle 243"/>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45"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sp>
          <p:nvSpPr>
            <p:cNvPr id="246" name="Rectangle 245"/>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47"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sp>
          <p:nvSpPr>
            <p:cNvPr id="248" name="Rectangle 247"/>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52"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sp>
          <p:nvSpPr>
            <p:cNvPr id="253" name="Rectangle 252"/>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54"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sp>
          <p:nvSpPr>
            <p:cNvPr id="255" name="Rectangle 254"/>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56"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sp>
          <p:nvSpPr>
            <p:cNvPr id="257" name="Rectangle 256"/>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58"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sp>
          <p:nvSpPr>
            <p:cNvPr id="259" name="Rectangle 258"/>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60"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grpSp>
      <p:grpSp>
        <p:nvGrpSpPr>
          <p:cNvPr id="159" name="2 Cloud Gateway"/>
          <p:cNvGrpSpPr/>
          <p:nvPr/>
        </p:nvGrpSpPr>
        <p:grpSpPr>
          <a:xfrm>
            <a:off x="3793359" y="2009904"/>
            <a:ext cx="1150668" cy="3976839"/>
            <a:chOff x="3791485" y="2035023"/>
            <a:chExt cx="1150668" cy="3976839"/>
          </a:xfrm>
        </p:grpSpPr>
        <p:sp>
          <p:nvSpPr>
            <p:cNvPr id="18" name="Rectangle 17"/>
            <p:cNvSpPr/>
            <p:nvPr/>
          </p:nvSpPr>
          <p:spPr bwMode="auto">
            <a:xfrm>
              <a:off x="3791485" y="2035023"/>
              <a:ext cx="1150668"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pPr>
              <a:r>
                <a:rPr lang="en-US" sz="11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Cloud </a:t>
              </a:r>
              <a:r>
                <a:rPr lang="en-US" sz="1100" dirty="0" smtClean="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Gateway</a:t>
              </a:r>
            </a:p>
            <a:p>
              <a:pPr defTabSz="913748" fontAlgn="base">
                <a:lnSpc>
                  <a:spcPct val="90000"/>
                </a:lnSpc>
                <a:spcBef>
                  <a:spcPct val="0"/>
                </a:spcBef>
              </a:pPr>
              <a:endParaRPr lang="en-US" sz="800" dirty="0">
                <a:solidFill>
                  <a:schemeClr val="tx1"/>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pPr>
              <a:r>
                <a:rPr lang="en-US" sz="1100" dirty="0" smtClean="0">
                  <a:solidFill>
                    <a:schemeClr val="tx1"/>
                  </a:solidFill>
                  <a:latin typeface="Segoe UI Semibold" panose="020B0702040204020203" pitchFamily="34" charset="0"/>
                  <a:ea typeface="Segoe UI" pitchFamily="34" charset="0"/>
                  <a:cs typeface="Segoe UI" pitchFamily="34" charset="0"/>
                </a:rPr>
                <a:t>Event Hubs</a:t>
              </a:r>
            </a:p>
            <a:p>
              <a:pPr defTabSz="913748" fontAlgn="base">
                <a:lnSpc>
                  <a:spcPct val="90000"/>
                </a:lnSpc>
                <a:spcBef>
                  <a:spcPct val="0"/>
                </a:spcBef>
              </a:pPr>
              <a:endParaRPr lang="en-US" sz="1100" dirty="0">
                <a:solidFill>
                  <a:schemeClr val="tx1"/>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pPr>
              <a:endParaRPr lang="en-US" sz="1100" dirty="0" smtClean="0">
                <a:solidFill>
                  <a:schemeClr val="tx1"/>
                </a:solidFill>
                <a:latin typeface="Segoe UI Semibold" panose="020B0702040204020203" pitchFamily="34" charset="0"/>
                <a:ea typeface="Segoe UI" pitchFamily="34" charset="0"/>
                <a:cs typeface="Segoe UI" pitchFamily="34" charset="0"/>
              </a:endParaRPr>
            </a:p>
          </p:txBody>
        </p:sp>
        <p:grpSp>
          <p:nvGrpSpPr>
            <p:cNvPr id="158" name="Group 157"/>
            <p:cNvGrpSpPr/>
            <p:nvPr/>
          </p:nvGrpSpPr>
          <p:grpSpPr>
            <a:xfrm>
              <a:off x="3937962" y="4220314"/>
              <a:ext cx="828566" cy="927456"/>
              <a:chOff x="3889804" y="5487538"/>
              <a:chExt cx="981581" cy="1503220"/>
            </a:xfrm>
          </p:grpSpPr>
          <p:grpSp>
            <p:nvGrpSpPr>
              <p:cNvPr id="23" name="Group 22"/>
              <p:cNvGrpSpPr/>
              <p:nvPr/>
            </p:nvGrpSpPr>
            <p:grpSpPr>
              <a:xfrm>
                <a:off x="4088812" y="5729791"/>
                <a:ext cx="640699" cy="978963"/>
                <a:chOff x="3994659" y="7008702"/>
                <a:chExt cx="745465" cy="1374671"/>
              </a:xfrm>
            </p:grpSpPr>
            <p:sp>
              <p:nvSpPr>
                <p:cNvPr id="192" name="Rectangle 191"/>
                <p:cNvSpPr/>
                <p:nvPr>
                  <p:custDataLst>
                    <p:tags r:id="rId1"/>
                  </p:custDataLst>
                </p:nvPr>
              </p:nvSpPr>
              <p:spPr bwMode="auto">
                <a:xfrm>
                  <a:off x="3994660" y="7008702"/>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solidFill>
                      <a:schemeClr val="tx1"/>
                    </a:solidFill>
                    <a:ea typeface="Segoe UI" pitchFamily="34" charset="0"/>
                    <a:cs typeface="Segoe UI" pitchFamily="34" charset="0"/>
                  </a:endParaRPr>
                </a:p>
              </p:txBody>
            </p:sp>
            <p:sp>
              <p:nvSpPr>
                <p:cNvPr id="193" name="Rectangle 192"/>
                <p:cNvSpPr/>
                <p:nvPr>
                  <p:custDataLst>
                    <p:tags r:id="rId2"/>
                  </p:custDataLst>
                </p:nvPr>
              </p:nvSpPr>
              <p:spPr bwMode="auto">
                <a:xfrm>
                  <a:off x="4285367" y="7262718"/>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solidFill>
                      <a:schemeClr val="tx1"/>
                    </a:solidFill>
                    <a:ea typeface="Segoe UI" pitchFamily="34" charset="0"/>
                    <a:cs typeface="Segoe UI" pitchFamily="34" charset="0"/>
                  </a:endParaRPr>
                </a:p>
              </p:txBody>
            </p:sp>
            <p:sp>
              <p:nvSpPr>
                <p:cNvPr id="194" name="Rectangle 193"/>
                <p:cNvSpPr/>
                <p:nvPr>
                  <p:custDataLst>
                    <p:tags r:id="rId3"/>
                  </p:custDataLst>
                </p:nvPr>
              </p:nvSpPr>
              <p:spPr bwMode="auto">
                <a:xfrm>
                  <a:off x="3994660" y="7513156"/>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solidFill>
                      <a:schemeClr val="tx1"/>
                    </a:solidFill>
                    <a:ea typeface="Segoe UI" pitchFamily="34" charset="0"/>
                    <a:cs typeface="Segoe UI" pitchFamily="34" charset="0"/>
                  </a:endParaRPr>
                </a:p>
              </p:txBody>
            </p:sp>
            <p:sp>
              <p:nvSpPr>
                <p:cNvPr id="195" name="Rectangle 194"/>
                <p:cNvSpPr/>
                <p:nvPr>
                  <p:custDataLst>
                    <p:tags r:id="rId4"/>
                  </p:custDataLst>
                </p:nvPr>
              </p:nvSpPr>
              <p:spPr bwMode="auto">
                <a:xfrm>
                  <a:off x="4285367" y="7799834"/>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solidFill>
                      <a:schemeClr val="tx1"/>
                    </a:solidFill>
                    <a:ea typeface="Segoe UI" pitchFamily="34" charset="0"/>
                    <a:cs typeface="Segoe UI" pitchFamily="34" charset="0"/>
                  </a:endParaRPr>
                </a:p>
              </p:txBody>
            </p:sp>
            <p:sp>
              <p:nvSpPr>
                <p:cNvPr id="196" name="Rectangle 195"/>
                <p:cNvSpPr/>
                <p:nvPr>
                  <p:custDataLst>
                    <p:tags r:id="rId5"/>
                  </p:custDataLst>
                </p:nvPr>
              </p:nvSpPr>
              <p:spPr bwMode="auto">
                <a:xfrm>
                  <a:off x="3994659" y="8017615"/>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solidFill>
                      <a:schemeClr val="tx1"/>
                    </a:solidFill>
                    <a:ea typeface="Segoe UI" pitchFamily="34" charset="0"/>
                    <a:cs typeface="Segoe UI" pitchFamily="34" charset="0"/>
                  </a:endParaRPr>
                </a:p>
              </p:txBody>
            </p:sp>
            <p:sp>
              <p:nvSpPr>
                <p:cNvPr id="200" name="Rectangle 199"/>
                <p:cNvSpPr/>
                <p:nvPr>
                  <p:custDataLst>
                    <p:tags r:id="rId6"/>
                  </p:custDataLst>
                </p:nvPr>
              </p:nvSpPr>
              <p:spPr bwMode="auto">
                <a:xfrm>
                  <a:off x="4557245" y="7511743"/>
                  <a:ext cx="182879"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solidFill>
                      <a:schemeClr val="tx1"/>
                    </a:solidFill>
                    <a:ea typeface="Segoe UI" pitchFamily="34" charset="0"/>
                    <a:cs typeface="Segoe UI" pitchFamily="34" charset="0"/>
                  </a:endParaRPr>
                </a:p>
              </p:txBody>
            </p:sp>
          </p:grpSp>
          <p:sp>
            <p:nvSpPr>
              <p:cNvPr id="329" name="Freeform 328"/>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0" name="Freeform 329"/>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cxnSp>
        <p:nvCxnSpPr>
          <p:cNvPr id="138" name="2 fg"/>
          <p:cNvCxnSpPr/>
          <p:nvPr/>
        </p:nvCxnSpPr>
        <p:spPr>
          <a:xfrm flipV="1">
            <a:off x="1001852" y="5515260"/>
            <a:ext cx="345623" cy="3572"/>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9" name="2 fg"/>
          <p:cNvCxnSpPr/>
          <p:nvPr/>
        </p:nvCxnSpPr>
        <p:spPr>
          <a:xfrm flipV="1">
            <a:off x="996283" y="5764545"/>
            <a:ext cx="340045" cy="11241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2 fg"/>
          <p:cNvCxnSpPr/>
          <p:nvPr/>
        </p:nvCxnSpPr>
        <p:spPr>
          <a:xfrm flipV="1">
            <a:off x="1003336" y="4597486"/>
            <a:ext cx="333731" cy="20013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87" name="2 Field Gateway"/>
          <p:cNvGrpSpPr/>
          <p:nvPr/>
        </p:nvGrpSpPr>
        <p:grpSpPr>
          <a:xfrm>
            <a:off x="1384343" y="3692659"/>
            <a:ext cx="769091" cy="1063609"/>
            <a:chOff x="1547306" y="5067599"/>
            <a:chExt cx="769091" cy="1063609"/>
          </a:xfrm>
        </p:grpSpPr>
        <p:sp>
          <p:nvSpPr>
            <p:cNvPr id="188" name="Rectangle 187"/>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chemeClr val="tx1"/>
                  </a:solidFill>
                  <a:latin typeface="Segoe UI Semibold" panose="020B0702040204020203" pitchFamily="34" charset="0"/>
                  <a:ea typeface="Segoe UI" pitchFamily="34" charset="0"/>
                  <a:cs typeface="Segoe UI" pitchFamily="34" charset="0"/>
                </a:rPr>
                <a:t>Field Gateway</a:t>
              </a:r>
            </a:p>
          </p:txBody>
        </p:sp>
        <p:sp>
          <p:nvSpPr>
            <p:cNvPr id="189"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grpSp>
      <p:grpSp>
        <p:nvGrpSpPr>
          <p:cNvPr id="191" name="3 Protocol Adaptation"/>
          <p:cNvGrpSpPr/>
          <p:nvPr/>
        </p:nvGrpSpPr>
        <p:grpSpPr>
          <a:xfrm>
            <a:off x="2149195" y="3694038"/>
            <a:ext cx="808360" cy="1062230"/>
            <a:chOff x="2505117" y="3539000"/>
            <a:chExt cx="877565" cy="1062230"/>
          </a:xfrm>
        </p:grpSpPr>
        <p:sp>
          <p:nvSpPr>
            <p:cNvPr id="197" name="Rectangle 196"/>
            <p:cNvSpPr/>
            <p:nvPr/>
          </p:nvSpPr>
          <p:spPr bwMode="auto">
            <a:xfrm>
              <a:off x="2505117" y="3539000"/>
              <a:ext cx="877565"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chemeClr val="tx1"/>
                  </a:solidFill>
                  <a:latin typeface="Segoe UI Semibold" panose="020B0702040204020203" pitchFamily="34" charset="0"/>
                  <a:ea typeface="Segoe UI" pitchFamily="34" charset="0"/>
                  <a:cs typeface="Segoe UI" pitchFamily="34" charset="0"/>
                </a:rPr>
                <a:t>Protocol Adaptation</a:t>
              </a:r>
            </a:p>
          </p:txBody>
        </p:sp>
        <p:sp>
          <p:nvSpPr>
            <p:cNvPr id="198"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04"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05"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206" name="Elbow Connector 205"/>
            <p:cNvCxnSpPr>
              <a:stCxn id="198" idx="3"/>
              <a:endCxn id="204"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Elbow Connector 206"/>
            <p:cNvCxnSpPr>
              <a:stCxn id="201" idx="3"/>
              <a:endCxn id="204"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8" name="Elbow Connector 207"/>
            <p:cNvCxnSpPr>
              <a:stCxn id="203" idx="3"/>
              <a:endCxn id="204"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9" name="Elbow Connector 208"/>
            <p:cNvCxnSpPr>
              <a:stCxn id="205" idx="3"/>
              <a:endCxn id="204"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10" name="2   Arrow fg"/>
          <p:cNvCxnSpPr/>
          <p:nvPr/>
        </p:nvCxnSpPr>
        <p:spPr>
          <a:xfrm>
            <a:off x="2976172" y="4229247"/>
            <a:ext cx="765584" cy="221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5" name="2 fg"/>
          <p:cNvCxnSpPr/>
          <p:nvPr/>
        </p:nvCxnSpPr>
        <p:spPr>
          <a:xfrm>
            <a:off x="1005901" y="3719760"/>
            <a:ext cx="325659" cy="16009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6" name="2 fg"/>
          <p:cNvCxnSpPr/>
          <p:nvPr/>
        </p:nvCxnSpPr>
        <p:spPr>
          <a:xfrm>
            <a:off x="1009301" y="4092932"/>
            <a:ext cx="327027" cy="5814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7" name="2 fg"/>
          <p:cNvCxnSpPr/>
          <p:nvPr/>
        </p:nvCxnSpPr>
        <p:spPr>
          <a:xfrm flipV="1">
            <a:off x="1011809" y="4373170"/>
            <a:ext cx="319751" cy="86945"/>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5761037" y="2009904"/>
            <a:ext cx="6096000" cy="2265236"/>
          </a:xfrm>
          <a:prstGeom prst="rect">
            <a:avLst/>
          </a:prstGeom>
          <a:noFill/>
        </p:spPr>
        <p:txBody>
          <a:bodyPr wrap="square" lIns="182880" tIns="146304" rIns="182880" bIns="146304" rtlCol="0">
            <a:spAutoFit/>
          </a:bodyPr>
          <a:lstStyle/>
          <a:p>
            <a:pPr>
              <a:lnSpc>
                <a:spcPct val="90000"/>
              </a:lnSpc>
              <a:spcAft>
                <a:spcPts val="600"/>
              </a:spcAft>
            </a:pPr>
            <a:r>
              <a:rPr lang="en-US" sz="2400" b="1" dirty="0" smtClean="0">
                <a:solidFill>
                  <a:sysClr val="windowText" lastClr="000000"/>
                </a:solidFill>
                <a:ea typeface="Segoe UI Black" panose="020B0A02040204020203" pitchFamily="34" charset="0"/>
                <a:cs typeface="Segoe UI Black" panose="020B0A02040204020203" pitchFamily="34" charset="0"/>
              </a:rPr>
              <a:t>Additional IoT Needs</a:t>
            </a:r>
          </a:p>
          <a:p>
            <a:pPr marL="342900" indent="-342900">
              <a:lnSpc>
                <a:spcPct val="90000"/>
              </a:lnSpc>
              <a:spcAft>
                <a:spcPts val="600"/>
              </a:spcAft>
              <a:buFont typeface="Arial" panose="020B0604020202020204" pitchFamily="34" charset="0"/>
              <a:buChar char="•"/>
            </a:pPr>
            <a:r>
              <a:rPr lang="en-US" sz="2400" dirty="0" smtClean="0">
                <a:solidFill>
                  <a:sysClr val="windowText" lastClr="000000"/>
                </a:solidFill>
                <a:cs typeface="Segoe UI Semibold" panose="020B0702040204020203" pitchFamily="34" charset="0"/>
              </a:rPr>
              <a:t>Command &amp; control</a:t>
            </a:r>
          </a:p>
          <a:p>
            <a:pPr marL="342900" indent="-342900">
              <a:lnSpc>
                <a:spcPct val="90000"/>
              </a:lnSpc>
              <a:spcAft>
                <a:spcPts val="600"/>
              </a:spcAft>
              <a:buFont typeface="Arial" panose="020B0604020202020204" pitchFamily="34" charset="0"/>
              <a:buChar char="•"/>
            </a:pPr>
            <a:r>
              <a:rPr lang="en-US" sz="2400" dirty="0" smtClean="0">
                <a:solidFill>
                  <a:sysClr val="windowText" lastClr="000000"/>
                </a:solidFill>
                <a:cs typeface="Segoe UI Semibold" panose="020B0702040204020203" pitchFamily="34" charset="0"/>
              </a:rPr>
              <a:t>Device identity</a:t>
            </a:r>
          </a:p>
          <a:p>
            <a:pPr marL="342900" indent="-342900">
              <a:lnSpc>
                <a:spcPct val="90000"/>
              </a:lnSpc>
              <a:spcAft>
                <a:spcPts val="600"/>
              </a:spcAft>
              <a:buFont typeface="Arial" panose="020B0604020202020204" pitchFamily="34" charset="0"/>
              <a:buChar char="•"/>
            </a:pPr>
            <a:r>
              <a:rPr lang="en-US" sz="2400" dirty="0" smtClean="0">
                <a:solidFill>
                  <a:sysClr val="windowText" lastClr="000000"/>
                </a:solidFill>
                <a:cs typeface="Segoe UI Semibold" panose="020B0702040204020203" pitchFamily="34" charset="0"/>
              </a:rPr>
              <a:t>Device registry</a:t>
            </a:r>
          </a:p>
          <a:p>
            <a:pPr marL="342900" indent="-342900">
              <a:lnSpc>
                <a:spcPct val="90000"/>
              </a:lnSpc>
              <a:spcAft>
                <a:spcPts val="600"/>
              </a:spcAft>
              <a:buFont typeface="Arial" panose="020B0604020202020204" pitchFamily="34" charset="0"/>
              <a:buChar char="•"/>
            </a:pPr>
            <a:r>
              <a:rPr lang="en-US" sz="2400" dirty="0" smtClean="0">
                <a:solidFill>
                  <a:sysClr val="windowText" lastClr="000000"/>
                </a:solidFill>
                <a:cs typeface="Segoe UI Semibold" panose="020B0702040204020203" pitchFamily="34" charset="0"/>
              </a:rPr>
              <a:t>Device management</a:t>
            </a:r>
          </a:p>
        </p:txBody>
      </p:sp>
      <p:sp>
        <p:nvSpPr>
          <p:cNvPr id="70" name="TextBox 69"/>
          <p:cNvSpPr txBox="1"/>
          <p:nvPr/>
        </p:nvSpPr>
        <p:spPr>
          <a:xfrm>
            <a:off x="5761037" y="4462121"/>
            <a:ext cx="6096000"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smtClean="0">
                <a:solidFill>
                  <a:sysClr val="windowText" lastClr="000000"/>
                </a:solidFill>
                <a:ea typeface="Segoe UI Black" panose="020B0A02040204020203" pitchFamily="34" charset="0"/>
                <a:cs typeface="Segoe UI Black" panose="020B0A02040204020203" pitchFamily="34" charset="0"/>
              </a:rPr>
              <a:t>Coming with the Azure IoT Suite…</a:t>
            </a:r>
          </a:p>
        </p:txBody>
      </p:sp>
    </p:spTree>
    <p:extLst>
      <p:ext uri="{BB962C8B-B14F-4D97-AF65-F5344CB8AC3E}">
        <p14:creationId xmlns:p14="http://schemas.microsoft.com/office/powerpoint/2010/main" val="3959484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loud"/>
          <p:cNvSpPr>
            <a:spLocks noChangeAspect="1"/>
          </p:cNvSpPr>
          <p:nvPr/>
        </p:nvSpPr>
        <p:spPr bwMode="black">
          <a:xfrm>
            <a:off x="3133179" y="982662"/>
            <a:ext cx="9197743" cy="54507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2">
              <a:lumMod val="20000"/>
              <a:lumOff val="80000"/>
            </a:schemeClr>
          </a:solidFill>
          <a:ln w="76200">
            <a:gradFill flip="none" rotWithShape="1">
              <a:gsLst>
                <a:gs pos="50000">
                  <a:srgbClr val="5EB6DA"/>
                </a:gs>
                <a:gs pos="50000">
                  <a:srgbClr val="3999C6"/>
                </a:gs>
              </a:gsLst>
              <a:lin ang="8100000" scaled="1"/>
              <a:tileRect/>
            </a:gradFill>
          </a:ln>
          <a:extLst/>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algn="ctr">
              <a:lnSpc>
                <a:spcPct val="80000"/>
              </a:lnSpc>
            </a:pPr>
            <a:endParaRPr lang="en-US" sz="4400" spc="-150" dirty="0">
              <a:solidFill>
                <a:srgbClr val="FFFFFF"/>
              </a:solidFill>
              <a:latin typeface="Segoe UI Light"/>
            </a:endParaRPr>
          </a:p>
        </p:txBody>
      </p:sp>
      <p:cxnSp>
        <p:nvCxnSpPr>
          <p:cNvPr id="227" name="2 fg"/>
          <p:cNvCxnSpPr/>
          <p:nvPr/>
        </p:nvCxnSpPr>
        <p:spPr>
          <a:xfrm>
            <a:off x="1005627" y="5160033"/>
            <a:ext cx="338743" cy="10454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9" name="2   Arrow fg"/>
          <p:cNvCxnSpPr/>
          <p:nvPr/>
        </p:nvCxnSpPr>
        <p:spPr>
          <a:xfrm>
            <a:off x="2179637" y="5495042"/>
            <a:ext cx="1593360" cy="3174"/>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3" name="2 Arrow"/>
          <p:cNvCxnSpPr/>
          <p:nvPr/>
        </p:nvCxnSpPr>
        <p:spPr>
          <a:xfrm>
            <a:off x="1010114" y="2267026"/>
            <a:ext cx="2780886" cy="1305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2 Field Gateway"/>
          <p:cNvGrpSpPr/>
          <p:nvPr/>
        </p:nvGrpSpPr>
        <p:grpSpPr>
          <a:xfrm>
            <a:off x="1386312" y="4957895"/>
            <a:ext cx="769091" cy="1063609"/>
            <a:chOff x="1547306" y="5067599"/>
            <a:chExt cx="769091" cy="1063609"/>
          </a:xfrm>
        </p:grpSpPr>
        <p:sp>
          <p:nvSpPr>
            <p:cNvPr id="15" name="Rectangle 14"/>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chemeClr val="tx1"/>
                  </a:solidFill>
                  <a:latin typeface="Segoe UI Semibold" panose="020B0702040204020203" pitchFamily="34" charset="0"/>
                  <a:ea typeface="Segoe UI" pitchFamily="34" charset="0"/>
                  <a:cs typeface="Segoe UI" pitchFamily="34" charset="0"/>
                </a:rPr>
                <a:t>Field Gateway</a:t>
              </a:r>
            </a:p>
          </p:txBody>
        </p:sp>
        <p:sp>
          <p:nvSpPr>
            <p:cNvPr id="75"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grpSp>
      <p:sp>
        <p:nvSpPr>
          <p:cNvPr id="28" name="Rectangle 27"/>
          <p:cNvSpPr/>
          <p:nvPr/>
        </p:nvSpPr>
        <p:spPr bwMode="auto">
          <a:xfrm>
            <a:off x="1" y="1768156"/>
            <a:ext cx="1004696" cy="43325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solidFill>
                <a:schemeClr val="tx1"/>
              </a:solidFill>
              <a:ea typeface="Segoe UI" pitchFamily="34" charset="0"/>
              <a:cs typeface="Segoe UI" pitchFamily="34" charset="0"/>
            </a:endParaRPr>
          </a:p>
        </p:txBody>
      </p:sp>
      <p:sp>
        <p:nvSpPr>
          <p:cNvPr id="27" name="2 Device"/>
          <p:cNvSpPr txBox="1"/>
          <p:nvPr/>
        </p:nvSpPr>
        <p:spPr>
          <a:xfrm>
            <a:off x="1367461" y="6100731"/>
            <a:ext cx="3583925" cy="677108"/>
          </a:xfrm>
          <a:prstGeom prst="rect">
            <a:avLst/>
          </a:prstGeom>
          <a:gradFill>
            <a:gsLst>
              <a:gs pos="28000">
                <a:srgbClr val="5EB6DA"/>
              </a:gs>
              <a:gs pos="28000">
                <a:srgbClr val="3999C6"/>
              </a:gs>
            </a:gsLst>
            <a:lin ang="8100000" scaled="1"/>
          </a:gradFill>
        </p:spPr>
        <p:txBody>
          <a:bodyPr wrap="square" lIns="91440" tIns="91440" rIns="0" bIns="91440" rtlCol="0">
            <a:spAutoFit/>
          </a:bodyPr>
          <a:lstStyle>
            <a:defPPr>
              <a:defRPr lang="en-US"/>
            </a:defPPr>
            <a:lvl1pPr defTabSz="932597">
              <a:defRPr sz="1600">
                <a:solidFill>
                  <a:schemeClr val="bg2"/>
                </a:solidFill>
              </a:defRPr>
            </a:lvl1pPr>
          </a:lstStyle>
          <a:p>
            <a:r>
              <a:rPr lang="en-US" dirty="0">
                <a:solidFill>
                  <a:schemeClr val="tx1"/>
                </a:solidFill>
              </a:rPr>
              <a:t>Device </a:t>
            </a:r>
          </a:p>
          <a:p>
            <a:r>
              <a:rPr lang="en-US" dirty="0">
                <a:solidFill>
                  <a:schemeClr val="tx1"/>
                </a:solidFill>
              </a:rPr>
              <a:t>Connectivity &amp; Management</a:t>
            </a:r>
          </a:p>
        </p:txBody>
      </p:sp>
      <p:sp>
        <p:nvSpPr>
          <p:cNvPr id="5" name="Title 4"/>
          <p:cNvSpPr>
            <a:spLocks noGrp="1"/>
          </p:cNvSpPr>
          <p:nvPr>
            <p:ph type="title"/>
          </p:nvPr>
        </p:nvSpPr>
        <p:spPr/>
        <p:txBody>
          <a:bodyPr/>
          <a:lstStyle/>
          <a:p>
            <a:pPr lvl="0"/>
            <a:r>
              <a:rPr lang="en-US" dirty="0">
                <a:solidFill>
                  <a:schemeClr val="tx1"/>
                </a:solidFill>
              </a:rPr>
              <a:t>IoT Device &amp; Cloud </a:t>
            </a:r>
            <a:r>
              <a:rPr lang="en-US" dirty="0" smtClean="0">
                <a:solidFill>
                  <a:schemeClr val="tx1"/>
                </a:solidFill>
              </a:rPr>
              <a:t>Patterns</a:t>
            </a:r>
            <a:endParaRPr lang="en-US" dirty="0">
              <a:solidFill>
                <a:schemeClr val="tx1"/>
              </a:solidFill>
            </a:endParaRPr>
          </a:p>
        </p:txBody>
      </p:sp>
      <p:grpSp>
        <p:nvGrpSpPr>
          <p:cNvPr id="228" name="1 Devices - sensors"/>
          <p:cNvGrpSpPr/>
          <p:nvPr/>
        </p:nvGrpSpPr>
        <p:grpSpPr>
          <a:xfrm>
            <a:off x="115914" y="2043077"/>
            <a:ext cx="871159" cy="3991585"/>
            <a:chOff x="276909" y="1995490"/>
            <a:chExt cx="871159" cy="3991585"/>
          </a:xfrm>
        </p:grpSpPr>
        <p:sp>
          <p:nvSpPr>
            <p:cNvPr id="230" name="Rectangle 229"/>
            <p:cNvSpPr/>
            <p:nvPr/>
          </p:nvSpPr>
          <p:spPr bwMode="auto">
            <a:xfrm>
              <a:off x="814417" y="20556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32" name="TextBox 231"/>
            <p:cNvSpPr txBox="1"/>
            <p:nvPr/>
          </p:nvSpPr>
          <p:spPr>
            <a:xfrm rot="16200000">
              <a:off x="-1511456" y="3783855"/>
              <a:ext cx="3976839" cy="400110"/>
            </a:xfrm>
            <a:prstGeom prst="rect">
              <a:avLst/>
            </a:prstGeom>
            <a:noFill/>
            <a:ln>
              <a:noFill/>
              <a:headEnd type="none" w="med" len="med"/>
              <a:tailEnd type="none" w="med" len="med"/>
            </a:ln>
          </p:spPr>
          <p:txBody>
            <a:bodyPr wrap="square" lIns="0" tIns="0" rIns="0" bIns="0" rtlCol="0">
              <a:spAutoFit/>
            </a:bodyPr>
            <a:lstStyle/>
            <a:p>
              <a:pPr algn="ctr" defTabSz="932384"/>
              <a:r>
                <a:rPr lang="en-US" sz="1400" spc="-38" dirty="0">
                  <a:latin typeface="Segoe UI Black" panose="020B0A02040204020203" pitchFamily="34" charset="0"/>
                  <a:ea typeface="Segoe UI Black" panose="020B0A02040204020203" pitchFamily="34" charset="0"/>
                  <a:cs typeface="Segoe UI Black" panose="020B0A02040204020203" pitchFamily="34" charset="0"/>
                </a:rPr>
                <a:t>Devices</a:t>
              </a:r>
            </a:p>
            <a:p>
              <a:pPr algn="ctr" defTabSz="932384"/>
              <a:r>
                <a:rPr lang="en-US" sz="1200" spc="-38" dirty="0">
                  <a:latin typeface="Segoe UI Semibold" panose="020B0702040204020203" pitchFamily="34" charset="0"/>
                  <a:ea typeface="Segoe UI" pitchFamily="34" charset="0"/>
                  <a:cs typeface="Segoe UI Semibold" panose="020B0702040204020203" pitchFamily="34" charset="0"/>
                </a:rPr>
                <a:t>RTOS, </a:t>
              </a:r>
              <a:r>
                <a:rPr lang="en-US" sz="1200" spc="-38" dirty="0" smtClean="0">
                  <a:latin typeface="Segoe UI Semibold" panose="020B0702040204020203" pitchFamily="34" charset="0"/>
                  <a:ea typeface="Segoe UI" pitchFamily="34" charset="0"/>
                  <a:cs typeface="Segoe UI Semibold" panose="020B0702040204020203" pitchFamily="34" charset="0"/>
                </a:rPr>
                <a:t>Linux</a:t>
              </a:r>
              <a:r>
                <a:rPr lang="en-US" sz="1200" spc="-38" dirty="0">
                  <a:latin typeface="Segoe UI Semibold" panose="020B0702040204020203" pitchFamily="34" charset="0"/>
                  <a:ea typeface="Segoe UI" pitchFamily="34" charset="0"/>
                  <a:cs typeface="Segoe UI Semibold" panose="020B0702040204020203" pitchFamily="34" charset="0"/>
                </a:rPr>
                <a:t>, </a:t>
              </a:r>
              <a:r>
                <a:rPr lang="en-US" sz="1200" spc="-38" dirty="0" smtClean="0">
                  <a:latin typeface="Segoe UI Semibold" panose="020B0702040204020203" pitchFamily="34" charset="0"/>
                  <a:ea typeface="Segoe UI" pitchFamily="34" charset="0"/>
                  <a:cs typeface="Segoe UI Semibold" panose="020B0702040204020203" pitchFamily="34" charset="0"/>
                </a:rPr>
                <a:t>Windows, Android</a:t>
              </a:r>
              <a:r>
                <a:rPr lang="en-US" sz="1200" spc="-38" dirty="0">
                  <a:latin typeface="Segoe UI Semibold" panose="020B0702040204020203" pitchFamily="34" charset="0"/>
                  <a:ea typeface="Segoe UI" pitchFamily="34" charset="0"/>
                  <a:cs typeface="Segoe UI Semibold" panose="020B0702040204020203" pitchFamily="34" charset="0"/>
                </a:rPr>
                <a:t>, </a:t>
              </a:r>
              <a:r>
                <a:rPr lang="en-US" sz="1200" spc="-38" dirty="0" smtClean="0">
                  <a:latin typeface="Segoe UI Semibold" panose="020B0702040204020203" pitchFamily="34" charset="0"/>
                  <a:ea typeface="Segoe UI" pitchFamily="34" charset="0"/>
                  <a:cs typeface="Segoe UI Semibold" panose="020B0702040204020203" pitchFamily="34" charset="0"/>
                </a:rPr>
                <a:t>iOS </a:t>
              </a:r>
              <a:endParaRPr lang="en-US" sz="1200" spc="-38" dirty="0">
                <a:latin typeface="Segoe UI Semibold" panose="020B0702040204020203" pitchFamily="34" charset="0"/>
                <a:ea typeface="Segoe UI" pitchFamily="34" charset="0"/>
                <a:cs typeface="Segoe UI Semibold" panose="020B0702040204020203" pitchFamily="34" charset="0"/>
              </a:endParaRPr>
            </a:p>
          </p:txBody>
        </p:sp>
        <p:sp>
          <p:nvSpPr>
            <p:cNvPr id="234" name="Frame 5"/>
            <p:cNvSpPr>
              <a:spLocks noChangeAspect="1"/>
            </p:cNvSpPr>
            <p:nvPr/>
          </p:nvSpPr>
          <p:spPr bwMode="auto">
            <a:xfrm>
              <a:off x="856938" y="209186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sp>
          <p:nvSpPr>
            <p:cNvPr id="235" name="Rectangle 234"/>
            <p:cNvSpPr/>
            <p:nvPr/>
          </p:nvSpPr>
          <p:spPr bwMode="auto">
            <a:xfrm>
              <a:off x="814417" y="2417580"/>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36" name="Frame 5"/>
            <p:cNvSpPr>
              <a:spLocks noChangeAspect="1"/>
            </p:cNvSpPr>
            <p:nvPr/>
          </p:nvSpPr>
          <p:spPr bwMode="auto">
            <a:xfrm>
              <a:off x="856938" y="2453809"/>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sp>
          <p:nvSpPr>
            <p:cNvPr id="240" name="Rectangle 239"/>
            <p:cNvSpPr/>
            <p:nvPr/>
          </p:nvSpPr>
          <p:spPr bwMode="auto">
            <a:xfrm>
              <a:off x="814417" y="278322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41" name="Frame 5"/>
            <p:cNvSpPr>
              <a:spLocks noChangeAspect="1"/>
            </p:cNvSpPr>
            <p:nvPr/>
          </p:nvSpPr>
          <p:spPr bwMode="auto">
            <a:xfrm>
              <a:off x="856938" y="281945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sp>
          <p:nvSpPr>
            <p:cNvPr id="242" name="Rectangle 241"/>
            <p:cNvSpPr/>
            <p:nvPr/>
          </p:nvSpPr>
          <p:spPr bwMode="auto">
            <a:xfrm>
              <a:off x="814417" y="3148898"/>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43" name="Frame 5"/>
            <p:cNvSpPr>
              <a:spLocks noChangeAspect="1"/>
            </p:cNvSpPr>
            <p:nvPr/>
          </p:nvSpPr>
          <p:spPr bwMode="auto">
            <a:xfrm>
              <a:off x="856938" y="3185127"/>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sp>
          <p:nvSpPr>
            <p:cNvPr id="244" name="Rectangle 243"/>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45"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sp>
          <p:nvSpPr>
            <p:cNvPr id="246" name="Rectangle 245"/>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47"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sp>
          <p:nvSpPr>
            <p:cNvPr id="248" name="Rectangle 247"/>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52"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sp>
          <p:nvSpPr>
            <p:cNvPr id="253" name="Rectangle 252"/>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54"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sp>
          <p:nvSpPr>
            <p:cNvPr id="255" name="Rectangle 254"/>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56"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sp>
          <p:nvSpPr>
            <p:cNvPr id="257" name="Rectangle 256"/>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58"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sp>
          <p:nvSpPr>
            <p:cNvPr id="259" name="Rectangle 258"/>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sp>
          <p:nvSpPr>
            <p:cNvPr id="260"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algn="ctr" defTabSz="1074896" fontAlgn="base">
                <a:spcBef>
                  <a:spcPct val="0"/>
                </a:spcBef>
                <a:spcAft>
                  <a:spcPct val="0"/>
                </a:spcAft>
                <a:defRPr/>
              </a:pPr>
              <a:endParaRPr lang="en-US" sz="2353" kern="0" spc="-59" dirty="0">
                <a:ea typeface="Segoe UI" pitchFamily="34" charset="0"/>
                <a:cs typeface="Segoe UI" pitchFamily="34" charset="0"/>
              </a:endParaRPr>
            </a:p>
          </p:txBody>
        </p:sp>
      </p:grpSp>
      <p:grpSp>
        <p:nvGrpSpPr>
          <p:cNvPr id="63" name="3 Protocol Adaptation"/>
          <p:cNvGrpSpPr/>
          <p:nvPr/>
        </p:nvGrpSpPr>
        <p:grpSpPr>
          <a:xfrm>
            <a:off x="2957554" y="2430462"/>
            <a:ext cx="830388" cy="1062230"/>
            <a:chOff x="2503269" y="3539000"/>
            <a:chExt cx="901479" cy="1062230"/>
          </a:xfrm>
        </p:grpSpPr>
        <p:sp>
          <p:nvSpPr>
            <p:cNvPr id="17" name="Rectangle 16"/>
            <p:cNvSpPr/>
            <p:nvPr/>
          </p:nvSpPr>
          <p:spPr bwMode="auto">
            <a:xfrm>
              <a:off x="2503269" y="3539000"/>
              <a:ext cx="901479"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chemeClr val="tx1"/>
                  </a:solidFill>
                  <a:latin typeface="Segoe UI Semibold" panose="020B0702040204020203" pitchFamily="34" charset="0"/>
                  <a:ea typeface="Segoe UI" pitchFamily="34" charset="0"/>
                  <a:cs typeface="Segoe UI" pitchFamily="34" charset="0"/>
                </a:rPr>
                <a:t>Protocol Adaptation</a:t>
              </a:r>
            </a:p>
          </p:txBody>
        </p:sp>
        <p:sp>
          <p:nvSpPr>
            <p:cNvPr id="167"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8"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74"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16" name="Elbow Connector 15"/>
            <p:cNvCxnSpPr>
              <a:stCxn id="167" idx="3"/>
              <a:endCxn id="171"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9" name="Elbow Connector 198"/>
            <p:cNvCxnSpPr>
              <a:stCxn id="168" idx="3"/>
              <a:endCxn id="171"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1" name="Elbow Connector 260"/>
            <p:cNvCxnSpPr>
              <a:stCxn id="169" idx="3"/>
              <a:endCxn id="171"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Elbow Connector 261"/>
            <p:cNvCxnSpPr>
              <a:stCxn id="174" idx="3"/>
              <a:endCxn id="171"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9" name="2 Cloud Gateway"/>
          <p:cNvGrpSpPr/>
          <p:nvPr/>
        </p:nvGrpSpPr>
        <p:grpSpPr>
          <a:xfrm>
            <a:off x="3793359" y="2009904"/>
            <a:ext cx="1150668" cy="3976839"/>
            <a:chOff x="3791485" y="2035023"/>
            <a:chExt cx="1150668" cy="3976839"/>
          </a:xfrm>
        </p:grpSpPr>
        <p:sp>
          <p:nvSpPr>
            <p:cNvPr id="18" name="Rectangle 17"/>
            <p:cNvSpPr/>
            <p:nvPr/>
          </p:nvSpPr>
          <p:spPr bwMode="auto">
            <a:xfrm>
              <a:off x="3791485" y="2035023"/>
              <a:ext cx="1150668" cy="3976839"/>
            </a:xfrm>
            <a:prstGeom prst="rect">
              <a:avLst/>
            </a:prstGeom>
            <a:solidFill>
              <a:schemeClr val="bg1">
                <a:alpha val="90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pPr>
              <a:r>
                <a:rPr lang="en-US" sz="11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Cloud </a:t>
              </a:r>
              <a:r>
                <a:rPr lang="en-US" sz="1100" dirty="0" smtClean="0">
                  <a:solidFill>
                    <a:schemeClr val="tx1"/>
                  </a:solidFill>
                  <a:latin typeface="Segoe UI Black" panose="020B0A02040204020203" pitchFamily="34" charset="0"/>
                  <a:ea typeface="Segoe UI Black" panose="020B0A02040204020203" pitchFamily="34" charset="0"/>
                  <a:cs typeface="Segoe UI Black" panose="020B0A02040204020203" pitchFamily="34" charset="0"/>
                </a:rPr>
                <a:t>Gateway</a:t>
              </a:r>
            </a:p>
            <a:p>
              <a:pPr defTabSz="913748" fontAlgn="base">
                <a:lnSpc>
                  <a:spcPct val="90000"/>
                </a:lnSpc>
                <a:spcBef>
                  <a:spcPct val="0"/>
                </a:spcBef>
              </a:pPr>
              <a:endParaRPr lang="en-US" sz="800" dirty="0">
                <a:solidFill>
                  <a:schemeClr val="tx1"/>
                </a:solidFill>
                <a:latin typeface="Segoe UI Semibold" panose="020B0702040204020203" pitchFamily="34" charset="0"/>
                <a:ea typeface="Segoe UI" pitchFamily="34" charset="0"/>
                <a:cs typeface="Segoe UI" pitchFamily="34" charset="0"/>
              </a:endParaRPr>
            </a:p>
            <a:p>
              <a:pPr defTabSz="913748" fontAlgn="base">
                <a:lnSpc>
                  <a:spcPct val="90000"/>
                </a:lnSpc>
                <a:spcBef>
                  <a:spcPct val="0"/>
                </a:spcBef>
              </a:pPr>
              <a:r>
                <a:rPr lang="en-US" sz="1100" dirty="0" smtClean="0">
                  <a:solidFill>
                    <a:schemeClr val="tx1"/>
                  </a:solidFill>
                  <a:latin typeface="Segoe UI Semibold" panose="020B0702040204020203" pitchFamily="34" charset="0"/>
                  <a:ea typeface="Segoe UI" pitchFamily="34" charset="0"/>
                  <a:cs typeface="Segoe UI" pitchFamily="34" charset="0"/>
                </a:rPr>
                <a:t>Event Hubs</a:t>
              </a:r>
            </a:p>
            <a:p>
              <a:pPr defTabSz="913748" fontAlgn="base">
                <a:lnSpc>
                  <a:spcPct val="90000"/>
                </a:lnSpc>
                <a:spcBef>
                  <a:spcPct val="0"/>
                </a:spcBef>
              </a:pPr>
              <a:r>
                <a:rPr lang="en-US" sz="1100" dirty="0" smtClean="0">
                  <a:solidFill>
                    <a:schemeClr val="tx1"/>
                  </a:solidFill>
                  <a:latin typeface="Segoe UI Semibold" panose="020B0702040204020203" pitchFamily="34" charset="0"/>
                  <a:ea typeface="Segoe UI" pitchFamily="34" charset="0"/>
                  <a:cs typeface="Segoe UI" pitchFamily="34" charset="0"/>
                </a:rPr>
                <a:t>&amp;</a:t>
              </a:r>
            </a:p>
            <a:p>
              <a:pPr defTabSz="913748" fontAlgn="base">
                <a:lnSpc>
                  <a:spcPct val="90000"/>
                </a:lnSpc>
                <a:spcBef>
                  <a:spcPct val="0"/>
                </a:spcBef>
              </a:pPr>
              <a:r>
                <a:rPr lang="en-US" sz="1100" dirty="0" smtClean="0">
                  <a:solidFill>
                    <a:schemeClr val="tx1"/>
                  </a:solidFill>
                  <a:latin typeface="Segoe UI Semibold" panose="020B0702040204020203" pitchFamily="34" charset="0"/>
                  <a:ea typeface="Segoe UI" pitchFamily="34" charset="0"/>
                  <a:cs typeface="Segoe UI" pitchFamily="34" charset="0"/>
                </a:rPr>
                <a:t>IoT Hub</a:t>
              </a:r>
              <a:endParaRPr lang="en-US" sz="1100" dirty="0">
                <a:solidFill>
                  <a:schemeClr val="tx1"/>
                </a:solidFill>
                <a:latin typeface="Segoe UI Semibold" panose="020B0702040204020203" pitchFamily="34" charset="0"/>
                <a:ea typeface="Segoe UI" pitchFamily="34" charset="0"/>
                <a:cs typeface="Segoe UI" pitchFamily="34" charset="0"/>
              </a:endParaRPr>
            </a:p>
          </p:txBody>
        </p:sp>
        <p:grpSp>
          <p:nvGrpSpPr>
            <p:cNvPr id="158" name="Group 157"/>
            <p:cNvGrpSpPr/>
            <p:nvPr/>
          </p:nvGrpSpPr>
          <p:grpSpPr>
            <a:xfrm>
              <a:off x="3937962" y="4220314"/>
              <a:ext cx="828566" cy="927456"/>
              <a:chOff x="3889804" y="5487538"/>
              <a:chExt cx="981581" cy="1503220"/>
            </a:xfrm>
          </p:grpSpPr>
          <p:grpSp>
            <p:nvGrpSpPr>
              <p:cNvPr id="23" name="Group 22"/>
              <p:cNvGrpSpPr/>
              <p:nvPr/>
            </p:nvGrpSpPr>
            <p:grpSpPr>
              <a:xfrm>
                <a:off x="4088812" y="5729791"/>
                <a:ext cx="640699" cy="978963"/>
                <a:chOff x="3994659" y="7008702"/>
                <a:chExt cx="745465" cy="1374671"/>
              </a:xfrm>
            </p:grpSpPr>
            <p:sp>
              <p:nvSpPr>
                <p:cNvPr id="192" name="Rectangle 191"/>
                <p:cNvSpPr/>
                <p:nvPr>
                  <p:custDataLst>
                    <p:tags r:id="rId1"/>
                  </p:custDataLst>
                </p:nvPr>
              </p:nvSpPr>
              <p:spPr bwMode="auto">
                <a:xfrm>
                  <a:off x="3994660" y="7008702"/>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solidFill>
                      <a:schemeClr val="tx1"/>
                    </a:solidFill>
                    <a:ea typeface="Segoe UI" pitchFamily="34" charset="0"/>
                    <a:cs typeface="Segoe UI" pitchFamily="34" charset="0"/>
                  </a:endParaRPr>
                </a:p>
              </p:txBody>
            </p:sp>
            <p:sp>
              <p:nvSpPr>
                <p:cNvPr id="193" name="Rectangle 192"/>
                <p:cNvSpPr/>
                <p:nvPr>
                  <p:custDataLst>
                    <p:tags r:id="rId2"/>
                  </p:custDataLst>
                </p:nvPr>
              </p:nvSpPr>
              <p:spPr bwMode="auto">
                <a:xfrm>
                  <a:off x="4285367" y="7262718"/>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solidFill>
                      <a:schemeClr val="tx1"/>
                    </a:solidFill>
                    <a:ea typeface="Segoe UI" pitchFamily="34" charset="0"/>
                    <a:cs typeface="Segoe UI" pitchFamily="34" charset="0"/>
                  </a:endParaRPr>
                </a:p>
              </p:txBody>
            </p:sp>
            <p:sp>
              <p:nvSpPr>
                <p:cNvPr id="194" name="Rectangle 193"/>
                <p:cNvSpPr/>
                <p:nvPr>
                  <p:custDataLst>
                    <p:tags r:id="rId3"/>
                  </p:custDataLst>
                </p:nvPr>
              </p:nvSpPr>
              <p:spPr bwMode="auto">
                <a:xfrm>
                  <a:off x="3994660" y="7513156"/>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solidFill>
                      <a:schemeClr val="tx1"/>
                    </a:solidFill>
                    <a:ea typeface="Segoe UI" pitchFamily="34" charset="0"/>
                    <a:cs typeface="Segoe UI" pitchFamily="34" charset="0"/>
                  </a:endParaRPr>
                </a:p>
              </p:txBody>
            </p:sp>
            <p:sp>
              <p:nvSpPr>
                <p:cNvPr id="195" name="Rectangle 194"/>
                <p:cNvSpPr/>
                <p:nvPr>
                  <p:custDataLst>
                    <p:tags r:id="rId4"/>
                  </p:custDataLst>
                </p:nvPr>
              </p:nvSpPr>
              <p:spPr bwMode="auto">
                <a:xfrm>
                  <a:off x="4285367" y="7799834"/>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solidFill>
                      <a:schemeClr val="tx1"/>
                    </a:solidFill>
                    <a:ea typeface="Segoe UI" pitchFamily="34" charset="0"/>
                    <a:cs typeface="Segoe UI" pitchFamily="34" charset="0"/>
                  </a:endParaRPr>
                </a:p>
              </p:txBody>
            </p:sp>
            <p:sp>
              <p:nvSpPr>
                <p:cNvPr id="196" name="Rectangle 195"/>
                <p:cNvSpPr/>
                <p:nvPr>
                  <p:custDataLst>
                    <p:tags r:id="rId5"/>
                  </p:custDataLst>
                </p:nvPr>
              </p:nvSpPr>
              <p:spPr bwMode="auto">
                <a:xfrm>
                  <a:off x="3994659" y="8017615"/>
                  <a:ext cx="182881"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solidFill>
                      <a:schemeClr val="tx1"/>
                    </a:solidFill>
                    <a:ea typeface="Segoe UI" pitchFamily="34" charset="0"/>
                    <a:cs typeface="Segoe UI" pitchFamily="34" charset="0"/>
                  </a:endParaRPr>
                </a:p>
              </p:txBody>
            </p:sp>
            <p:sp>
              <p:nvSpPr>
                <p:cNvPr id="200" name="Rectangle 199"/>
                <p:cNvSpPr/>
                <p:nvPr>
                  <p:custDataLst>
                    <p:tags r:id="rId6"/>
                  </p:custDataLst>
                </p:nvPr>
              </p:nvSpPr>
              <p:spPr bwMode="auto">
                <a:xfrm>
                  <a:off x="4557245" y="7511743"/>
                  <a:ext cx="182879" cy="3657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0" tIns="45720" rIns="68580" bIns="45720" rtlCol="0" anchor="b" anchorCtr="0"/>
                <a:lstStyle/>
                <a:p>
                  <a:pPr defTabSz="932406"/>
                  <a:endParaRPr lang="en-US" sz="1500" dirty="0">
                    <a:solidFill>
                      <a:schemeClr val="tx1"/>
                    </a:solidFill>
                    <a:ea typeface="Segoe UI" pitchFamily="34" charset="0"/>
                    <a:cs typeface="Segoe UI" pitchFamily="34" charset="0"/>
                  </a:endParaRPr>
                </a:p>
              </p:txBody>
            </p:sp>
          </p:grpSp>
          <p:sp>
            <p:nvSpPr>
              <p:cNvPr id="329" name="Freeform 328"/>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0" name="Freeform 329"/>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cxnSp>
        <p:nvCxnSpPr>
          <p:cNvPr id="138" name="2 fg"/>
          <p:cNvCxnSpPr/>
          <p:nvPr/>
        </p:nvCxnSpPr>
        <p:spPr>
          <a:xfrm flipV="1">
            <a:off x="1001852" y="5515260"/>
            <a:ext cx="345623" cy="3572"/>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9" name="2 fg"/>
          <p:cNvCxnSpPr/>
          <p:nvPr/>
        </p:nvCxnSpPr>
        <p:spPr>
          <a:xfrm flipV="1">
            <a:off x="996283" y="5764545"/>
            <a:ext cx="340045" cy="11241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1" name="2 fg"/>
          <p:cNvCxnSpPr/>
          <p:nvPr/>
        </p:nvCxnSpPr>
        <p:spPr>
          <a:xfrm flipV="1">
            <a:off x="1003336" y="4597486"/>
            <a:ext cx="333731" cy="200138"/>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87" name="2 Field Gateway"/>
          <p:cNvGrpSpPr/>
          <p:nvPr/>
        </p:nvGrpSpPr>
        <p:grpSpPr>
          <a:xfrm>
            <a:off x="1384343" y="3692659"/>
            <a:ext cx="769091" cy="1063609"/>
            <a:chOff x="1547306" y="5067599"/>
            <a:chExt cx="769091" cy="1063609"/>
          </a:xfrm>
        </p:grpSpPr>
        <p:sp>
          <p:nvSpPr>
            <p:cNvPr id="188" name="Rectangle 187"/>
            <p:cNvSpPr/>
            <p:nvPr/>
          </p:nvSpPr>
          <p:spPr bwMode="auto">
            <a:xfrm>
              <a:off x="1547306" y="5067599"/>
              <a:ext cx="769091" cy="1063609"/>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chemeClr val="tx1"/>
                  </a:solidFill>
                  <a:latin typeface="Segoe UI Semibold" panose="020B0702040204020203" pitchFamily="34" charset="0"/>
                  <a:ea typeface="Segoe UI" pitchFamily="34" charset="0"/>
                  <a:cs typeface="Segoe UI" pitchFamily="34" charset="0"/>
                </a:rPr>
                <a:t>Field Gateway</a:t>
              </a:r>
            </a:p>
          </p:txBody>
        </p:sp>
        <p:sp>
          <p:nvSpPr>
            <p:cNvPr id="189" name="Frame 5"/>
            <p:cNvSpPr>
              <a:spLocks noChangeAspect="1"/>
            </p:cNvSpPr>
            <p:nvPr/>
          </p:nvSpPr>
          <p:spPr bwMode="auto">
            <a:xfrm>
              <a:off x="1683184" y="5179458"/>
              <a:ext cx="497333" cy="49719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dirty="0">
                <a:solidFill>
                  <a:schemeClr val="tx1"/>
                </a:solidFill>
                <a:ea typeface="Segoe UI" pitchFamily="34" charset="0"/>
                <a:cs typeface="Segoe UI" pitchFamily="34" charset="0"/>
              </a:endParaRPr>
            </a:p>
          </p:txBody>
        </p:sp>
      </p:grpSp>
      <p:grpSp>
        <p:nvGrpSpPr>
          <p:cNvPr id="191" name="3 Protocol Adaptation"/>
          <p:cNvGrpSpPr/>
          <p:nvPr/>
        </p:nvGrpSpPr>
        <p:grpSpPr>
          <a:xfrm>
            <a:off x="2149195" y="3694038"/>
            <a:ext cx="808360" cy="1062230"/>
            <a:chOff x="2505117" y="3539000"/>
            <a:chExt cx="877565" cy="1062230"/>
          </a:xfrm>
        </p:grpSpPr>
        <p:sp>
          <p:nvSpPr>
            <p:cNvPr id="197" name="Rectangle 196"/>
            <p:cNvSpPr/>
            <p:nvPr/>
          </p:nvSpPr>
          <p:spPr bwMode="auto">
            <a:xfrm>
              <a:off x="2505117" y="3539000"/>
              <a:ext cx="877565" cy="1062230"/>
            </a:xfrm>
            <a:prstGeom prst="rect">
              <a:avLst/>
            </a:prstGeom>
            <a:solidFill>
              <a:schemeClr val="bg1">
                <a:alpha val="79000"/>
              </a:schemeClr>
            </a:solidFill>
            <a:ln w="19050">
              <a:gradFill>
                <a:gsLst>
                  <a:gs pos="50000">
                    <a:srgbClr val="5EB6DA"/>
                  </a:gs>
                  <a:gs pos="50000">
                    <a:srgbClr val="3999C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 tIns="91440" rIns="0" bIns="91414" numCol="1" spcCol="0" rtlCol="0" fromWordArt="0" anchor="b" anchorCtr="0" forceAA="0" compatLnSpc="1">
              <a:prstTxWarp prst="textNoShape">
                <a:avLst/>
              </a:prstTxWarp>
              <a:noAutofit/>
            </a:bodyPr>
            <a:lstStyle/>
            <a:p>
              <a:pPr defTabSz="913748" fontAlgn="base">
                <a:lnSpc>
                  <a:spcPct val="90000"/>
                </a:lnSpc>
                <a:spcBef>
                  <a:spcPct val="0"/>
                </a:spcBef>
                <a:spcAft>
                  <a:spcPts val="600"/>
                </a:spcAft>
              </a:pPr>
              <a:r>
                <a:rPr lang="en-US" sz="1100" dirty="0">
                  <a:solidFill>
                    <a:schemeClr val="tx1"/>
                  </a:solidFill>
                  <a:latin typeface="Segoe UI Semibold" panose="020B0702040204020203" pitchFamily="34" charset="0"/>
                  <a:ea typeface="Segoe UI" pitchFamily="34" charset="0"/>
                  <a:cs typeface="Segoe UI" pitchFamily="34" charset="0"/>
                </a:rPr>
                <a:t>Protocol Adaptation</a:t>
              </a:r>
            </a:p>
          </p:txBody>
        </p:sp>
        <p:sp>
          <p:nvSpPr>
            <p:cNvPr id="198" name="Rectangle 31"/>
            <p:cNvSpPr>
              <a:spLocks noChangeArrowheads="1"/>
            </p:cNvSpPr>
            <p:nvPr/>
          </p:nvSpPr>
          <p:spPr bwMode="auto">
            <a:xfrm>
              <a:off x="2715594" y="3656543"/>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Rectangle 32"/>
            <p:cNvSpPr>
              <a:spLocks noChangeArrowheads="1"/>
            </p:cNvSpPr>
            <p:nvPr/>
          </p:nvSpPr>
          <p:spPr bwMode="auto">
            <a:xfrm>
              <a:off x="2715594" y="3784262"/>
              <a:ext cx="170000" cy="88896"/>
            </a:xfrm>
            <a:prstGeom prst="rect">
              <a:avLst/>
            </a:prstGeom>
            <a:solidFill>
              <a:srgbClr val="00B29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Rectangle 33"/>
            <p:cNvSpPr>
              <a:spLocks noChangeArrowheads="1"/>
            </p:cNvSpPr>
            <p:nvPr/>
          </p:nvSpPr>
          <p:spPr bwMode="auto">
            <a:xfrm>
              <a:off x="2715594" y="3919601"/>
              <a:ext cx="170000" cy="81276"/>
            </a:xfrm>
            <a:prstGeom prst="rect">
              <a:avLst/>
            </a:prstGeom>
            <a:solidFill>
              <a:schemeClr val="accent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04" name="Rectangle 35"/>
            <p:cNvSpPr>
              <a:spLocks noChangeArrowheads="1"/>
            </p:cNvSpPr>
            <p:nvPr/>
          </p:nvSpPr>
          <p:spPr bwMode="auto">
            <a:xfrm>
              <a:off x="3073158" y="3837173"/>
              <a:ext cx="168521" cy="86356"/>
            </a:xfrm>
            <a:prstGeom prst="rect">
              <a:avLst/>
            </a:prstGeom>
            <a:solidFill>
              <a:schemeClr val="accent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05" name="Rectangle 38"/>
            <p:cNvSpPr>
              <a:spLocks noChangeArrowheads="1"/>
            </p:cNvSpPr>
            <p:nvPr/>
          </p:nvSpPr>
          <p:spPr bwMode="auto">
            <a:xfrm>
              <a:off x="2718874" y="4047320"/>
              <a:ext cx="170000" cy="86356"/>
            </a:xfrm>
            <a:prstGeom prst="rect">
              <a:avLst/>
            </a:prstGeom>
            <a:solidFill>
              <a:srgbClr val="FF8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206" name="Elbow Connector 205"/>
            <p:cNvCxnSpPr>
              <a:stCxn id="198" idx="3"/>
              <a:endCxn id="204" idx="1"/>
            </p:cNvCxnSpPr>
            <p:nvPr/>
          </p:nvCxnSpPr>
          <p:spPr>
            <a:xfrm>
              <a:off x="2885594" y="3697181"/>
              <a:ext cx="187563" cy="183170"/>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Elbow Connector 206"/>
            <p:cNvCxnSpPr>
              <a:stCxn id="201" idx="3"/>
              <a:endCxn id="204" idx="1"/>
            </p:cNvCxnSpPr>
            <p:nvPr/>
          </p:nvCxnSpPr>
          <p:spPr>
            <a:xfrm>
              <a:off x="2885594" y="3828710"/>
              <a:ext cx="187563" cy="51641"/>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8" name="Elbow Connector 207"/>
            <p:cNvCxnSpPr>
              <a:stCxn id="203" idx="3"/>
              <a:endCxn id="204" idx="1"/>
            </p:cNvCxnSpPr>
            <p:nvPr/>
          </p:nvCxnSpPr>
          <p:spPr>
            <a:xfrm flipV="1">
              <a:off x="2885594" y="3880351"/>
              <a:ext cx="187563" cy="79888"/>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9" name="Elbow Connector 208"/>
            <p:cNvCxnSpPr>
              <a:stCxn id="205" idx="3"/>
              <a:endCxn id="204" idx="1"/>
            </p:cNvCxnSpPr>
            <p:nvPr/>
          </p:nvCxnSpPr>
          <p:spPr>
            <a:xfrm flipV="1">
              <a:off x="2888874" y="3880351"/>
              <a:ext cx="184284" cy="210147"/>
            </a:xfrm>
            <a:prstGeom prst="bentConnector3">
              <a:avLst>
                <a:gd name="adj1" fmla="val 50000"/>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10" name="2   Arrow fg"/>
          <p:cNvCxnSpPr/>
          <p:nvPr/>
        </p:nvCxnSpPr>
        <p:spPr>
          <a:xfrm>
            <a:off x="2976172" y="4229247"/>
            <a:ext cx="765584" cy="2219"/>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1" name="2   Arrow fg"/>
          <p:cNvCxnSpPr/>
          <p:nvPr/>
        </p:nvCxnSpPr>
        <p:spPr>
          <a:xfrm flipV="1">
            <a:off x="1010050" y="2998611"/>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3" name="2   Arrow fg"/>
          <p:cNvCxnSpPr/>
          <p:nvPr/>
        </p:nvCxnSpPr>
        <p:spPr>
          <a:xfrm flipV="1">
            <a:off x="1010049" y="2643742"/>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4" name="2   Arrow fg"/>
          <p:cNvCxnSpPr/>
          <p:nvPr/>
        </p:nvCxnSpPr>
        <p:spPr>
          <a:xfrm flipV="1">
            <a:off x="1010049" y="3344893"/>
            <a:ext cx="1909049" cy="2621"/>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5" name="2 fg"/>
          <p:cNvCxnSpPr/>
          <p:nvPr/>
        </p:nvCxnSpPr>
        <p:spPr>
          <a:xfrm>
            <a:off x="1005901" y="3719760"/>
            <a:ext cx="325659" cy="160090"/>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6" name="2 fg"/>
          <p:cNvCxnSpPr/>
          <p:nvPr/>
        </p:nvCxnSpPr>
        <p:spPr>
          <a:xfrm>
            <a:off x="1009301" y="4092932"/>
            <a:ext cx="327027" cy="58147"/>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7" name="2 fg"/>
          <p:cNvCxnSpPr/>
          <p:nvPr/>
        </p:nvCxnSpPr>
        <p:spPr>
          <a:xfrm flipV="1">
            <a:off x="1011809" y="4373170"/>
            <a:ext cx="319751" cy="86945"/>
          </a:xfrm>
          <a:prstGeom prst="straightConnector1">
            <a:avLst/>
          </a:prstGeom>
          <a:ln w="31750">
            <a:gradFill flip="none" rotWithShape="1">
              <a:gsLst>
                <a:gs pos="51000">
                  <a:schemeClr val="bg1">
                    <a:lumMod val="75000"/>
                  </a:schemeClr>
                </a:gs>
                <a:gs pos="50000">
                  <a:schemeClr val="bg1">
                    <a:lumMod val="50000"/>
                  </a:schemeClr>
                </a:gs>
              </a:gsLst>
              <a:lin ang="18900000" scaled="1"/>
              <a:tileRect/>
            </a:gra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5761036" y="2009904"/>
            <a:ext cx="6569885" cy="5130635"/>
          </a:xfrm>
          <a:prstGeom prst="rect">
            <a:avLst/>
          </a:prstGeom>
          <a:noFill/>
        </p:spPr>
        <p:txBody>
          <a:bodyPr wrap="square" lIns="182880" tIns="146304" rIns="182880" bIns="146304" rtlCol="0">
            <a:spAutoFit/>
          </a:bodyPr>
          <a:lstStyle/>
          <a:p>
            <a:pPr>
              <a:lnSpc>
                <a:spcPct val="90000"/>
              </a:lnSpc>
              <a:spcAft>
                <a:spcPts val="600"/>
              </a:spcAft>
            </a:pPr>
            <a:r>
              <a:rPr lang="en-US" sz="2400" b="1" dirty="0" smtClean="0">
                <a:solidFill>
                  <a:sysClr val="windowText" lastClr="000000"/>
                </a:solidFill>
                <a:ea typeface="Segoe UI Black" panose="020B0A02040204020203" pitchFamily="34" charset="0"/>
                <a:cs typeface="Segoe UI Black" panose="020B0A02040204020203" pitchFamily="34" charset="0"/>
              </a:rPr>
              <a:t>IoT Hub</a:t>
            </a:r>
          </a:p>
          <a:p>
            <a:pPr marL="342900" indent="-342900">
              <a:lnSpc>
                <a:spcPct val="90000"/>
              </a:lnSpc>
              <a:spcAft>
                <a:spcPts val="600"/>
              </a:spcAft>
              <a:buFont typeface="Arial" panose="020B0604020202020204" pitchFamily="34" charset="0"/>
              <a:buChar char="•"/>
            </a:pPr>
            <a:r>
              <a:rPr lang="en-US" sz="2400" dirty="0" smtClean="0">
                <a:solidFill>
                  <a:sysClr val="windowText" lastClr="000000"/>
                </a:solidFill>
                <a:cs typeface="Segoe UI Semibold" panose="020B0702040204020203" pitchFamily="34" charset="0"/>
              </a:rPr>
              <a:t>Capability of the Azure IoT Suite</a:t>
            </a:r>
          </a:p>
          <a:p>
            <a:pPr marL="342900" indent="-342900">
              <a:lnSpc>
                <a:spcPct val="90000"/>
              </a:lnSpc>
              <a:spcAft>
                <a:spcPts val="600"/>
              </a:spcAft>
              <a:buFont typeface="Arial" panose="020B0604020202020204" pitchFamily="34" charset="0"/>
              <a:buChar char="•"/>
            </a:pPr>
            <a:r>
              <a:rPr lang="en-US" sz="2400" dirty="0" smtClean="0">
                <a:solidFill>
                  <a:sysClr val="windowText" lastClr="000000"/>
                </a:solidFill>
                <a:cs typeface="Segoe UI Semibold" panose="020B0702040204020203" pitchFamily="34" charset="0"/>
              </a:rPr>
              <a:t>Bi-directional device &lt;-&gt; cloud </a:t>
            </a:r>
          </a:p>
          <a:p>
            <a:pPr marL="342900" indent="-342900">
              <a:lnSpc>
                <a:spcPct val="90000"/>
              </a:lnSpc>
              <a:spcAft>
                <a:spcPts val="600"/>
              </a:spcAft>
              <a:buFont typeface="Arial" panose="020B0604020202020204" pitchFamily="34" charset="0"/>
              <a:buChar char="•"/>
            </a:pPr>
            <a:r>
              <a:rPr lang="en-US" sz="2400" dirty="0" smtClean="0">
                <a:solidFill>
                  <a:sysClr val="windowText" lastClr="000000"/>
                </a:solidFill>
                <a:cs typeface="Segoe UI Semibold" panose="020B0702040204020203" pitchFamily="34" charset="0"/>
              </a:rPr>
              <a:t>Up to 10 million devices</a:t>
            </a:r>
          </a:p>
          <a:p>
            <a:pPr marL="342900" indent="-342900">
              <a:lnSpc>
                <a:spcPct val="90000"/>
              </a:lnSpc>
              <a:spcAft>
                <a:spcPts val="600"/>
              </a:spcAft>
              <a:buFont typeface="Arial" panose="020B0604020202020204" pitchFamily="34" charset="0"/>
              <a:buChar char="•"/>
            </a:pPr>
            <a:r>
              <a:rPr lang="en-US" sz="2400" dirty="0" smtClean="0">
                <a:solidFill>
                  <a:sysClr val="windowText" lastClr="000000"/>
                </a:solidFill>
                <a:cs typeface="Segoe UI Semibold" panose="020B0702040204020203" pitchFamily="34" charset="0"/>
              </a:rPr>
              <a:t>Telemetry ingestion</a:t>
            </a:r>
          </a:p>
          <a:p>
            <a:pPr marL="342900" indent="-342900">
              <a:lnSpc>
                <a:spcPct val="90000"/>
              </a:lnSpc>
              <a:spcAft>
                <a:spcPts val="600"/>
              </a:spcAft>
              <a:buFont typeface="Arial" panose="020B0604020202020204" pitchFamily="34" charset="0"/>
              <a:buChar char="•"/>
            </a:pPr>
            <a:r>
              <a:rPr lang="en-US" sz="2400" dirty="0" smtClean="0">
                <a:solidFill>
                  <a:sysClr val="windowText" lastClr="000000"/>
                </a:solidFill>
                <a:cs typeface="Segoe UI Semibold" panose="020B0702040204020203" pitchFamily="34" charset="0"/>
              </a:rPr>
              <a:t>Command &amp; control</a:t>
            </a:r>
          </a:p>
          <a:p>
            <a:pPr marL="342900" indent="-342900">
              <a:lnSpc>
                <a:spcPct val="90000"/>
              </a:lnSpc>
              <a:spcAft>
                <a:spcPts val="600"/>
              </a:spcAft>
              <a:buFont typeface="Arial" panose="020B0604020202020204" pitchFamily="34" charset="0"/>
              <a:buChar char="•"/>
            </a:pPr>
            <a:r>
              <a:rPr lang="en-US" sz="2400" dirty="0" smtClean="0">
                <a:solidFill>
                  <a:sysClr val="windowText" lastClr="000000"/>
                </a:solidFill>
                <a:cs typeface="Segoe UI Semibold" panose="020B0702040204020203" pitchFamily="34" charset="0"/>
              </a:rPr>
              <a:t>Device registry &amp; identity</a:t>
            </a:r>
          </a:p>
          <a:p>
            <a:pPr marL="342900" indent="-342900">
              <a:lnSpc>
                <a:spcPct val="90000"/>
              </a:lnSpc>
              <a:spcAft>
                <a:spcPts val="600"/>
              </a:spcAft>
              <a:buFont typeface="Arial" panose="020B0604020202020204" pitchFamily="34" charset="0"/>
              <a:buChar char="•"/>
            </a:pPr>
            <a:r>
              <a:rPr lang="en-US" sz="2400" dirty="0" smtClean="0">
                <a:solidFill>
                  <a:sysClr val="windowText" lastClr="000000"/>
                </a:solidFill>
                <a:cs typeface="Segoe UI Semibold" panose="020B0702040204020203" pitchFamily="34" charset="0"/>
              </a:rPr>
              <a:t>Device Management</a:t>
            </a:r>
          </a:p>
          <a:p>
            <a:pPr marL="342900" indent="-342900">
              <a:lnSpc>
                <a:spcPct val="90000"/>
              </a:lnSpc>
              <a:spcAft>
                <a:spcPts val="600"/>
              </a:spcAft>
              <a:buFont typeface="Arial" panose="020B0604020202020204" pitchFamily="34" charset="0"/>
              <a:buChar char="•"/>
            </a:pPr>
            <a:r>
              <a:rPr lang="en-US" sz="2400" dirty="0" smtClean="0">
                <a:solidFill>
                  <a:sysClr val="windowText" lastClr="000000"/>
                </a:solidFill>
                <a:cs typeface="Segoe UI Semibold" panose="020B0702040204020203" pitchFamily="34" charset="0"/>
              </a:rPr>
              <a:t>HTTP/AMQP</a:t>
            </a:r>
          </a:p>
          <a:p>
            <a:pPr marL="342900" indent="-342900">
              <a:lnSpc>
                <a:spcPct val="90000"/>
              </a:lnSpc>
              <a:spcAft>
                <a:spcPts val="600"/>
              </a:spcAft>
              <a:buFont typeface="Arial" panose="020B0604020202020204" pitchFamily="34" charset="0"/>
              <a:buChar char="•"/>
            </a:pPr>
            <a:r>
              <a:rPr lang="en-US" sz="2400" dirty="0" smtClean="0">
                <a:solidFill>
                  <a:sysClr val="windowText" lastClr="000000"/>
                </a:solidFill>
                <a:cs typeface="Segoe UI Semibold" panose="020B0702040204020203" pitchFamily="34" charset="0"/>
              </a:rPr>
              <a:t>Extensible protocol support / MQTT</a:t>
            </a:r>
          </a:p>
          <a:p>
            <a:pPr marL="342900" indent="-342900">
              <a:lnSpc>
                <a:spcPct val="90000"/>
              </a:lnSpc>
              <a:spcAft>
                <a:spcPts val="600"/>
              </a:spcAft>
              <a:buFont typeface="Arial" panose="020B0604020202020204" pitchFamily="34" charset="0"/>
              <a:buChar char="•"/>
            </a:pPr>
            <a:endParaRPr lang="en-US" sz="2400" dirty="0" smtClean="0">
              <a:solidFill>
                <a:sysClr val="windowText" lastClr="000000"/>
              </a:solidFill>
              <a:cs typeface="Segoe UI Semibold" panose="020B0702040204020203" pitchFamily="34" charset="0"/>
            </a:endParaRPr>
          </a:p>
          <a:p>
            <a:pPr marL="809271" lvl="1" indent="-342900">
              <a:lnSpc>
                <a:spcPct val="90000"/>
              </a:lnSpc>
              <a:spcAft>
                <a:spcPts val="600"/>
              </a:spcAft>
              <a:buFont typeface="Arial" panose="020B0604020202020204" pitchFamily="34" charset="0"/>
              <a:buChar char="•"/>
            </a:pPr>
            <a:endParaRPr lang="en-US" sz="2400" dirty="0" smtClean="0">
              <a:solidFill>
                <a:sysClr val="windowText" lastClr="000000"/>
              </a:solidFill>
              <a:cs typeface="Segoe UI Semibold" panose="020B0702040204020203" pitchFamily="34" charset="0"/>
            </a:endParaRPr>
          </a:p>
        </p:txBody>
      </p:sp>
    </p:spTree>
    <p:extLst>
      <p:ext uri="{BB962C8B-B14F-4D97-AF65-F5344CB8AC3E}">
        <p14:creationId xmlns:p14="http://schemas.microsoft.com/office/powerpoint/2010/main" val="3362990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MT_TILE" val="YES"/>
</p:tagLst>
</file>

<file path=ppt/tags/tag28.xml><?xml version="1.0" encoding="utf-8"?>
<p:tagLst xmlns:a="http://schemas.openxmlformats.org/drawingml/2006/main" xmlns:r="http://schemas.openxmlformats.org/officeDocument/2006/relationships" xmlns:p="http://schemas.openxmlformats.org/presentationml/2006/main">
  <p:tag name="MT_TILE" val="YES"/>
</p:tagLst>
</file>

<file path=ppt/tags/tag29.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MT_TILE" val="YES"/>
</p:tagLst>
</file>

<file path=ppt/tags/tag31.xml><?xml version="1.0" encoding="utf-8"?>
<p:tagLst xmlns:a="http://schemas.openxmlformats.org/drawingml/2006/main" xmlns:r="http://schemas.openxmlformats.org/officeDocument/2006/relationships" xmlns:p="http://schemas.openxmlformats.org/presentationml/2006/main">
  <p:tag name="MT_TILE" val="YES"/>
</p:tagLst>
</file>

<file path=ppt/tags/tag32.xml><?xml version="1.0" encoding="utf-8"?>
<p:tagLst xmlns:a="http://schemas.openxmlformats.org/drawingml/2006/main" xmlns:r="http://schemas.openxmlformats.org/officeDocument/2006/relationships" xmlns:p="http://schemas.openxmlformats.org/presentationml/2006/main">
  <p:tag name="MT_TILE" val="YES"/>
</p:tagLst>
</file>

<file path=ppt/tags/tag33.xml><?xml version="1.0" encoding="utf-8"?>
<p:tagLst xmlns:a="http://schemas.openxmlformats.org/drawingml/2006/main" xmlns:r="http://schemas.openxmlformats.org/officeDocument/2006/relationships" xmlns:p="http://schemas.openxmlformats.org/presentationml/2006/main">
  <p:tag name="MT_TILE" val="YES"/>
</p:tagLst>
</file>

<file path=ppt/tags/tag34.xml><?xml version="1.0" encoding="utf-8"?>
<p:tagLst xmlns:a="http://schemas.openxmlformats.org/drawingml/2006/main" xmlns:r="http://schemas.openxmlformats.org/officeDocument/2006/relationships" xmlns:p="http://schemas.openxmlformats.org/presentationml/2006/main">
  <p:tag name="MT_TILE" val="YES"/>
</p:tagLst>
</file>

<file path=ppt/tags/tag35.xml><?xml version="1.0" encoding="utf-8"?>
<p:tagLst xmlns:a="http://schemas.openxmlformats.org/drawingml/2006/main" xmlns:r="http://schemas.openxmlformats.org/officeDocument/2006/relationships" xmlns:p="http://schemas.openxmlformats.org/presentationml/2006/main">
  <p:tag name="MT_TILE" val="YES"/>
</p:tagLst>
</file>

<file path=ppt/tags/tag36.xml><?xml version="1.0" encoding="utf-8"?>
<p:tagLst xmlns:a="http://schemas.openxmlformats.org/drawingml/2006/main" xmlns:r="http://schemas.openxmlformats.org/officeDocument/2006/relationships" xmlns:p="http://schemas.openxmlformats.org/presentationml/2006/main">
  <p:tag name="MT_TILE" val="YES"/>
</p:tagLst>
</file>

<file path=ppt/tags/tag37.xml><?xml version="1.0" encoding="utf-8"?>
<p:tagLst xmlns:a="http://schemas.openxmlformats.org/drawingml/2006/main" xmlns:r="http://schemas.openxmlformats.org/officeDocument/2006/relationships" xmlns:p="http://schemas.openxmlformats.org/presentationml/2006/main">
  <p:tag name="MT_TILE" val="YES"/>
</p:tagLst>
</file>

<file path=ppt/tags/tag38.xml><?xml version="1.0" encoding="utf-8"?>
<p:tagLst xmlns:a="http://schemas.openxmlformats.org/drawingml/2006/main" xmlns:r="http://schemas.openxmlformats.org/officeDocument/2006/relationships" xmlns:p="http://schemas.openxmlformats.org/presentationml/2006/main">
  <p:tag name="MT_TILE" val="YES"/>
</p:tagLst>
</file>

<file path=ppt/tags/tag39.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MT_TILE" val="YES"/>
</p:tagLst>
</file>

<file path=ppt/tags/tag41.xml><?xml version="1.0" encoding="utf-8"?>
<p:tagLst xmlns:a="http://schemas.openxmlformats.org/drawingml/2006/main" xmlns:r="http://schemas.openxmlformats.org/officeDocument/2006/relationships" xmlns:p="http://schemas.openxmlformats.org/presentationml/2006/main">
  <p:tag name="MT_TILE" val="YES"/>
</p:tagLst>
</file>

<file path=ppt/tags/tag42.xml><?xml version="1.0" encoding="utf-8"?>
<p:tagLst xmlns:a="http://schemas.openxmlformats.org/drawingml/2006/main" xmlns:r="http://schemas.openxmlformats.org/officeDocument/2006/relationships" xmlns:p="http://schemas.openxmlformats.org/presentationml/2006/main">
  <p:tag name="MT_TILE" val="YES"/>
</p:tagLst>
</file>

<file path=ppt/tags/tag43.xml><?xml version="1.0" encoding="utf-8"?>
<p:tagLst xmlns:a="http://schemas.openxmlformats.org/drawingml/2006/main" xmlns:r="http://schemas.openxmlformats.org/officeDocument/2006/relationships" xmlns:p="http://schemas.openxmlformats.org/presentationml/2006/main">
  <p:tag name="MT_TILE" val="YES"/>
</p:tagLst>
</file>

<file path=ppt/tags/tag44.xml><?xml version="1.0" encoding="utf-8"?>
<p:tagLst xmlns:a="http://schemas.openxmlformats.org/drawingml/2006/main" xmlns:r="http://schemas.openxmlformats.org/officeDocument/2006/relationships" xmlns:p="http://schemas.openxmlformats.org/presentationml/2006/main">
  <p:tag name="MT_TILE" val="YES"/>
</p:tagLst>
</file>

<file path=ppt/tags/tag45.xml><?xml version="1.0" encoding="utf-8"?>
<p:tagLst xmlns:a="http://schemas.openxmlformats.org/drawingml/2006/main" xmlns:r="http://schemas.openxmlformats.org/officeDocument/2006/relationships" xmlns:p="http://schemas.openxmlformats.org/presentationml/2006/main">
  <p:tag name="MT_TILE" val="YES"/>
</p:tagLst>
</file>

<file path=ppt/tags/tag46.xml><?xml version="1.0" encoding="utf-8"?>
<p:tagLst xmlns:a="http://schemas.openxmlformats.org/drawingml/2006/main" xmlns:r="http://schemas.openxmlformats.org/officeDocument/2006/relationships" xmlns:p="http://schemas.openxmlformats.org/presentationml/2006/main">
  <p:tag name="MT_TILE" val="YES"/>
</p:tagLst>
</file>

<file path=ppt/tags/tag47.xml><?xml version="1.0" encoding="utf-8"?>
<p:tagLst xmlns:a="http://schemas.openxmlformats.org/drawingml/2006/main" xmlns:r="http://schemas.openxmlformats.org/officeDocument/2006/relationships" xmlns:p="http://schemas.openxmlformats.org/presentationml/2006/main">
  <p:tag name="MT_TILE" val="YES"/>
</p:tagLst>
</file>

<file path=ppt/tags/tag48.xml><?xml version="1.0" encoding="utf-8"?>
<p:tagLst xmlns:a="http://schemas.openxmlformats.org/drawingml/2006/main" xmlns:r="http://schemas.openxmlformats.org/officeDocument/2006/relationships" xmlns:p="http://schemas.openxmlformats.org/presentationml/2006/main">
  <p:tag name="MT_TILE" val="YES"/>
</p:tagLst>
</file>

<file path=ppt/tags/tag49.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MT_TILE" val="YES"/>
</p:tagLst>
</file>

<file path=ppt/tags/tag51.xml><?xml version="1.0" encoding="utf-8"?>
<p:tagLst xmlns:a="http://schemas.openxmlformats.org/drawingml/2006/main" xmlns:r="http://schemas.openxmlformats.org/officeDocument/2006/relationships" xmlns:p="http://schemas.openxmlformats.org/presentationml/2006/main">
  <p:tag name="MT_TILE" val="YES"/>
</p:tagLst>
</file>

<file path=ppt/tags/tag52.xml><?xml version="1.0" encoding="utf-8"?>
<p:tagLst xmlns:a="http://schemas.openxmlformats.org/drawingml/2006/main" xmlns:r="http://schemas.openxmlformats.org/officeDocument/2006/relationships" xmlns:p="http://schemas.openxmlformats.org/presentationml/2006/main">
  <p:tag name="MT_TILE" val="YES"/>
</p:tagLst>
</file>

<file path=ppt/tags/tag53.xml><?xml version="1.0" encoding="utf-8"?>
<p:tagLst xmlns:a="http://schemas.openxmlformats.org/drawingml/2006/main" xmlns:r="http://schemas.openxmlformats.org/officeDocument/2006/relationships" xmlns:p="http://schemas.openxmlformats.org/presentationml/2006/main">
  <p:tag name="MT_TILE" val="YES"/>
</p:tagLst>
</file>

<file path=ppt/tags/tag54.xml><?xml version="1.0" encoding="utf-8"?>
<p:tagLst xmlns:a="http://schemas.openxmlformats.org/drawingml/2006/main" xmlns:r="http://schemas.openxmlformats.org/officeDocument/2006/relationships" xmlns:p="http://schemas.openxmlformats.org/presentationml/2006/main">
  <p:tag name="MT_TILE" val="YES"/>
</p:tagLst>
</file>

<file path=ppt/tags/tag55.xml><?xml version="1.0" encoding="utf-8"?>
<p:tagLst xmlns:a="http://schemas.openxmlformats.org/drawingml/2006/main" xmlns:r="http://schemas.openxmlformats.org/officeDocument/2006/relationships" xmlns:p="http://schemas.openxmlformats.org/presentationml/2006/main">
  <p:tag name="MT_TILE" val="YES"/>
</p:tagLst>
</file>

<file path=ppt/tags/tag56.xml><?xml version="1.0" encoding="utf-8"?>
<p:tagLst xmlns:a="http://schemas.openxmlformats.org/drawingml/2006/main" xmlns:r="http://schemas.openxmlformats.org/officeDocument/2006/relationships" xmlns:p="http://schemas.openxmlformats.org/presentationml/2006/main">
  <p:tag name="MT_TILE" val="YES"/>
</p:tagLst>
</file>

<file path=ppt/tags/tag57.xml><?xml version="1.0" encoding="utf-8"?>
<p:tagLst xmlns:a="http://schemas.openxmlformats.org/drawingml/2006/main" xmlns:r="http://schemas.openxmlformats.org/officeDocument/2006/relationships" xmlns:p="http://schemas.openxmlformats.org/presentationml/2006/main">
  <p:tag name="MT_TILE" val="YES"/>
</p:tagLst>
</file>

<file path=ppt/tags/tag58.xml><?xml version="1.0" encoding="utf-8"?>
<p:tagLst xmlns:a="http://schemas.openxmlformats.org/drawingml/2006/main" xmlns:r="http://schemas.openxmlformats.org/officeDocument/2006/relationships" xmlns:p="http://schemas.openxmlformats.org/presentationml/2006/main">
  <p:tag name="MT_TILE" val="YES"/>
</p:tagLst>
</file>

<file path=ppt/tags/tag59.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10.xml><?xml version="1.0" encoding="utf-8"?>
<a:theme xmlns:a="http://schemas.openxmlformats.org/drawingml/2006/main" name="2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11.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Read-Only]" id="{57BF259B-24C9-40BC-A376-4A5909B300D1}" vid="{F6B40A68-FA23-4775-BA74-A33C75DCB284}"/>
    </a:ext>
  </a:extLst>
</a:theme>
</file>

<file path=ppt/theme/theme12.xml><?xml version="1.0" encoding="utf-8"?>
<a:theme xmlns:a="http://schemas.openxmlformats.org/drawingml/2006/main" name="3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13.xml><?xml version="1.0" encoding="utf-8"?>
<a:theme xmlns:a="http://schemas.openxmlformats.org/drawingml/2006/main" name="Windows Azure">
  <a:themeElements>
    <a:clrScheme name="Custom 17">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FFFFF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74387833-FC5C-4245-A3BF-5305B54D3E19}"/>
    </a:ext>
  </a:extLst>
</a:theme>
</file>

<file path=ppt/theme/theme3.xml><?xml version="1.0" encoding="utf-8"?>
<a:theme xmlns:a="http://schemas.openxmlformats.org/drawingml/2006/main" name="15_Custom Design">
  <a:themeElements>
    <a:clrScheme name="IOT colors">
      <a:dk1>
        <a:sysClr val="windowText" lastClr="000000"/>
      </a:dk1>
      <a:lt1>
        <a:sysClr val="window" lastClr="FFFFFF"/>
      </a:lt1>
      <a:dk2>
        <a:srgbClr val="000000"/>
      </a:dk2>
      <a:lt2>
        <a:srgbClr val="F8F8F8"/>
      </a:lt2>
      <a:accent1>
        <a:srgbClr val="00188F"/>
      </a:accent1>
      <a:accent2>
        <a:srgbClr val="DC3C00"/>
      </a:accent2>
      <a:accent3>
        <a:srgbClr val="008272"/>
      </a:accent3>
      <a:accent4>
        <a:srgbClr val="68217A"/>
      </a:accent4>
      <a:accent5>
        <a:srgbClr val="737373"/>
      </a:accent5>
      <a:accent6>
        <a:srgbClr val="505050"/>
      </a:accent6>
      <a:hlink>
        <a:srgbClr val="5F5F5F"/>
      </a:hlink>
      <a:folHlink>
        <a:srgbClr val="919191"/>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6_Custom Design">
  <a:themeElements>
    <a:clrScheme name="Custom 14">
      <a:dk1>
        <a:sysClr val="windowText" lastClr="000000"/>
      </a:dk1>
      <a:lt1>
        <a:sysClr val="window" lastClr="FFFFFF"/>
      </a:lt1>
      <a:dk2>
        <a:srgbClr val="000000"/>
      </a:dk2>
      <a:lt2>
        <a:srgbClr val="F8F8F8"/>
      </a:lt2>
      <a:accent1>
        <a:srgbClr val="0078D7"/>
      </a:accent1>
      <a:accent2>
        <a:srgbClr val="DC3C00"/>
      </a:accent2>
      <a:accent3>
        <a:srgbClr val="008272"/>
      </a:accent3>
      <a:accent4>
        <a:srgbClr val="68217A"/>
      </a:accent4>
      <a:accent5>
        <a:srgbClr val="737373"/>
      </a:accent5>
      <a:accent6>
        <a:srgbClr val="505050"/>
      </a:accent6>
      <a:hlink>
        <a:srgbClr val="5F5F5F"/>
      </a:hlink>
      <a:folHlink>
        <a:srgbClr val="919191"/>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WindowsEmbedded_16x9_ratio_MULTI-INDUSTRY_Storyboard">
  <a:themeElements>
    <a:clrScheme name="IoT Colors">
      <a:dk1>
        <a:sysClr val="windowText" lastClr="000000"/>
      </a:dk1>
      <a:lt1>
        <a:sysClr val="window" lastClr="FFFFFF"/>
      </a:lt1>
      <a:dk2>
        <a:srgbClr val="000000"/>
      </a:dk2>
      <a:lt2>
        <a:srgbClr val="F8F8F8"/>
      </a:lt2>
      <a:accent1>
        <a:srgbClr val="00188F"/>
      </a:accent1>
      <a:accent2>
        <a:srgbClr val="DC3C00"/>
      </a:accent2>
      <a:accent3>
        <a:srgbClr val="008272"/>
      </a:accent3>
      <a:accent4>
        <a:srgbClr val="68217A"/>
      </a:accent4>
      <a:accent5>
        <a:srgbClr val="737373"/>
      </a:accent5>
      <a:accent6>
        <a:srgbClr val="505050"/>
      </a:accent6>
      <a:hlink>
        <a:srgbClr val="5F5F5F"/>
      </a:hlink>
      <a:folHlink>
        <a:srgbClr val="919191"/>
      </a:folHlink>
    </a:clrScheme>
    <a:fontScheme name="Microsoft Corporate Font">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ln>
          <a:noFill/>
          <a:headEnd type="none" w="med" len="med"/>
          <a:tailEnd type="none" w="med" len="med"/>
        </a:ln>
      </a:spPr>
      <a:bodyPr wrap="square" lIns="0" tIns="0" rIns="0" bIns="0" rtlCol="0">
        <a:spAutoFit/>
      </a:bodyPr>
      <a:lstStyle>
        <a:defPPr>
          <a:defRPr sz="2000" spc="-38" dirty="0">
            <a:gradFill>
              <a:gsLst>
                <a:gs pos="0">
                  <a:schemeClr val="tx1">
                    <a:lumMod val="65000"/>
                    <a:lumOff val="35000"/>
                  </a:schemeClr>
                </a:gs>
                <a:gs pos="86000">
                  <a:schemeClr val="tx1">
                    <a:lumMod val="65000"/>
                    <a:lumOff val="35000"/>
                  </a:schemeClr>
                </a:gs>
              </a:gsLst>
              <a:lin ang="5400000" scaled="0"/>
            </a:gradFill>
            <a:latin typeface="Segoe UI" pitchFamily="34" charset="0"/>
            <a:ea typeface="Segoe UI" pitchFamily="34" charset="0"/>
            <a:cs typeface="Segoe UI" pitchFamily="34" charset="0"/>
          </a:defRPr>
        </a:defPPr>
      </a:lstStyle>
    </a:txDef>
  </a:objectDefaults>
  <a:extraClrSchemeLst/>
</a:theme>
</file>

<file path=ppt/theme/theme6.xml><?xml version="1.0" encoding="utf-8"?>
<a:theme xmlns:a="http://schemas.openxmlformats.org/drawingml/2006/main" name="5-30642_NA_CIO_Summit_Spring_2015_Template">
  <a:themeElements>
    <a:clrScheme name="NA CIO Summit Spring">
      <a:dk1>
        <a:srgbClr val="000000"/>
      </a:dk1>
      <a:lt1>
        <a:srgbClr val="FFFFFF"/>
      </a:lt1>
      <a:dk2>
        <a:srgbClr val="00188F"/>
      </a:dk2>
      <a:lt2>
        <a:srgbClr val="00BCF2"/>
      </a:lt2>
      <a:accent1>
        <a:srgbClr val="002050"/>
      </a:accent1>
      <a:accent2>
        <a:srgbClr val="008272"/>
      </a:accent2>
      <a:accent3>
        <a:srgbClr val="B4009E"/>
      </a:accent3>
      <a:accent4>
        <a:srgbClr val="00188F"/>
      </a:accent4>
      <a:accent5>
        <a:srgbClr val="00BCF2"/>
      </a:accent5>
      <a:accent6>
        <a:srgbClr val="FF8C00"/>
      </a:accent6>
      <a:hlink>
        <a:srgbClr val="0072C6"/>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PRING_2015_North_America_CIO_Summit_Template.potx" id="{514E1365-8915-434F-BE23-D68BC984631D}" vid="{75E09662-C901-4254-A603-62597D4D9680}"/>
    </a:ext>
  </a:extLst>
</a:theme>
</file>

<file path=ppt/theme/theme7.xml><?xml version="1.0" encoding="utf-8"?>
<a:theme xmlns:a="http://schemas.openxmlformats.org/drawingml/2006/main" name="1_FY15 Enterprise identity theme">
  <a:themeElements>
    <a:clrScheme name="Dujie">
      <a:dk1>
        <a:srgbClr val="505050"/>
      </a:dk1>
      <a:lt1>
        <a:sysClr val="window" lastClr="FFFFFF"/>
      </a:lt1>
      <a:dk2>
        <a:srgbClr val="008272"/>
      </a:dk2>
      <a:lt2>
        <a:srgbClr val="0078D7"/>
      </a:lt2>
      <a:accent1>
        <a:srgbClr val="002050"/>
      </a:accent1>
      <a:accent2>
        <a:srgbClr val="505050"/>
      </a:accent2>
      <a:accent3>
        <a:srgbClr val="5C2D91"/>
      </a:accent3>
      <a:accent4>
        <a:srgbClr val="FFB900"/>
      </a:accent4>
      <a:accent5>
        <a:srgbClr val="D83B01"/>
      </a:accent5>
      <a:accent6>
        <a:srgbClr val="00BCF2"/>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External_16x9_Light [Read-Only]" id="{C900013F-50C1-4692-80A0-3AA1DC60A06D}" vid="{DB4C3A9A-3FD1-47FE-AB1F-AD05585F608B}"/>
    </a:ext>
  </a:extLst>
</a:theme>
</file>

<file path=ppt/theme/theme8.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9.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74387833-FC5C-4245-A3BF-5305B54D3E1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08F381963C77D44A6A91469D5845EE5" ma:contentTypeVersion="2" ma:contentTypeDescription="Create a new document." ma:contentTypeScope="" ma:versionID="66290b1f7725e443aa19cdb7b89371b7">
  <xsd:schema xmlns:xsd="http://www.w3.org/2001/XMLSchema" xmlns:xs="http://www.w3.org/2001/XMLSchema" xmlns:p="http://schemas.microsoft.com/office/2006/metadata/properties" xmlns:ns2="c58f79d2-8dd2-43f0-9a03-e1b9f874d667" targetNamespace="http://schemas.microsoft.com/office/2006/metadata/properties" ma:root="true" ma:fieldsID="27a8e9c299bda407fa38b12f0db042eb" ns2:_="">
    <xsd:import namespace="c58f79d2-8dd2-43f0-9a03-e1b9f874d667"/>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58f79d2-8dd2-43f0-9a03-e1b9f874d66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c58f79d2-8dd2-43f0-9a03-e1b9f874d667"/>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8FB744CE-6C53-4287-9BBB-0D3FF3529B9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58f79d2-8dd2-43f0-9a03-e1b9f874d66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Build 2015 - Session Template</Template>
  <TotalTime>4187</TotalTime>
  <Words>2863</Words>
  <Application>Microsoft Office PowerPoint</Application>
  <PresentationFormat>Custom</PresentationFormat>
  <Paragraphs>500</Paragraphs>
  <Slides>25</Slides>
  <Notes>17</Notes>
  <HiddenSlides>1</HiddenSlides>
  <MMClips>0</MMClips>
  <ScaleCrop>false</ScaleCrop>
  <HeadingPairs>
    <vt:vector size="8" baseType="variant">
      <vt:variant>
        <vt:lpstr>Fonts Used</vt:lpstr>
      </vt:variant>
      <vt:variant>
        <vt:i4>14</vt:i4>
      </vt:variant>
      <vt:variant>
        <vt:lpstr>Theme</vt:lpstr>
      </vt:variant>
      <vt:variant>
        <vt:i4>13</vt:i4>
      </vt:variant>
      <vt:variant>
        <vt:lpstr>Embedded OLE Servers</vt:lpstr>
      </vt:variant>
      <vt:variant>
        <vt:i4>1</vt:i4>
      </vt:variant>
      <vt:variant>
        <vt:lpstr>Slide Titles</vt:lpstr>
      </vt:variant>
      <vt:variant>
        <vt:i4>25</vt:i4>
      </vt:variant>
    </vt:vector>
  </HeadingPairs>
  <TitlesOfParts>
    <vt:vector size="53" baseType="lpstr">
      <vt:lpstr>Arial</vt:lpstr>
      <vt:lpstr>Avenir LT Pro 45 Book</vt:lpstr>
      <vt:lpstr>Calibri</vt:lpstr>
      <vt:lpstr>Consolas</vt:lpstr>
      <vt:lpstr>ＭＳ Ｐゴシック</vt:lpstr>
      <vt:lpstr>ＭＳ Ｐゴシック</vt:lpstr>
      <vt:lpstr>Segoe</vt:lpstr>
      <vt:lpstr>Segoe Light</vt:lpstr>
      <vt:lpstr>Segoe UI</vt:lpstr>
      <vt:lpstr>Segoe UI Black</vt:lpstr>
      <vt:lpstr>Segoe UI Light</vt:lpstr>
      <vt:lpstr>Segoe UI Semibold</vt:lpstr>
      <vt:lpstr>Segoe UI Symbol</vt:lpstr>
      <vt:lpstr>Wingdings</vt:lpstr>
      <vt:lpstr>5-30629_Build_Template_WHITE</vt:lpstr>
      <vt:lpstr>5-30629_Build_Template_DARK BLUE</vt:lpstr>
      <vt:lpstr>15_Custom Design</vt:lpstr>
      <vt:lpstr>16_Custom Design</vt:lpstr>
      <vt:lpstr>1WindowsEmbedded_16x9_ratio_MULTI-INDUSTRY_Storyboard</vt:lpstr>
      <vt:lpstr>5-30642_NA_CIO_Summit_Spring_2015_Template</vt:lpstr>
      <vt:lpstr>1_FY15 Enterprise identity theme</vt:lpstr>
      <vt:lpstr>1_5-30629_Build_Template_WHITE</vt:lpstr>
      <vt:lpstr>1_5-30629_Build_Template_DARK BLUE</vt:lpstr>
      <vt:lpstr>2_5-30629_Build_Template_WHITE</vt:lpstr>
      <vt:lpstr>5-30610_Microsoft_Ignite_Keynote_Template</vt:lpstr>
      <vt:lpstr>3_5-30629_Build_Template_WHITE</vt:lpstr>
      <vt:lpstr>Windows Azure</vt:lpstr>
      <vt:lpstr>think-cell Slide</vt:lpstr>
      <vt:lpstr>Azure Architect Workshop  Azure IoT Services Overview</vt:lpstr>
      <vt:lpstr>IoT is an Inflection Point</vt:lpstr>
      <vt:lpstr>PowerPoint Presentation</vt:lpstr>
      <vt:lpstr>Microsoft Azure IoT services </vt:lpstr>
      <vt:lpstr>Azure IoT Suite</vt:lpstr>
      <vt:lpstr>Microsoft Azure IoT Suite</vt:lpstr>
      <vt:lpstr>IoT Device &amp; Cloud Patterns</vt:lpstr>
      <vt:lpstr>IoT Device &amp; Cloud Patterns</vt:lpstr>
      <vt:lpstr>IoT Device &amp; Cloud Patterns</vt:lpstr>
      <vt:lpstr>IoT Device &amp; Cloud Patterns</vt:lpstr>
      <vt:lpstr>IoT Device &amp; Cloud Patterns</vt:lpstr>
      <vt:lpstr>IoT Device &amp; Cloud Patterns</vt:lpstr>
      <vt:lpstr>Key Learnings </vt:lpstr>
      <vt:lpstr>Reference Architecture Guiding Principles</vt:lpstr>
      <vt:lpstr>How does Partitioned Consumer work?</vt:lpstr>
      <vt:lpstr>Azure Stream Analytics</vt:lpstr>
      <vt:lpstr>End-to-End Architecture Overview</vt:lpstr>
      <vt:lpstr>Azure IoT Services Reference Architecture</vt:lpstr>
      <vt:lpstr>Azure IoT Services Reference Architecture (2)</vt:lpstr>
      <vt:lpstr>A sample scenario</vt:lpstr>
      <vt:lpstr>A sample scenario</vt:lpstr>
      <vt:lpstr>Azure IoT Suite SDKs</vt:lpstr>
      <vt:lpstr>A sample scenario</vt:lpstr>
      <vt:lpstr>Questions and Feedback</vt:lpstr>
      <vt:lpstr>PowerPoint Presentation</vt:lpstr>
    </vt:vector>
  </TitlesOfParts>
  <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Build 2015</dc:subject>
  <dc:creator>Tony Goodhew</dc:creator>
  <cp:keywords>Build 2015</cp:keywords>
  <dc:description>Template: Mitchell Derrey, Silver Fox Productions
Formatting: 
Audience Type:</dc:description>
  <cp:lastModifiedBy>Jan Pospisil</cp:lastModifiedBy>
  <cp:revision>108</cp:revision>
  <dcterms:created xsi:type="dcterms:W3CDTF">2015-03-27T21:50:09Z</dcterms:created>
  <dcterms:modified xsi:type="dcterms:W3CDTF">2015-08-19T16:28:26Z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0x010100C08F381963C77D44A6A91469D5845EE5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173;#Moscone Center|d4f36a2e-dd0d-4424-990f-7c93b4e9f063</vt:lpwstr>
  </property>
  <property fmtid="{D5CDD505-2E9C-101B-9397-08002B2CF9AE}" pid="7" name="Track">
    <vt:lpwstr/>
  </property>
  <property fmtid="{D5CDD505-2E9C-101B-9397-08002B2CF9AE}" pid="8" name="Event Location">
    <vt:lpwstr>172;#San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Audience1">
    <vt:lpwstr/>
  </property>
  <property fmtid="{D5CDD505-2E9C-101B-9397-08002B2CF9AE}" pid="12" name="TaxKeyword">
    <vt:lpwstr>73;#Build 2015|54419920-0a06-43b0-b2df-79127b266d93</vt:lpwstr>
  </property>
  <property fmtid="{D5CDD505-2E9C-101B-9397-08002B2CF9AE}" pid="13" name="Event Name">
    <vt:lpwstr>171;#BUILD|58542b36-5bf5-46a6-a53f-a41fb7a73785</vt:lpwstr>
  </property>
  <property fmtid="{D5CDD505-2E9C-101B-9397-08002B2CF9AE}" pid="14" name="TaxKeywordTaxHTField">
    <vt:lpwstr>Build 2015|54419920-0a06-43b0-b2df-79127b266d93</vt:lpwstr>
  </property>
  <property fmtid="{D5CDD505-2E9C-101B-9397-08002B2CF9AE}" pid="15" name="TaxCatchAll">
    <vt:lpwstr>73;#Build 2015</vt:lpwstr>
  </property>
</Properties>
</file>